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7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C7CD4D52-C8CD-481F-BDEF-7C0A26FEE3B4}"/>
              </a:ext>
            </a:extLst>
          </p:cNvPr>
          <p:cNvSpPr txBox="1"/>
          <p:nvPr userDrawn="1"/>
        </p:nvSpPr>
        <p:spPr>
          <a:xfrm>
            <a:off x="839818" y="317144"/>
            <a:ext cx="10052299"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阅读能力提升</a:t>
            </a:r>
          </a:p>
        </p:txBody>
      </p:sp>
    </p:spTree>
    <p:extLst>
      <p:ext uri="{BB962C8B-B14F-4D97-AF65-F5344CB8AC3E}">
        <p14:creationId xmlns:p14="http://schemas.microsoft.com/office/powerpoint/2010/main" val="3227184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A20B988F-33D0-4BA5-9743-A327A4682CEC}"/>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rgbClr val="00B0F0"/>
                </a:solidFill>
                <a:latin typeface="微软雅黑" panose="020B0503020204020204" pitchFamily="34" charset="-122"/>
                <a:ea typeface="微软雅黑" panose="020B0503020204020204" pitchFamily="34" charset="-122"/>
              </a:rPr>
              <a:t>能 力 提 升</a:t>
            </a:r>
          </a:p>
        </p:txBody>
      </p:sp>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371894-B1D2-40A4-84FF-B9A534DFCE39}"/>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核心素养</a:t>
            </a:r>
          </a:p>
        </p:txBody>
      </p:sp>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349626"/>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839096"/>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8C8ED762-7F4B-4EE7-B7A3-F420B76029A6}"/>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EF3D7542-0550-4F2A-B37C-DC2C87A4C7F7}"/>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6D278095-1369-42F8-BDB1-5105EBC41CCA}"/>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E68BE450-4B61-44E9-B48B-38CA1A8C847D}"/>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F3902B4-FE4B-4886-B3EA-7B07DD400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6FBFF005-9B3C-4E19-9FA3-AC2E767509CF}"/>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AB8AC93C-EF72-490B-91A5-233162FBBBA1}"/>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B9949B04-0C3F-4E61-BDC2-7433DB2FEA35}"/>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30115AA6-8F92-4731-AA65-CCD43CB48E2A}"/>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a:ea typeface="微软雅黑" panose="020B0503020204020204" pitchFamily="34" charset="-122"/>
                      <a:sym typeface="Times New Roman" panose="02020603050405020304" pitchFamily="18" charset="0"/>
                    </a:rPr>
                    <a:t>英 语</a:t>
                  </a:r>
                  <a:endParaRPr lang="zh-CN" altLang="en-US" sz="4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8EF73010-E357-4C59-B54B-1913CF29ED95}"/>
                    </a:ext>
                  </a:extLst>
                </p:cNvPr>
                <p:cNvSpPr txBox="1"/>
                <p:nvPr/>
              </p:nvSpPr>
              <p:spPr>
                <a:xfrm>
                  <a:off x="9080133" y="5595467"/>
                  <a:ext cx="2475627" cy="461665"/>
                </a:xfrm>
                <a:prstGeom prst="rect">
                  <a:avLst/>
                </a:prstGeom>
                <a:noFill/>
              </p:spPr>
              <p:txBody>
                <a:bodyPr wrap="square" rtlCol="0">
                  <a:spAutoFit/>
                </a:bodyPr>
                <a:lstStyle/>
                <a:p>
                  <a:pPr algn="ctr"/>
                  <a:r>
                    <a:rPr lang="zh-CN" altLang="en-US" sz="2400" b="1" spc="300" dirty="0">
                      <a:cs typeface="Times New Roman" panose="02020603050405020304" pitchFamily="18" charset="0"/>
                      <a:sym typeface="Times New Roman" panose="02020603050405020304" pitchFamily="18" charset="0"/>
                    </a:rPr>
                    <a:t>八年级 上 </a:t>
                  </a:r>
                  <a:r>
                    <a:rPr lang="en-US" altLang="zh-CN" sz="2400" b="1" spc="300">
                      <a:cs typeface="Times New Roman" panose="02020603050405020304" pitchFamily="18" charset="0"/>
                      <a:sym typeface="Times New Roman" panose="02020603050405020304" pitchFamily="18" charset="0"/>
                    </a:rPr>
                    <a:t>WY</a:t>
                  </a:r>
                  <a:endParaRPr lang="zh-CN" altLang="en-US" sz="2400" b="1" spc="300" dirty="0">
                    <a:cs typeface="Times New Roman" panose="02020603050405020304" pitchFamily="18" charset="0"/>
                    <a:sym typeface="Times New Roman" panose="02020603050405020304" pitchFamily="18" charset="0"/>
                  </a:endParaRPr>
                </a:p>
              </p:txBody>
            </p:sp>
          </p:grpSp>
          <p:cxnSp>
            <p:nvCxnSpPr>
              <p:cNvPr id="21" name="直接连接符 20">
                <a:extLst>
                  <a:ext uri="{FF2B5EF4-FFF2-40B4-BE49-F238E27FC236}">
                    <a16:creationId xmlns:a16="http://schemas.microsoft.com/office/drawing/2014/main" id="{634AB65F-34C3-4782-87D3-4997ED305892}"/>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7" name="图片 26">
            <a:extLst>
              <a:ext uri="{FF2B5EF4-FFF2-40B4-BE49-F238E27FC236}">
                <a16:creationId xmlns:a16="http://schemas.microsoft.com/office/drawing/2014/main" id="{00B6A4F8-48C4-48AB-974D-1190E8961F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8226160-D983-C34F-0E5D-BFFC20C12706}"/>
              </a:ext>
            </a:extLst>
          </p:cNvPr>
          <p:cNvSpPr txBox="1">
            <a:spLocks noChangeAspect="1"/>
          </p:cNvSpPr>
          <p:nvPr/>
        </p:nvSpPr>
        <p:spPr>
          <a:xfrm>
            <a:off x="679450" y="2320137"/>
            <a:ext cx="10833100" cy="259872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may an Indian student bring to his classmates on the birthday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Clothes.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 Sweets.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Dishes.               D. Money.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a3a3">
            <a:extLst>
              <a:ext uri="{FF2B5EF4-FFF2-40B4-BE49-F238E27FC236}">
                <a16:creationId xmlns:a16="http://schemas.microsoft.com/office/drawing/2014/main" id="{24F5B234-FA2F-46FE-8985-67F78DF38704}"/>
              </a:ext>
            </a:extLst>
          </p:cNvPr>
          <p:cNvSpPr/>
          <p:nvPr/>
        </p:nvSpPr>
        <p:spPr>
          <a:xfrm>
            <a:off x="804228" y="2416657"/>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148429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AB586D2-00B2-AC1F-1A6C-79366D7B16BC}"/>
              </a:ext>
            </a:extLst>
          </p:cNvPr>
          <p:cNvSpPr txBox="1">
            <a:spLocks noChangeAspect="1"/>
          </p:cNvSpPr>
          <p:nvPr/>
        </p:nvSpPr>
        <p:spPr>
          <a:xfrm>
            <a:off x="679450" y="2000050"/>
            <a:ext cx="10833100" cy="323890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a birthday mean to Filipinos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It is a time to spend with family.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It is a chance to wear new clothes.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It is a celebration of a special food.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It is a day to make cakes with friends.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b6690">
            <a:extLst>
              <a:ext uri="{FF2B5EF4-FFF2-40B4-BE49-F238E27FC236}">
                <a16:creationId xmlns:a16="http://schemas.microsoft.com/office/drawing/2014/main" id="{780BFD57-3DB8-4FC3-880C-F12E5A5BD928}"/>
              </a:ext>
            </a:extLst>
          </p:cNvPr>
          <p:cNvSpPr/>
          <p:nvPr/>
        </p:nvSpPr>
        <p:spPr>
          <a:xfrm>
            <a:off x="804228" y="2096570"/>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Tree>
    <p:extLst>
      <p:ext uri="{BB962C8B-B14F-4D97-AF65-F5344CB8AC3E}">
        <p14:creationId xmlns:p14="http://schemas.microsoft.com/office/powerpoint/2010/main" val="973006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8D0BB73-0491-1DF3-F10A-E25CA2DE8C35}"/>
              </a:ext>
            </a:extLst>
          </p:cNvPr>
          <p:cNvSpPr txBox="1">
            <a:spLocks noChangeAspect="1"/>
          </p:cNvSpPr>
          <p:nvPr/>
        </p:nvSpPr>
        <p:spPr>
          <a:xfrm>
            <a:off x="679450" y="1999569"/>
            <a:ext cx="10833100" cy="3239861"/>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What is the main idea of this passage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Happy</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Birthday</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song is common.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Birthdays are necessary for foreign people.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It is important to count yourself one year older.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rPr>
              <a:t>D. Some countries have different birthday traditions.</a:t>
            </a:r>
            <a:endParaRPr lang="zh-CN" altLang="en-US" sz="3200" dirty="0"/>
          </a:p>
        </p:txBody>
      </p:sp>
      <p:sp>
        <p:nvSpPr>
          <p:cNvPr id="2" name="A_19ad0">
            <a:extLst>
              <a:ext uri="{FF2B5EF4-FFF2-40B4-BE49-F238E27FC236}">
                <a16:creationId xmlns:a16="http://schemas.microsoft.com/office/drawing/2014/main" id="{45E1A643-F3EA-48AF-9256-81E5F9159FF0}"/>
              </a:ext>
            </a:extLst>
          </p:cNvPr>
          <p:cNvSpPr/>
          <p:nvPr/>
        </p:nvSpPr>
        <p:spPr>
          <a:xfrm>
            <a:off x="804228" y="2096089"/>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265377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44218"/>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2" name="矩形 1"/>
          <p:cNvSpPr/>
          <p:nvPr/>
        </p:nvSpPr>
        <p:spPr>
          <a:xfrm>
            <a:off x="3401563" y="2409119"/>
            <a:ext cx="6132383" cy="800219"/>
          </a:xfrm>
          <a:prstGeom prst="rect">
            <a:avLst/>
          </a:prstGeom>
        </p:spPr>
        <p:txBody>
          <a:bodyPr wrap="non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11</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Way of life</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1" y="3209338"/>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34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阅读能力提升</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53780"/>
            <a:ext cx="1730939" cy="616443"/>
          </a:xfrm>
          <a:prstGeom prst="rect">
            <a:avLst/>
          </a:prstGeom>
        </p:spPr>
      </p:pic>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038777D-C80B-F5F6-A9CB-C0EAAD032516}"/>
              </a:ext>
            </a:extLst>
          </p:cNvPr>
          <p:cNvSpPr txBox="1">
            <a:spLocks noChangeAspect="1"/>
          </p:cNvSpPr>
          <p:nvPr/>
        </p:nvSpPr>
        <p:spPr>
          <a:xfrm>
            <a:off x="679450" y="1359875"/>
            <a:ext cx="10833100" cy="4519250"/>
          </a:xfrm>
          <a:prstGeom prst="rect">
            <a:avLst/>
          </a:prstGeom>
          <a:noFill/>
        </p:spPr>
        <p:txBody>
          <a:bodyPr wrap="square">
            <a:spAutoFit/>
          </a:bodyPr>
          <a:lstStyle/>
          <a:p>
            <a:pPr>
              <a:lnSpc>
                <a:spcPct val="130000"/>
              </a:lnSpc>
            </a:pP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［人与社会·文化习俗］</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绵阳中考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Happy Birthday song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candles on a cake and the giving of gifts are common in many places around the world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from the United States to Japan and from France to Australia. But some countries go above and beyond to celebrate their loved ones in different ways. Here are some different traditions for counting yourself one year older.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2B330D9-AC05-8358-03D7-40F314B9BEDB}"/>
              </a:ext>
            </a:extLst>
          </p:cNvPr>
          <p:cNvSpPr txBox="1">
            <a:spLocks noChangeAspect="1"/>
          </p:cNvSpPr>
          <p:nvPr/>
        </p:nvSpPr>
        <p:spPr>
          <a:xfrm>
            <a:off x="450561" y="1941576"/>
            <a:ext cx="11290877" cy="3238900"/>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Instead of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Happy</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Birthday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Mexicans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墨西哥人</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prefer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Mornings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song written in Europe in the 16th or 17th century. It is sometimes sung in the morning to wake up the person whose birthday it is. But mostly people sing it around the cake when the candles are burning.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3906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16088F-A7BE-E899-4126-A2B7D0C1582D}"/>
              </a:ext>
            </a:extLst>
          </p:cNvPr>
          <p:cNvSpPr txBox="1">
            <a:spLocks noChangeAspect="1"/>
          </p:cNvSpPr>
          <p:nvPr/>
        </p:nvSpPr>
        <p:spPr>
          <a:xfrm>
            <a:off x="679450" y="1679963"/>
            <a:ext cx="10833100" cy="3879075"/>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Birthday traditions change quite a bit among Chinese living in different places. There is one thing everyone can agree on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however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bowl of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longevity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长寿</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noodles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Noodles are supposed to bring health and a long life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which is why special care should be taken not to break them while eating with chopsticks.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46299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27B56DC-D86E-DDBF-C04D-2815DCEF46C2}"/>
              </a:ext>
            </a:extLst>
          </p:cNvPr>
          <p:cNvSpPr txBox="1">
            <a:spLocks noChangeAspect="1"/>
          </p:cNvSpPr>
          <p:nvPr/>
        </p:nvSpPr>
        <p:spPr>
          <a:xfrm>
            <a:off x="679449" y="1359875"/>
            <a:ext cx="10991619" cy="4519250"/>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 many Indians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they often pay a visit to their family and friends on birthdays. Some also give money to those less lucky than themselves. A birthday is also a time to wear new clothes and to enjoy one’s favorite dishes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prepared by family members. Schoolchildren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for their part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will often bring sweets or candies to their classmates to share their happiness.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4776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6C3B0B7-DC0D-489A-E41C-83551180AA09}"/>
              </a:ext>
            </a:extLst>
          </p:cNvPr>
          <p:cNvSpPr txBox="1">
            <a:spLocks noChangeAspect="1"/>
          </p:cNvSpPr>
          <p:nvPr/>
        </p:nvSpPr>
        <p:spPr>
          <a:xfrm>
            <a:off x="679450" y="1682623"/>
            <a:ext cx="11074746" cy="3873753"/>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As for Filipinos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菲律宾人</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birthday isn’t just a celebration of the day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 is a time to spend with family. Traditionally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any family member living within a day’s travel must be invited. And each guest should bring a dish. In the celebration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is important to have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longevity noodles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cake made from vegetables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a party.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83695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36638DC-1F50-A10C-ABDE-52FDC61A143D}"/>
              </a:ext>
            </a:extLst>
          </p:cNvPr>
          <p:cNvSpPr txBox="1">
            <a:spLocks noChangeAspect="1"/>
          </p:cNvSpPr>
          <p:nvPr/>
        </p:nvSpPr>
        <p:spPr>
          <a:xfrm>
            <a:off x="679450" y="2000050"/>
            <a:ext cx="10833100" cy="323890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can we learn about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Little</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Mornings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It was written in the United States.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It first came out in the 15th century.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It is the Mexican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Happy</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a:effectLst/>
                <a:latin typeface="Times New Roman" panose="02020603050405020304" pitchFamily="18" charset="0"/>
                <a:ea typeface="宋体" panose="02010600030101010101" pitchFamily="2" charset="-122"/>
                <a:cs typeface="Times New Roman" panose="02020603050405020304" pitchFamily="18" charset="0"/>
              </a:rPr>
              <a:t>Birthday</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It is usually sung to help people sleep.</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7856a">
            <a:extLst>
              <a:ext uri="{FF2B5EF4-FFF2-40B4-BE49-F238E27FC236}">
                <a16:creationId xmlns:a16="http://schemas.microsoft.com/office/drawing/2014/main" id="{1168353F-434E-4885-AE8F-A19E8AE0A69D}"/>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105566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97D934B-DF2B-DCD4-3ED6-DB56167D044E}"/>
              </a:ext>
            </a:extLst>
          </p:cNvPr>
          <p:cNvSpPr txBox="1">
            <a:spLocks noChangeAspect="1"/>
          </p:cNvSpPr>
          <p:nvPr/>
        </p:nvSpPr>
        <p:spPr>
          <a:xfrm>
            <a:off x="679450" y="2000050"/>
            <a:ext cx="10833100" cy="323890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Why do Chinese have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longevity noodles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To welcome their friends.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To share their happiness.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To enjoy their favorite dishes.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To wish for health and a long life.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7bfb">
            <a:extLst>
              <a:ext uri="{FF2B5EF4-FFF2-40B4-BE49-F238E27FC236}">
                <a16:creationId xmlns:a16="http://schemas.microsoft.com/office/drawing/2014/main" id="{41E75D5B-0158-4834-855D-44BF0DD8B4E9}"/>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1273683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空.potx" id="{C8B5D4D6-29FF-4DD5-BE65-ED2E8393704B}" vid="{EB96020A-C4CB-44D0-A6A6-B115EE514E73}"/>
    </a:ext>
  </a:extLst>
</a:theme>
</file>

<file path=docProps/app.xml><?xml version="1.0" encoding="utf-8"?>
<Properties xmlns="http://schemas.openxmlformats.org/officeDocument/2006/extended-properties" xmlns:vt="http://schemas.openxmlformats.org/officeDocument/2006/docPropsVTypes">
  <Template>模板无字号空</Template>
  <TotalTime>11</TotalTime>
  <Words>607</Words>
  <Application>Microsoft Office PowerPoint</Application>
  <PresentationFormat>宽屏</PresentationFormat>
  <Paragraphs>39</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等线</vt:lpstr>
      <vt:lpstr>等线 Light</vt:lpstr>
      <vt:lpstr>黑体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15</cp:revision>
  <dcterms:created xsi:type="dcterms:W3CDTF">2024-07-07T06:22:06Z</dcterms:created>
  <dcterms:modified xsi:type="dcterms:W3CDTF">2024-07-09T04:29:12Z</dcterms:modified>
</cp:coreProperties>
</file>