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874" r:id="rId3"/>
    <p:sldId id="257" r:id="rId4"/>
    <p:sldId id="875" r:id="rId5"/>
    <p:sldId id="876" r:id="rId6"/>
    <p:sldId id="877" r:id="rId7"/>
    <p:sldId id="878" r:id="rId8"/>
    <p:sldId id="879" r:id="rId9"/>
    <p:sldId id="880" r:id="rId10"/>
    <p:sldId id="881" r:id="rId11"/>
    <p:sldId id="259" r:id="rId12"/>
    <p:sldId id="882" r:id="rId13"/>
    <p:sldId id="883" r:id="rId14"/>
    <p:sldId id="884" r:id="rId15"/>
    <p:sldId id="885" r:id="rId16"/>
    <p:sldId id="886" r:id="rId17"/>
    <p:sldId id="887" r:id="rId18"/>
    <p:sldId id="888" r:id="rId19"/>
    <p:sldId id="889" r:id="rId20"/>
    <p:sldId id="890" r:id="rId21"/>
    <p:sldId id="891" r:id="rId22"/>
    <p:sldId id="892" r:id="rId23"/>
    <p:sldId id="893" r:id="rId24"/>
    <p:sldId id="873"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3" autoAdjust="0"/>
    <p:restoredTop sz="94660"/>
  </p:normalViewPr>
  <p:slideViewPr>
    <p:cSldViewPr snapToGrid="0" showGuides="1">
      <p:cViewPr varScale="1">
        <p:scale>
          <a:sx n="72" d="100"/>
          <a:sy n="72" d="100"/>
        </p:scale>
        <p:origin x="660" y="72"/>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081796-2ADD-468A-966D-400FB997E246}"/>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C086C6C3-9226-451C-B6B7-F11D8D152346}"/>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5E05198-E4EE-4794-BC6C-759C3B90959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2024/7/8 Monday</a:t>
            </a:fld>
            <a:endParaRPr lang="zh-CN" altLang="en-US"/>
          </a:p>
        </p:txBody>
      </p:sp>
      <p:sp>
        <p:nvSpPr>
          <p:cNvPr id="5" name="页脚占位符 4">
            <a:extLst>
              <a:ext uri="{FF2B5EF4-FFF2-40B4-BE49-F238E27FC236}">
                <a16:creationId xmlns:a16="http://schemas.microsoft.com/office/drawing/2014/main" id="{91DE9DE4-97F9-45D4-9EEF-023522C35D2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49F59F7-B9E1-4CBF-9240-E30A8F6CA75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1530355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46F72E5-D41D-46BE-A609-2E6D136F116E}"/>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A6F5C2A4-0B29-430C-9025-323D4CC50B10}"/>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63F275D-8621-498F-9B5C-CBF02A9886E9}"/>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2024/7/8 Monday</a:t>
            </a:fld>
            <a:endParaRPr lang="zh-CN" altLang="en-US"/>
          </a:p>
        </p:txBody>
      </p:sp>
      <p:sp>
        <p:nvSpPr>
          <p:cNvPr id="5" name="页脚占位符 4">
            <a:extLst>
              <a:ext uri="{FF2B5EF4-FFF2-40B4-BE49-F238E27FC236}">
                <a16:creationId xmlns:a16="http://schemas.microsoft.com/office/drawing/2014/main" id="{A3C3B24D-FB56-4873-98E2-D2227A5111D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63D195C-8F2E-4C46-9CBE-1411EF87CB8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200922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0768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8160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0BA53C-FC17-4995-BD73-2AFA61E542E7}"/>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35BA311-1EB8-4BDA-AF93-4530A4860D3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5B1B67F5-4541-44F4-800E-051204D1BE16}"/>
              </a:ext>
            </a:extLst>
          </p:cNvPr>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3DA8DE82-9895-4A2B-9960-0DE9C761842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96FBDE9F-5AAC-4332-AED0-53E7057CDF6E}"/>
              </a:ext>
            </a:extLst>
          </p:cNvPr>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C4F3089D-01BE-4AA1-A816-E4877F9E6E7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2024/7/8 Monday</a:t>
            </a:fld>
            <a:endParaRPr lang="zh-CN" altLang="en-US"/>
          </a:p>
        </p:txBody>
      </p:sp>
      <p:sp>
        <p:nvSpPr>
          <p:cNvPr id="8" name="页脚占位符 7">
            <a:extLst>
              <a:ext uri="{FF2B5EF4-FFF2-40B4-BE49-F238E27FC236}">
                <a16:creationId xmlns:a16="http://schemas.microsoft.com/office/drawing/2014/main" id="{43BCAACE-047A-4355-B938-08742B51019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43479820-B1AC-460E-9967-B255D2652AA0}"/>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72687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5ED157-A2CD-4BEC-BB74-7EDEE1085681}"/>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E0A9982B-26B0-456E-9D8B-E37B4356B4C5}"/>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2024/7/8 Monday</a:t>
            </a:fld>
            <a:endParaRPr lang="zh-CN" altLang="en-US"/>
          </a:p>
        </p:txBody>
      </p:sp>
      <p:sp>
        <p:nvSpPr>
          <p:cNvPr id="4" name="页脚占位符 3">
            <a:extLst>
              <a:ext uri="{FF2B5EF4-FFF2-40B4-BE49-F238E27FC236}">
                <a16:creationId xmlns:a16="http://schemas.microsoft.com/office/drawing/2014/main" id="{688E86F2-0AB4-4B74-811D-2777FB0C3B0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479B1C76-8890-4C12-AA76-F2BBF77F7A4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983898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8149BF3-3D67-4551-B370-202ACFC3460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2024/7/8 Monday</a:t>
            </a:fld>
            <a:endParaRPr lang="zh-CN" altLang="en-US"/>
          </a:p>
        </p:txBody>
      </p:sp>
      <p:sp>
        <p:nvSpPr>
          <p:cNvPr id="3" name="页脚占位符 2">
            <a:extLst>
              <a:ext uri="{FF2B5EF4-FFF2-40B4-BE49-F238E27FC236}">
                <a16:creationId xmlns:a16="http://schemas.microsoft.com/office/drawing/2014/main" id="{8405ED6C-D44A-4ED2-9D79-FC0558A2A85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A4AB21DE-078D-4382-BCC1-B2C66959459E}"/>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762411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1491A1-9352-406A-BE02-F6331A18D73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9973C501-1AEC-4880-A928-C6FFF13B4BE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BDF44802-4845-4D92-8982-1D35BFE88C4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4175CC68-98F0-4CED-85EC-646DBDCF84F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2024/7/8 Monday</a:t>
            </a:fld>
            <a:endParaRPr lang="zh-CN" altLang="en-US"/>
          </a:p>
        </p:txBody>
      </p:sp>
      <p:sp>
        <p:nvSpPr>
          <p:cNvPr id="6" name="页脚占位符 5">
            <a:extLst>
              <a:ext uri="{FF2B5EF4-FFF2-40B4-BE49-F238E27FC236}">
                <a16:creationId xmlns:a16="http://schemas.microsoft.com/office/drawing/2014/main" id="{CA296DB8-BEBF-48E8-86CC-22E05C86E73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EA9ED5EB-C466-4284-8B35-7BF081F15341}"/>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156337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21F442-66D8-442C-9735-564A5CE66CF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D4657C5-F83F-444F-A1C9-C686AB59C4D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a:extLst>
              <a:ext uri="{FF2B5EF4-FFF2-40B4-BE49-F238E27FC236}">
                <a16:creationId xmlns:a16="http://schemas.microsoft.com/office/drawing/2014/main" id="{D479F67F-774A-42D6-9A35-5415C2ECFAE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E3B6D6A0-62B3-42F9-B1EE-7D3EF0FAF4E0}"/>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2024/7/8 Monday</a:t>
            </a:fld>
            <a:endParaRPr lang="zh-CN" altLang="en-US"/>
          </a:p>
        </p:txBody>
      </p:sp>
      <p:sp>
        <p:nvSpPr>
          <p:cNvPr id="6" name="页脚占位符 5">
            <a:extLst>
              <a:ext uri="{FF2B5EF4-FFF2-40B4-BE49-F238E27FC236}">
                <a16:creationId xmlns:a16="http://schemas.microsoft.com/office/drawing/2014/main" id="{CA4B6D7A-D603-45DA-8650-E06CC449CDF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86B663EC-6385-4AF6-8BF7-463DDE4C4A0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301030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12121"/>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01591"/>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hlinkClick r:id="rId14" action="ppaction://hlinksldjump"/>
            <a:extLst>
              <a:ext uri="{FF2B5EF4-FFF2-40B4-BE49-F238E27FC236}">
                <a16:creationId xmlns:a16="http://schemas.microsoft.com/office/drawing/2014/main" id="{C41FBD50-8289-4C28-BA64-A90AF4043852}"/>
              </a:ext>
            </a:extLst>
          </p:cNvPr>
          <p:cNvSpPr txBox="1"/>
          <p:nvPr userDrawn="1"/>
        </p:nvSpPr>
        <p:spPr>
          <a:xfrm>
            <a:off x="10587745" y="182462"/>
            <a:ext cx="1287470" cy="369332"/>
          </a:xfrm>
          <a:prstGeom prst="rect">
            <a:avLst/>
          </a:prstGeom>
          <a:solidFill>
            <a:schemeClr val="bg1"/>
          </a:solidFill>
          <a:ln>
            <a:noFill/>
          </a:ln>
        </p:spPr>
        <p:txBody>
          <a:bodyPr wrap="square" rtlCol="0">
            <a:spAutoFit/>
          </a:bodyPr>
          <a:lstStyle/>
          <a:p>
            <a:pPr algn="ctr"/>
            <a:r>
              <a:rPr lang="zh-CN" altLang="en-US" sz="1800" b="1" baseline="0" dirty="0">
                <a:solidFill>
                  <a:srgbClr val="C00000"/>
                </a:solidFill>
              </a:rPr>
              <a:t>返回目录</a:t>
            </a:r>
          </a:p>
        </p:txBody>
      </p:sp>
      <p:sp>
        <p:nvSpPr>
          <p:cNvPr id="2" name="TextBox 7">
            <a:extLst>
              <a:ext uri="{FF2B5EF4-FFF2-40B4-BE49-F238E27FC236}">
                <a16:creationId xmlns:a16="http://schemas.microsoft.com/office/drawing/2014/main" id="{BF45EFFB-D4E6-A532-CFAE-5A1CC503CB65}"/>
              </a:ext>
            </a:extLst>
          </p:cNvPr>
          <p:cNvSpPr txBox="1"/>
          <p:nvPr userDrawn="1"/>
        </p:nvSpPr>
        <p:spPr>
          <a:xfrm>
            <a:off x="839819" y="79639"/>
            <a:ext cx="9384836" cy="523220"/>
          </a:xfrm>
          <a:prstGeom prst="rect">
            <a:avLst/>
          </a:prstGeom>
          <a:noFill/>
        </p:spPr>
        <p:txBody>
          <a:bodyPr wrap="square" rtlCol="0">
            <a:spAutoFit/>
          </a:bodyPr>
          <a:lstStyle/>
          <a:p>
            <a:r>
              <a:rPr lang="en-US" altLang="zh-CN"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Unit 3</a:t>
            </a:r>
            <a:r>
              <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Language in use</a:t>
            </a:r>
            <a:endPar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6A064C01-C6EC-4D0F-BE70-8E501BD79EDF}"/>
              </a:ext>
            </a:extLst>
          </p:cNvPr>
          <p:cNvGrpSpPr/>
          <p:nvPr/>
        </p:nvGrpSpPr>
        <p:grpSpPr>
          <a:xfrm>
            <a:off x="223788" y="821515"/>
            <a:ext cx="11744425" cy="5332963"/>
            <a:chOff x="223788" y="821515"/>
            <a:chExt cx="11744425" cy="5332963"/>
          </a:xfrm>
        </p:grpSpPr>
        <p:grpSp>
          <p:nvGrpSpPr>
            <p:cNvPr id="5" name="组合 4">
              <a:extLst>
                <a:ext uri="{FF2B5EF4-FFF2-40B4-BE49-F238E27FC236}">
                  <a16:creationId xmlns:a16="http://schemas.microsoft.com/office/drawing/2014/main" id="{46F0F1B6-32C1-40F7-BDA6-7F6B0A41673F}"/>
                </a:ext>
              </a:extLst>
            </p:cNvPr>
            <p:cNvGrpSpPr/>
            <p:nvPr/>
          </p:nvGrpSpPr>
          <p:grpSpPr>
            <a:xfrm>
              <a:off x="223788" y="821515"/>
              <a:ext cx="11744425" cy="5332963"/>
              <a:chOff x="223788" y="561261"/>
              <a:chExt cx="11744425" cy="5332963"/>
            </a:xfrm>
          </p:grpSpPr>
          <p:sp>
            <p:nvSpPr>
              <p:cNvPr id="13" name="矩形 12">
                <a:extLst>
                  <a:ext uri="{FF2B5EF4-FFF2-40B4-BE49-F238E27FC236}">
                    <a16:creationId xmlns:a16="http://schemas.microsoft.com/office/drawing/2014/main" id="{7A170505-D14C-4037-8B76-EC647B40C551}"/>
                  </a:ext>
                </a:extLst>
              </p:cNvPr>
              <p:cNvSpPr/>
              <p:nvPr/>
            </p:nvSpPr>
            <p:spPr>
              <a:xfrm>
                <a:off x="223788" y="561261"/>
                <a:ext cx="11744425" cy="5332963"/>
              </a:xfrm>
              <a:prstGeom prst="rect">
                <a:avLst/>
              </a:prstGeom>
              <a:solidFill>
                <a:srgbClr val="FFFCC5"/>
              </a:solidFill>
              <a:ln>
                <a:solidFill>
                  <a:srgbClr val="FF0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Freeform 6">
                <a:extLst>
                  <a:ext uri="{FF2B5EF4-FFF2-40B4-BE49-F238E27FC236}">
                    <a16:creationId xmlns:a16="http://schemas.microsoft.com/office/drawing/2014/main" id="{5E037592-40AF-4A6C-97CD-6BEA280C0D9C}"/>
                  </a:ext>
                </a:extLst>
              </p:cNvPr>
              <p:cNvSpPr/>
              <p:nvPr/>
            </p:nvSpPr>
            <p:spPr bwMode="auto">
              <a:xfrm>
                <a:off x="225393" y="561261"/>
                <a:ext cx="9490509" cy="5332963"/>
              </a:xfrm>
              <a:custGeom>
                <a:avLst/>
                <a:gdLst>
                  <a:gd name="T0" fmla="*/ 0 w 4756"/>
                  <a:gd name="T1" fmla="*/ 0 h 2239"/>
                  <a:gd name="T2" fmla="*/ 3897 w 4756"/>
                  <a:gd name="T3" fmla="*/ 0 h 2239"/>
                  <a:gd name="T4" fmla="*/ 4756 w 4756"/>
                  <a:gd name="T5" fmla="*/ 1121 h 2239"/>
                  <a:gd name="T6" fmla="*/ 3897 w 4756"/>
                  <a:gd name="T7" fmla="*/ 2239 h 2239"/>
                  <a:gd name="T8" fmla="*/ 0 w 4756"/>
                  <a:gd name="T9" fmla="*/ 2239 h 2239"/>
                  <a:gd name="T10" fmla="*/ 0 w 4756"/>
                  <a:gd name="T11" fmla="*/ 0 h 2239"/>
                </a:gdLst>
                <a:ahLst/>
                <a:cxnLst>
                  <a:cxn ang="0">
                    <a:pos x="T0" y="T1"/>
                  </a:cxn>
                  <a:cxn ang="0">
                    <a:pos x="T2" y="T3"/>
                  </a:cxn>
                  <a:cxn ang="0">
                    <a:pos x="T4" y="T5"/>
                  </a:cxn>
                  <a:cxn ang="0">
                    <a:pos x="T6" y="T7"/>
                  </a:cxn>
                  <a:cxn ang="0">
                    <a:pos x="T8" y="T9"/>
                  </a:cxn>
                  <a:cxn ang="0">
                    <a:pos x="T10" y="T11"/>
                  </a:cxn>
                </a:cxnLst>
                <a:rect l="0" t="0" r="r" b="b"/>
                <a:pathLst>
                  <a:path w="4756" h="2239">
                    <a:moveTo>
                      <a:pt x="0" y="0"/>
                    </a:moveTo>
                    <a:lnTo>
                      <a:pt x="3897" y="0"/>
                    </a:lnTo>
                    <a:lnTo>
                      <a:pt x="4756" y="1121"/>
                    </a:lnTo>
                    <a:lnTo>
                      <a:pt x="3897" y="2239"/>
                    </a:lnTo>
                    <a:lnTo>
                      <a:pt x="0" y="2239"/>
                    </a:lnTo>
                    <a:lnTo>
                      <a:pt x="0" y="0"/>
                    </a:lnTo>
                    <a:close/>
                  </a:path>
                </a:pathLst>
              </a:custGeom>
              <a:solidFill>
                <a:srgbClr val="E60012"/>
              </a:solidFill>
              <a:ln w="0">
                <a:noFill/>
                <a:prstDash val="solid"/>
                <a:round/>
              </a:ln>
            </p:spPr>
            <p:txBody>
              <a:bodyPr vert="horz" wrap="square" lIns="128580" tIns="64290" rIns="128580" bIns="64290" numCol="1" anchor="t" anchorCtr="0" compatLnSpc="1"/>
              <a:lstStyle/>
              <a:p>
                <a:endParaRPr lang="zh-CN" altLang="en-US" dirty="0"/>
              </a:p>
            </p:txBody>
          </p:sp>
        </p:grpSp>
        <p:pic>
          <p:nvPicPr>
            <p:cNvPr id="6" name="图片 5">
              <a:extLst>
                <a:ext uri="{FF2B5EF4-FFF2-40B4-BE49-F238E27FC236}">
                  <a16:creationId xmlns:a16="http://schemas.microsoft.com/office/drawing/2014/main" id="{65EA5A74-F842-4999-B9F7-A2ABD3019B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8843" y="1514759"/>
              <a:ext cx="5602377" cy="3753593"/>
            </a:xfrm>
            <a:prstGeom prst="rect">
              <a:avLst/>
            </a:prstGeom>
          </p:spPr>
        </p:pic>
        <p:grpSp>
          <p:nvGrpSpPr>
            <p:cNvPr id="7" name="组合 6">
              <a:extLst>
                <a:ext uri="{FF2B5EF4-FFF2-40B4-BE49-F238E27FC236}">
                  <a16:creationId xmlns:a16="http://schemas.microsoft.com/office/drawing/2014/main" id="{602BC47E-9713-45F4-8F5E-23F2615F49B1}"/>
                </a:ext>
              </a:extLst>
            </p:cNvPr>
            <p:cNvGrpSpPr/>
            <p:nvPr/>
          </p:nvGrpSpPr>
          <p:grpSpPr>
            <a:xfrm>
              <a:off x="9151034" y="4639752"/>
              <a:ext cx="2704218" cy="1339283"/>
              <a:chOff x="9051182" y="4714359"/>
              <a:chExt cx="2704218" cy="1339283"/>
            </a:xfrm>
          </p:grpSpPr>
          <p:grpSp>
            <p:nvGrpSpPr>
              <p:cNvPr id="8" name="组合 7">
                <a:extLst>
                  <a:ext uri="{FF2B5EF4-FFF2-40B4-BE49-F238E27FC236}">
                    <a16:creationId xmlns:a16="http://schemas.microsoft.com/office/drawing/2014/main" id="{51918DD0-7464-4719-95CD-F234FA8565DC}"/>
                  </a:ext>
                </a:extLst>
              </p:cNvPr>
              <p:cNvGrpSpPr/>
              <p:nvPr/>
            </p:nvGrpSpPr>
            <p:grpSpPr>
              <a:xfrm>
                <a:off x="9051182" y="4714359"/>
                <a:ext cx="2704218" cy="1339283"/>
                <a:chOff x="8965838" y="4823543"/>
                <a:chExt cx="2704218" cy="1339283"/>
              </a:xfrm>
            </p:grpSpPr>
            <p:sp>
              <p:nvSpPr>
                <p:cNvPr id="10" name="矩形: 圆角 9">
                  <a:extLst>
                    <a:ext uri="{FF2B5EF4-FFF2-40B4-BE49-F238E27FC236}">
                      <a16:creationId xmlns:a16="http://schemas.microsoft.com/office/drawing/2014/main" id="{4FCBAE2A-13F3-48BA-8A30-E1E3D2AE42E3}"/>
                    </a:ext>
                  </a:extLst>
                </p:cNvPr>
                <p:cNvSpPr/>
                <p:nvPr/>
              </p:nvSpPr>
              <p:spPr>
                <a:xfrm>
                  <a:off x="8965838" y="4823543"/>
                  <a:ext cx="2704218" cy="1339283"/>
                </a:xfrm>
                <a:prstGeom prst="roundRect">
                  <a:avLst/>
                </a:prstGeom>
                <a:noFill/>
                <a:ln w="285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40">
                    <a:latin typeface="Times New Roman" panose="02020603050405020304" pitchFamily="18" charset="0"/>
                    <a:sym typeface="Times New Roman" panose="02020603050405020304" pitchFamily="18" charset="0"/>
                  </a:endParaRPr>
                </a:p>
              </p:txBody>
            </p:sp>
            <p:sp>
              <p:nvSpPr>
                <p:cNvPr id="11" name="文本框 10">
                  <a:extLst>
                    <a:ext uri="{FF2B5EF4-FFF2-40B4-BE49-F238E27FC236}">
                      <a16:creationId xmlns:a16="http://schemas.microsoft.com/office/drawing/2014/main" id="{4E2F3C54-E82C-4FE2-AB0C-84D213F75A0F}"/>
                    </a:ext>
                  </a:extLst>
                </p:cNvPr>
                <p:cNvSpPr txBox="1"/>
                <p:nvPr/>
              </p:nvSpPr>
              <p:spPr>
                <a:xfrm>
                  <a:off x="9515059" y="4873419"/>
                  <a:ext cx="1409360" cy="738664"/>
                </a:xfrm>
                <a:prstGeom prst="rect">
                  <a:avLst/>
                </a:prstGeom>
                <a:noFill/>
              </p:spPr>
              <p:txBody>
                <a:bodyPr wrap="none" rtlCol="0">
                  <a:spAutoFit/>
                </a:bodyPr>
                <a:lstStyle/>
                <a:p>
                  <a:pPr algn="l"/>
                  <a:r>
                    <a:rPr lang="zh-CN" altLang="en-US" sz="4200" b="1" dirty="0">
                      <a:ea typeface="微软雅黑" panose="020B0503020204020204" pitchFamily="34" charset="-122"/>
                      <a:sym typeface="Times New Roman" panose="02020603050405020304" pitchFamily="18" charset="0"/>
                    </a:rPr>
                    <a:t>英 语</a:t>
                  </a:r>
                </a:p>
              </p:txBody>
            </p:sp>
            <p:sp>
              <p:nvSpPr>
                <p:cNvPr id="12" name="文本框 11">
                  <a:extLst>
                    <a:ext uri="{FF2B5EF4-FFF2-40B4-BE49-F238E27FC236}">
                      <a16:creationId xmlns:a16="http://schemas.microsoft.com/office/drawing/2014/main" id="{B8A28FD6-2FA7-4587-8E87-A8B29F9711F7}"/>
                    </a:ext>
                  </a:extLst>
                </p:cNvPr>
                <p:cNvSpPr txBox="1"/>
                <p:nvPr/>
              </p:nvSpPr>
              <p:spPr>
                <a:xfrm>
                  <a:off x="9080133" y="5595467"/>
                  <a:ext cx="2475627" cy="400110"/>
                </a:xfrm>
                <a:prstGeom prst="rect">
                  <a:avLst/>
                </a:prstGeom>
                <a:noFill/>
              </p:spPr>
              <p:txBody>
                <a:bodyPr wrap="square" rtlCol="0">
                  <a:spAutoFit/>
                </a:bodyPr>
                <a:lstStyle/>
                <a:p>
                  <a:pPr algn="ctr"/>
                  <a:r>
                    <a:rPr lang="zh-CN" altLang="en-US" sz="2000" b="1" spc="300" dirty="0">
                      <a:cs typeface="Times New Roman" panose="02020603050405020304" pitchFamily="18" charset="0"/>
                      <a:sym typeface="Times New Roman" panose="02020603050405020304" pitchFamily="18" charset="0"/>
                    </a:rPr>
                    <a:t>八年级 上册 </a:t>
                  </a:r>
                  <a:r>
                    <a:rPr lang="en-US" altLang="zh-CN" sz="2000" b="1" spc="300">
                      <a:cs typeface="Times New Roman" panose="02020603050405020304" pitchFamily="18" charset="0"/>
                      <a:sym typeface="Times New Roman" panose="02020603050405020304" pitchFamily="18" charset="0"/>
                    </a:rPr>
                    <a:t>WY</a:t>
                  </a:r>
                  <a:endParaRPr lang="zh-CN" altLang="en-US" sz="2000" b="1" spc="300" dirty="0">
                    <a:cs typeface="Times New Roman" panose="02020603050405020304" pitchFamily="18" charset="0"/>
                    <a:sym typeface="Times New Roman" panose="02020603050405020304" pitchFamily="18" charset="0"/>
                  </a:endParaRPr>
                </a:p>
              </p:txBody>
            </p:sp>
          </p:grpSp>
          <p:cxnSp>
            <p:nvCxnSpPr>
              <p:cNvPr id="9" name="直接连接符 8">
                <a:extLst>
                  <a:ext uri="{FF2B5EF4-FFF2-40B4-BE49-F238E27FC236}">
                    <a16:creationId xmlns:a16="http://schemas.microsoft.com/office/drawing/2014/main" id="{168BFF46-3A62-4392-8442-A37A0988162C}"/>
                  </a:ext>
                </a:extLst>
              </p:cNvPr>
              <p:cNvCxnSpPr/>
              <p:nvPr/>
            </p:nvCxnSpPr>
            <p:spPr>
              <a:xfrm>
                <a:off x="9288057" y="5485237"/>
                <a:ext cx="22542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15" name="图片 14">
            <a:extLst>
              <a:ext uri="{FF2B5EF4-FFF2-40B4-BE49-F238E27FC236}">
                <a16:creationId xmlns:a16="http://schemas.microsoft.com/office/drawing/2014/main" id="{28191C0A-3393-4CB6-B83B-B2090DCA2E6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17992" y="1043545"/>
            <a:ext cx="1730939" cy="616443"/>
          </a:xfrm>
          <a:prstGeom prst="rect">
            <a:avLst/>
          </a:prstGeom>
        </p:spPr>
      </p:pic>
    </p:spTree>
    <p:extLst>
      <p:ext uri="{BB962C8B-B14F-4D97-AF65-F5344CB8AC3E}">
        <p14:creationId xmlns:p14="http://schemas.microsoft.com/office/powerpoint/2010/main" val="18962664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322799"/>
            <a:ext cx="10833100" cy="2593402"/>
          </a:xfrm>
          <a:prstGeom prst="rect">
            <a:avLst/>
          </a:prstGeom>
        </p:spPr>
        <p:txBody>
          <a:bodyPr>
            <a:spAutoFit/>
          </a:bodyPr>
          <a:lstStyle/>
          <a:p>
            <a:pPr>
              <a:lnSpc>
                <a:spcPct val="130000"/>
              </a:lnSpc>
              <a:spcAft>
                <a:spcPts val="0"/>
              </a:spcAft>
            </a:pPr>
            <a:r>
              <a:rPr lang="en-US" altLang="zh-CN" sz="32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进行体育运动是放松和保持健康的好方法。</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Doing sports is a good way to relax </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and </a:t>
            </a:r>
            <a:r>
              <a:rPr lang="zh-CN" altLang="zh-CN" sz="32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Mary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喜欢和她的朋友们一起慢跑。</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a:latin typeface="Times New Roman" panose="02020603050405020304" pitchFamily="18" charset="0"/>
                <a:ea typeface="宋体" panose="02010600030101010101" pitchFamily="2" charset="-122"/>
                <a:cs typeface="Times New Roman" panose="02020603050405020304" pitchFamily="18" charset="0"/>
              </a:rPr>
              <a:t>Mary </a:t>
            </a:r>
            <a:r>
              <a:rPr lang="zh-CN" altLang="zh-CN" sz="32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with her friends.</a:t>
            </a:r>
            <a:r>
              <a:rPr lang="en-US" altLang="zh-CN" sz="3200" b="1" dirty="0">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A_b0f7e">
            <a:extLst>
              <a:ext uri="{FF2B5EF4-FFF2-40B4-BE49-F238E27FC236}">
                <a16:creationId xmlns:a16="http://schemas.microsoft.com/office/drawing/2014/main" id="{5AF544B6-4C7B-4649-A577-ED0925EAACEE}"/>
              </a:ext>
            </a:extLst>
          </p:cNvPr>
          <p:cNvSpPr/>
          <p:nvPr/>
        </p:nvSpPr>
        <p:spPr>
          <a:xfrm>
            <a:off x="1742440" y="4294767"/>
            <a:ext cx="4726051" cy="47719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enjoys</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jogging</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3" name="A_5efdd">
            <a:extLst>
              <a:ext uri="{FF2B5EF4-FFF2-40B4-BE49-F238E27FC236}">
                <a16:creationId xmlns:a16="http://schemas.microsoft.com/office/drawing/2014/main" id="{5AE0C087-D572-46C5-95E8-D98A772D3CA5}"/>
              </a:ext>
            </a:extLst>
          </p:cNvPr>
          <p:cNvSpPr/>
          <p:nvPr/>
        </p:nvSpPr>
        <p:spPr>
          <a:xfrm>
            <a:off x="7559612" y="3053303"/>
            <a:ext cx="3427476"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keep</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fit</a:t>
            </a:r>
            <a:r>
              <a:rPr lang="zh-CN"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2016551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670426"/>
            <a:ext cx="10833100" cy="3933384"/>
          </a:xfrm>
          <a:prstGeom prst="rect">
            <a:avLst/>
          </a:prstGeom>
        </p:spPr>
        <p:txBody>
          <a:bodyPr>
            <a:spAutoFit/>
          </a:bodyPr>
          <a:lstStyle/>
          <a:p>
            <a:pPr>
              <a:lnSpc>
                <a:spcPct val="130000"/>
              </a:lnSpc>
              <a:spcAft>
                <a:spcPts val="0"/>
              </a:spcAft>
            </a:pPr>
            <a:r>
              <a:rPr lang="zh-CN" altLang="zh-CN" sz="3200" b="1" dirty="0">
                <a:solidFill>
                  <a:srgbClr val="00B0F0"/>
                </a:solidFill>
                <a:latin typeface="Calibri" panose="020F0502020204030204" pitchFamily="34" charset="0"/>
                <a:ea typeface="宋体" panose="02010600030101010101" pitchFamily="2" charset="-122"/>
                <a:cs typeface="宋体" panose="02010600030101010101" pitchFamily="2" charset="-122"/>
              </a:rPr>
              <a:t>Ⅳ</a:t>
            </a:r>
            <a:r>
              <a:rPr lang="en-US" altLang="zh-CN" sz="32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［人与社会·体育活动］</a:t>
            </a:r>
            <a:r>
              <a:rPr lang="en-US" altLang="zh-CN" sz="3200" b="1" dirty="0">
                <a:solidFill>
                  <a:srgbClr val="00B0F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solidFill>
                  <a:srgbClr val="00B0F0"/>
                </a:solidFill>
                <a:latin typeface="Times New Roman" panose="02020603050405020304" pitchFamily="18" charset="0"/>
                <a:ea typeface="楷体" panose="02010609060101010101" pitchFamily="49" charset="-122"/>
                <a:cs typeface="Times New Roman" panose="02020603050405020304" pitchFamily="18" charset="0"/>
              </a:rPr>
              <a:t>滨州中考改编</a:t>
            </a:r>
            <a:r>
              <a:rPr lang="en-US" altLang="zh-CN" sz="3200" b="1" dirty="0">
                <a:solidFill>
                  <a:srgbClr val="00B0F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solidFill>
                  <a:srgbClr val="00B0F0"/>
                </a:solidFill>
                <a:latin typeface="Arial" panose="020B0604020202020204" pitchFamily="34" charset="0"/>
                <a:ea typeface="黑体" panose="02010609060101010101" pitchFamily="49" charset="-122"/>
                <a:cs typeface="Times New Roman" panose="02020603050405020304" pitchFamily="18" charset="0"/>
              </a:rPr>
              <a:t>阅读理解。</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Children’s games in ancient China</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280670" algn="just">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During ancient times</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children didn’t have smart phone</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iPad or computer to entertain them. Instead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they came up with interesting games to play in their childhood. Let’s take a look.</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4" name="image17.jpeg"/>
          <p:cNvPicPr/>
          <p:nvPr/>
        </p:nvPicPr>
        <p:blipFill>
          <a:blip r:embed="rId2"/>
          <a:stretch>
            <a:fillRect/>
          </a:stretch>
        </p:blipFill>
        <p:spPr>
          <a:xfrm>
            <a:off x="395438" y="715872"/>
            <a:ext cx="2610152" cy="474573"/>
          </a:xfrm>
          <a:prstGeom prst="rect">
            <a:avLst/>
          </a:prstGeom>
        </p:spPr>
      </p:pic>
    </p:spTree>
    <p:extLst>
      <p:ext uri="{BB962C8B-B14F-4D97-AF65-F5344CB8AC3E}">
        <p14:creationId xmlns:p14="http://schemas.microsoft.com/office/powerpoint/2010/main" val="6052357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679963"/>
            <a:ext cx="10833100" cy="3879075"/>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Playing hide</a:t>
            </a:r>
            <a:r>
              <a:rPr lang="en-US" altLang="zh-CN" sz="3200" b="1" dirty="0">
                <a:latin typeface="Times New Roman" panose="02020603050405020304" pitchFamily="18" charset="0"/>
                <a:ea typeface="MS Mincho"/>
                <a:cs typeface="MS Mincho"/>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and</a:t>
            </a:r>
            <a:r>
              <a:rPr lang="en-US" altLang="zh-CN" sz="3200" b="1" dirty="0">
                <a:latin typeface="Times New Roman" panose="02020603050405020304" pitchFamily="18" charset="0"/>
                <a:ea typeface="MS Mincho"/>
                <a:cs typeface="MS Mincho"/>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seek</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280670" algn="just">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Hide</a:t>
            </a:r>
            <a:r>
              <a:rPr lang="en-US" altLang="zh-CN" sz="3200" b="1" dirty="0">
                <a:latin typeface="Times New Roman" panose="02020603050405020304" pitchFamily="18" charset="0"/>
                <a:ea typeface="MS Mincho"/>
                <a:cs typeface="MS Mincho"/>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and</a:t>
            </a:r>
            <a:r>
              <a:rPr lang="en-US" altLang="zh-CN" sz="3200" b="1" dirty="0">
                <a:latin typeface="Times New Roman" panose="02020603050405020304" pitchFamily="18" charset="0"/>
                <a:ea typeface="MS Mincho"/>
                <a:cs typeface="MS Mincho"/>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seek is a traditional game for children</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popular around the nation. There are two ways to play</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covering a child’s eyes while other kids run around to play a trick on him or</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more commonly</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others hide and one child must try to find them.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9451909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359875"/>
            <a:ext cx="10833100" cy="4519250"/>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Flying kites</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280670" algn="just">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Kites have quite a long history in China. The earliest kites weren’t made of paper. They were made of wood instead. Nowadays</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the three most famous kites are the Beijing kite</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Tianjin kite and Weifang kite. Each has its own style. For example</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the bird</a:t>
            </a:r>
            <a:r>
              <a:rPr lang="en-US" altLang="zh-CN" sz="3200" b="1" dirty="0">
                <a:latin typeface="Times New Roman" panose="02020603050405020304" pitchFamily="18" charset="0"/>
                <a:ea typeface="MS Mincho"/>
                <a:cs typeface="MS Mincho"/>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shaped kite with long wings is a special kind of the Beijing kite.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9100843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679963"/>
            <a:ext cx="10833100" cy="3879075"/>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Watching shadow plays</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280670">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The most similar thing to watching a film during ancient times was going to see a shadow play. The artists controlled puppets</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木偶</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behind the screen to make the puppets move like people and tell stories. People liked listening to the music and enjoyed the beautiful puppets.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9017200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27691" y="1817986"/>
            <a:ext cx="11207750" cy="3293209"/>
          </a:xfrm>
          <a:prstGeom prst="rect">
            <a:avLst/>
          </a:prstGeom>
        </p:spPr>
        <p:txBody>
          <a:bodyPr wrap="square">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Kicking stone balls</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280670" algn="just">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During the Qing Dynasty</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1644</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1911)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kicking a stone ball around was a popular sport in the northern part of China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and it was often played in the winter to keep warm. Stones were carved into small balls and kicked along with feet.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3605430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000050"/>
            <a:ext cx="10833100" cy="3238900"/>
          </a:xfrm>
          <a:prstGeom prst="rect">
            <a:avLst/>
          </a:prstGeom>
        </p:spPr>
        <p:txBody>
          <a:bodyPr>
            <a:spAutoFit/>
          </a:bodyPr>
          <a:lstStyle/>
          <a:p>
            <a:pPr>
              <a:lnSpc>
                <a:spcPct val="130000"/>
              </a:lnSpc>
              <a:spcAft>
                <a:spcPts val="0"/>
              </a:spcAft>
            </a:pP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How can hide</a:t>
            </a:r>
            <a:r>
              <a:rPr lang="en-US" altLang="zh-CN" sz="3200" b="1" dirty="0">
                <a:latin typeface="Times New Roman" panose="02020603050405020304" pitchFamily="18" charset="0"/>
                <a:ea typeface="MS Mincho"/>
                <a:cs typeface="MS Mincho"/>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and</a:t>
            </a:r>
            <a:r>
              <a:rPr lang="en-US" altLang="zh-CN" sz="3200" b="1" dirty="0">
                <a:latin typeface="Times New Roman" panose="02020603050405020304" pitchFamily="18" charset="0"/>
                <a:ea typeface="MS Mincho"/>
                <a:cs typeface="MS Mincho"/>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seek be played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 One plays and others watch.</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 One must cry and others laugh.</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 One tries to find and others hide.</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 One runs and others try to catch.</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A_75d39">
            <a:extLst>
              <a:ext uri="{FF2B5EF4-FFF2-40B4-BE49-F238E27FC236}">
                <a16:creationId xmlns:a16="http://schemas.microsoft.com/office/drawing/2014/main" id="{D6AAC91B-1238-4BB7-BF66-DCE155041EF7}"/>
              </a:ext>
            </a:extLst>
          </p:cNvPr>
          <p:cNvSpPr/>
          <p:nvPr/>
        </p:nvSpPr>
        <p:spPr>
          <a:xfrm>
            <a:off x="804228" y="2096570"/>
            <a:ext cx="1411351"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C </a:t>
            </a:r>
            <a:endParaRPr lang="zh-CN" altLang="en-US"/>
          </a:p>
        </p:txBody>
      </p:sp>
    </p:spTree>
    <p:extLst>
      <p:ext uri="{BB962C8B-B14F-4D97-AF65-F5344CB8AC3E}">
        <p14:creationId xmlns:p14="http://schemas.microsoft.com/office/powerpoint/2010/main" val="910539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320137"/>
            <a:ext cx="10833100" cy="2598725"/>
          </a:xfrm>
          <a:prstGeom prst="rect">
            <a:avLst/>
          </a:prstGeom>
        </p:spPr>
        <p:txBody>
          <a:bodyPr>
            <a:spAutoFit/>
          </a:bodyPr>
          <a:lstStyle/>
          <a:p>
            <a:pPr>
              <a:lnSpc>
                <a:spcPct val="130000"/>
              </a:lnSpc>
              <a:spcAft>
                <a:spcPts val="0"/>
              </a:spcAft>
            </a:pP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In ancient China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the earliest kites were made of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_______</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 paper               B. metal</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 plastic              D. wood</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A_88b47">
            <a:extLst>
              <a:ext uri="{FF2B5EF4-FFF2-40B4-BE49-F238E27FC236}">
                <a16:creationId xmlns:a16="http://schemas.microsoft.com/office/drawing/2014/main" id="{CF361115-FCA0-4DD0-9FBE-135DB9E8C7C5}"/>
              </a:ext>
            </a:extLst>
          </p:cNvPr>
          <p:cNvSpPr/>
          <p:nvPr/>
        </p:nvSpPr>
        <p:spPr>
          <a:xfrm>
            <a:off x="804228" y="2416657"/>
            <a:ext cx="1411351"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D </a:t>
            </a:r>
            <a:endParaRPr lang="zh-CN" altLang="en-US"/>
          </a:p>
        </p:txBody>
      </p:sp>
    </p:spTree>
    <p:extLst>
      <p:ext uri="{BB962C8B-B14F-4D97-AF65-F5344CB8AC3E}">
        <p14:creationId xmlns:p14="http://schemas.microsoft.com/office/powerpoint/2010/main" val="2397631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000050"/>
            <a:ext cx="10833100" cy="3238900"/>
          </a:xfrm>
          <a:prstGeom prst="rect">
            <a:avLst/>
          </a:prstGeom>
        </p:spPr>
        <p:txBody>
          <a:bodyPr>
            <a:spAutoFit/>
          </a:bodyPr>
          <a:lstStyle/>
          <a:p>
            <a:pPr>
              <a:lnSpc>
                <a:spcPct val="130000"/>
              </a:lnSpc>
              <a:spcAft>
                <a:spcPts val="0"/>
              </a:spcAft>
            </a:pP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The game that’s like watching a film is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_______</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 kicking stone balls</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 flying kites</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 watching shadow plays</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 playing hide</a:t>
            </a:r>
            <a:r>
              <a:rPr lang="en-US" altLang="zh-CN" sz="3200" b="1" dirty="0">
                <a:latin typeface="Times New Roman" panose="02020603050405020304" pitchFamily="18" charset="0"/>
                <a:ea typeface="MS Mincho"/>
                <a:cs typeface="MS Mincho"/>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and</a:t>
            </a:r>
            <a:r>
              <a:rPr lang="en-US" altLang="zh-CN" sz="3200" b="1" dirty="0">
                <a:latin typeface="Times New Roman" panose="02020603050405020304" pitchFamily="18" charset="0"/>
                <a:ea typeface="MS Mincho"/>
                <a:cs typeface="MS Mincho"/>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seek</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A_ed8a1">
            <a:extLst>
              <a:ext uri="{FF2B5EF4-FFF2-40B4-BE49-F238E27FC236}">
                <a16:creationId xmlns:a16="http://schemas.microsoft.com/office/drawing/2014/main" id="{E2D6B20F-45E6-4224-8AA4-AFB515166BCD}"/>
              </a:ext>
            </a:extLst>
          </p:cNvPr>
          <p:cNvSpPr/>
          <p:nvPr/>
        </p:nvSpPr>
        <p:spPr>
          <a:xfrm>
            <a:off x="804228" y="2096570"/>
            <a:ext cx="1411351"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C </a:t>
            </a:r>
            <a:endParaRPr lang="zh-CN" altLang="en-US"/>
          </a:p>
        </p:txBody>
      </p:sp>
    </p:spTree>
    <p:extLst>
      <p:ext uri="{BB962C8B-B14F-4D97-AF65-F5344CB8AC3E}">
        <p14:creationId xmlns:p14="http://schemas.microsoft.com/office/powerpoint/2010/main" val="2463067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679963"/>
            <a:ext cx="10833100" cy="3879075"/>
          </a:xfrm>
          <a:prstGeom prst="rect">
            <a:avLst/>
          </a:prstGeom>
        </p:spPr>
        <p:txBody>
          <a:bodyPr>
            <a:spAutoFit/>
          </a:bodyPr>
          <a:lstStyle/>
          <a:p>
            <a:pPr>
              <a:lnSpc>
                <a:spcPct val="130000"/>
              </a:lnSpc>
              <a:spcAft>
                <a:spcPts val="0"/>
              </a:spcAft>
            </a:pP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According to the passage</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the game of kicking a stone ball was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_______</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 often played in winter</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 popular in South China</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 invented in Beijing</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 played to keep cool</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A_10494">
            <a:extLst>
              <a:ext uri="{FF2B5EF4-FFF2-40B4-BE49-F238E27FC236}">
                <a16:creationId xmlns:a16="http://schemas.microsoft.com/office/drawing/2014/main" id="{6ABEB1BD-C49A-49C1-8482-71FF05FE5D11}"/>
              </a:ext>
            </a:extLst>
          </p:cNvPr>
          <p:cNvSpPr/>
          <p:nvPr/>
        </p:nvSpPr>
        <p:spPr>
          <a:xfrm>
            <a:off x="804228" y="1776483"/>
            <a:ext cx="1366520"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 </a:t>
            </a:r>
            <a:endParaRPr lang="zh-CN" altLang="en-US"/>
          </a:p>
        </p:txBody>
      </p:sp>
    </p:spTree>
    <p:extLst>
      <p:ext uri="{BB962C8B-B14F-4D97-AF65-F5344CB8AC3E}">
        <p14:creationId xmlns:p14="http://schemas.microsoft.com/office/powerpoint/2010/main" val="3530405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a:extLst>
              <a:ext uri="{FF2B5EF4-FFF2-40B4-BE49-F238E27FC236}">
                <a16:creationId xmlns:a16="http://schemas.microsoft.com/office/drawing/2014/main" id="{150B798C-0CCE-9D1D-5DCD-377BD00247D3}"/>
              </a:ext>
            </a:extLst>
          </p:cNvPr>
          <p:cNvGrpSpPr/>
          <p:nvPr/>
        </p:nvGrpSpPr>
        <p:grpSpPr>
          <a:xfrm>
            <a:off x="0" y="908321"/>
            <a:ext cx="12192000" cy="4437005"/>
            <a:chOff x="0" y="908321"/>
            <a:chExt cx="12192000" cy="4437005"/>
          </a:xfrm>
        </p:grpSpPr>
        <p:sp>
          <p:nvSpPr>
            <p:cNvPr id="4" name="矩形 3">
              <a:extLst>
                <a:ext uri="{FF2B5EF4-FFF2-40B4-BE49-F238E27FC236}">
                  <a16:creationId xmlns:a16="http://schemas.microsoft.com/office/drawing/2014/main" id="{2852F51E-0B0D-4410-9F52-935F9483CDBE}"/>
                </a:ext>
              </a:extLst>
            </p:cNvPr>
            <p:cNvSpPr/>
            <p:nvPr/>
          </p:nvSpPr>
          <p:spPr>
            <a:xfrm>
              <a:off x="0" y="1698759"/>
              <a:ext cx="12192000" cy="1730241"/>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5" name="TextBox 14">
              <a:extLst>
                <a:ext uri="{FF2B5EF4-FFF2-40B4-BE49-F238E27FC236}">
                  <a16:creationId xmlns:a16="http://schemas.microsoft.com/office/drawing/2014/main" id="{785D1E4F-546B-4C6F-B152-DF81FC3BF4A8}"/>
                </a:ext>
              </a:extLst>
            </p:cNvPr>
            <p:cNvSpPr txBox="1"/>
            <p:nvPr/>
          </p:nvSpPr>
          <p:spPr>
            <a:xfrm>
              <a:off x="272322" y="2662460"/>
              <a:ext cx="11647357" cy="615553"/>
            </a:xfrm>
            <a:prstGeom prst="rect">
              <a:avLst/>
            </a:prstGeom>
            <a:noFill/>
          </p:spPr>
          <p:txBody>
            <a:bodyPr vert="horz" wrap="square">
              <a:spAutoFit/>
            </a:bodyPr>
            <a:lstStyle/>
            <a:p>
              <a:pPr algn="ctr" fontAlgn="auto">
                <a:spcBef>
                  <a:spcPts val="0"/>
                </a:spcBef>
                <a:spcAft>
                  <a:spcPts val="0"/>
                </a:spcAft>
                <a:defRPr/>
              </a:pPr>
              <a:r>
                <a:rPr lang="en-US" altLang="zh-CN"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Unit 3</a:t>
              </a:r>
              <a:r>
                <a:rPr lang="zh-CN" altLang="en-US"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Language in use</a:t>
              </a:r>
              <a:endParaRPr lang="zh-CN" altLang="en-US"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6" name="组合 5">
              <a:extLst>
                <a:ext uri="{FF2B5EF4-FFF2-40B4-BE49-F238E27FC236}">
                  <a16:creationId xmlns:a16="http://schemas.microsoft.com/office/drawing/2014/main" id="{96EE5104-B659-4620-9FB8-F7D86929E5D3}"/>
                </a:ext>
              </a:extLst>
            </p:cNvPr>
            <p:cNvGrpSpPr/>
            <p:nvPr/>
          </p:nvGrpSpPr>
          <p:grpSpPr>
            <a:xfrm>
              <a:off x="4706901" y="3751701"/>
              <a:ext cx="3044397" cy="640508"/>
              <a:chOff x="1145233" y="1930184"/>
              <a:chExt cx="3044397" cy="640508"/>
            </a:xfrm>
          </p:grpSpPr>
          <p:sp>
            <p:nvSpPr>
              <p:cNvPr id="7" name="矩形 6">
                <a:extLst>
                  <a:ext uri="{FF2B5EF4-FFF2-40B4-BE49-F238E27FC236}">
                    <a16:creationId xmlns:a16="http://schemas.microsoft.com/office/drawing/2014/main" id="{4181739E-A672-4427-A7B0-5A9B5144356C}"/>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8" name="TextBox 18">
                <a:hlinkClick r:id="rId2" action="ppaction://hlinksldjump"/>
                <a:extLst>
                  <a:ext uri="{FF2B5EF4-FFF2-40B4-BE49-F238E27FC236}">
                    <a16:creationId xmlns:a16="http://schemas.microsoft.com/office/drawing/2014/main" id="{6B7C65E2-F7B3-47E5-A852-E87ECEF3AAD9}"/>
                  </a:ext>
                </a:extLst>
              </p:cNvPr>
              <p:cNvSpPr txBox="1"/>
              <p:nvPr/>
            </p:nvSpPr>
            <p:spPr>
              <a:xfrm>
                <a:off x="1865313" y="1986394"/>
                <a:ext cx="2324317"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基础过关</a:t>
                </a:r>
              </a:p>
            </p:txBody>
          </p:sp>
          <p:sp>
            <p:nvSpPr>
              <p:cNvPr id="9" name="TextBox 10">
                <a:extLst>
                  <a:ext uri="{FF2B5EF4-FFF2-40B4-BE49-F238E27FC236}">
                    <a16:creationId xmlns:a16="http://schemas.microsoft.com/office/drawing/2014/main" id="{DFECE70A-7BCE-486C-B288-3F1FEA8EED16}"/>
                  </a:ext>
                </a:extLst>
              </p:cNvPr>
              <p:cNvSpPr txBox="1"/>
              <p:nvPr/>
            </p:nvSpPr>
            <p:spPr>
              <a:xfrm>
                <a:off x="1145233" y="1930184"/>
                <a:ext cx="550151"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01</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grpSp>
          <p:nvGrpSpPr>
            <p:cNvPr id="10" name="组合 9">
              <a:extLst>
                <a:ext uri="{FF2B5EF4-FFF2-40B4-BE49-F238E27FC236}">
                  <a16:creationId xmlns:a16="http://schemas.microsoft.com/office/drawing/2014/main" id="{661930A9-57A4-4281-8FD7-DD9BD9030090}"/>
                </a:ext>
              </a:extLst>
            </p:cNvPr>
            <p:cNvGrpSpPr/>
            <p:nvPr/>
          </p:nvGrpSpPr>
          <p:grpSpPr>
            <a:xfrm>
              <a:off x="4706901" y="4704818"/>
              <a:ext cx="4476446" cy="640508"/>
              <a:chOff x="1145233" y="1930184"/>
              <a:chExt cx="4476446" cy="640508"/>
            </a:xfrm>
          </p:grpSpPr>
          <p:sp>
            <p:nvSpPr>
              <p:cNvPr id="11" name="矩形 10">
                <a:extLst>
                  <a:ext uri="{FF2B5EF4-FFF2-40B4-BE49-F238E27FC236}">
                    <a16:creationId xmlns:a16="http://schemas.microsoft.com/office/drawing/2014/main" id="{9117B8EF-60CE-4A31-B455-DC67E8F6ABC0}"/>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2" name="TextBox 18">
                <a:hlinkClick r:id="rId3" action="ppaction://hlinksldjump"/>
                <a:extLst>
                  <a:ext uri="{FF2B5EF4-FFF2-40B4-BE49-F238E27FC236}">
                    <a16:creationId xmlns:a16="http://schemas.microsoft.com/office/drawing/2014/main" id="{430AE51E-66D2-45D2-B077-EDBC955C33F1}"/>
                  </a:ext>
                </a:extLst>
              </p:cNvPr>
              <p:cNvSpPr txBox="1"/>
              <p:nvPr/>
            </p:nvSpPr>
            <p:spPr>
              <a:xfrm>
                <a:off x="1865313" y="1986394"/>
                <a:ext cx="3756366"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能力提升</a:t>
                </a:r>
              </a:p>
            </p:txBody>
          </p:sp>
          <p:sp>
            <p:nvSpPr>
              <p:cNvPr id="13" name="TextBox 10">
                <a:extLst>
                  <a:ext uri="{FF2B5EF4-FFF2-40B4-BE49-F238E27FC236}">
                    <a16:creationId xmlns:a16="http://schemas.microsoft.com/office/drawing/2014/main" id="{D4A69202-68AE-4148-B0D7-CBAE5B697CA8}"/>
                  </a:ext>
                </a:extLst>
              </p:cNvPr>
              <p:cNvSpPr txBox="1"/>
              <p:nvPr/>
            </p:nvSpPr>
            <p:spPr>
              <a:xfrm>
                <a:off x="1145233" y="1930184"/>
                <a:ext cx="543739"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02</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4863" y="908321"/>
              <a:ext cx="1730939" cy="616443"/>
            </a:xfrm>
            <a:prstGeom prst="rect">
              <a:avLst/>
            </a:prstGeom>
          </p:spPr>
        </p:pic>
        <p:sp>
          <p:nvSpPr>
            <p:cNvPr id="2" name="TextBox 14">
              <a:extLst>
                <a:ext uri="{FF2B5EF4-FFF2-40B4-BE49-F238E27FC236}">
                  <a16:creationId xmlns:a16="http://schemas.microsoft.com/office/drawing/2014/main" id="{DDBB0582-9D5D-6CF5-F6A1-1938C2DA1945}"/>
                </a:ext>
              </a:extLst>
            </p:cNvPr>
            <p:cNvSpPr txBox="1"/>
            <p:nvPr/>
          </p:nvSpPr>
          <p:spPr>
            <a:xfrm>
              <a:off x="272322" y="1792861"/>
              <a:ext cx="11647357" cy="800219"/>
            </a:xfrm>
            <a:prstGeom prst="rect">
              <a:avLst/>
            </a:prstGeom>
            <a:noFill/>
          </p:spPr>
          <p:txBody>
            <a:bodyPr vert="horz" wrap="square">
              <a:spAutoFit/>
            </a:bodyPr>
            <a:lstStyle/>
            <a:p>
              <a:pPr algn="ctr" fontAlgn="auto">
                <a:spcBef>
                  <a:spcPts val="0"/>
                </a:spcBef>
                <a:spcAft>
                  <a:spcPts val="0"/>
                </a:spcAft>
                <a:defRPr/>
              </a:pPr>
              <a:r>
                <a:rPr lang="en-US" altLang="zh-CN"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Module 3</a:t>
              </a:r>
              <a:r>
                <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4600" b="1">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Sports</a:t>
              </a:r>
              <a:endPar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spTree>
    <p:extLst>
      <p:ext uri="{BB962C8B-B14F-4D97-AF65-F5344CB8AC3E}">
        <p14:creationId xmlns:p14="http://schemas.microsoft.com/office/powerpoint/2010/main" val="3660817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27692" y="911301"/>
            <a:ext cx="10833100" cy="4519250"/>
          </a:xfrm>
          <a:prstGeom prst="rect">
            <a:avLst/>
          </a:prstGeom>
        </p:spPr>
        <p:txBody>
          <a:bodyPr>
            <a:spAutoFit/>
          </a:bodyPr>
          <a:lstStyle/>
          <a:p>
            <a:pPr>
              <a:lnSpc>
                <a:spcPct val="130000"/>
              </a:lnSpc>
              <a:spcAft>
                <a:spcPts val="0"/>
              </a:spcAft>
            </a:pPr>
            <a:r>
              <a:rPr lang="en-US" altLang="zh-CN" sz="3200" b="1" dirty="0">
                <a:solidFill>
                  <a:srgbClr val="00B0F0"/>
                </a:solidFill>
                <a:latin typeface="宋体" panose="02010600030101010101" pitchFamily="2" charset="-122"/>
                <a:ea typeface="宋体" panose="02010600030101010101" pitchFamily="2" charset="-122"/>
                <a:cs typeface="Times New Roman" panose="02020603050405020304" pitchFamily="18" charset="0"/>
              </a:rPr>
              <a:t>Ⅴ</a:t>
            </a:r>
            <a:r>
              <a:rPr lang="en-US" altLang="zh-CN" sz="32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［人与社会·文化自信］</a:t>
            </a:r>
            <a:r>
              <a:rPr lang="zh-CN" altLang="zh-CN" sz="3200" b="1" dirty="0">
                <a:solidFill>
                  <a:srgbClr val="00B0F0"/>
                </a:solidFill>
                <a:latin typeface="Arial" panose="020B0604020202020204" pitchFamily="34" charset="0"/>
                <a:ea typeface="黑体" panose="02010609060101010101" pitchFamily="49" charset="-122"/>
                <a:cs typeface="Times New Roman" panose="02020603050405020304" pitchFamily="18" charset="0"/>
              </a:rPr>
              <a:t>任务型阅读。</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280670" algn="just">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Every morning</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millions of people in China do Tai Chi. It is popular with women and men. Tai Chi is a kind of good exercise for old people. It is good for the body and for the mind. It is healthy and relaxing. Tai Chi is from China. It is hundreds of years old. Tai Chi is a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soft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martial art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武术</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That means it is slow and calm.</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3" name="image34.jpeg"/>
          <p:cNvPicPr/>
          <p:nvPr/>
        </p:nvPicPr>
        <p:blipFill>
          <a:blip r:embed="rId2"/>
          <a:stretch>
            <a:fillRect/>
          </a:stretch>
        </p:blipFill>
        <p:spPr>
          <a:xfrm>
            <a:off x="6646766" y="4824311"/>
            <a:ext cx="1600087" cy="1664452"/>
          </a:xfrm>
          <a:prstGeom prst="rect">
            <a:avLst/>
          </a:prstGeom>
        </p:spPr>
      </p:pic>
    </p:spTree>
    <p:extLst>
      <p:ext uri="{BB962C8B-B14F-4D97-AF65-F5344CB8AC3E}">
        <p14:creationId xmlns:p14="http://schemas.microsoft.com/office/powerpoint/2010/main" val="676529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087904"/>
            <a:ext cx="10833100" cy="5154103"/>
          </a:xfrm>
          <a:prstGeom prst="rect">
            <a:avLst/>
          </a:prstGeom>
        </p:spPr>
        <p:txBody>
          <a:bodyPr>
            <a:spAutoFit/>
          </a:bodyPr>
          <a:lstStyle/>
          <a:p>
            <a:pPr indent="719455" algn="just">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There are also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hard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martial arts. Shaolin Kung Fu</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for example</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which has a history of over 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500 years</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is a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hard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martial art. It is fast and dangerous. You have to be very fit and strong to do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hard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martial arts.</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719455" algn="just">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In Beijing</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Master Li Yu is teaching Shaolin Kung Fu to thirty young students</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three of whom come from abroad.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Shaolin Kung Fu is difficult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said Li Yu.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You must </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practise</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every move many times.</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8537934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320137"/>
            <a:ext cx="10833100" cy="2598725"/>
          </a:xfrm>
          <a:prstGeom prst="rect">
            <a:avLst/>
          </a:prstGeom>
        </p:spPr>
        <p:txBody>
          <a:bodyPr>
            <a:spAutoFit/>
          </a:bodyPr>
          <a:lstStyle/>
          <a:p>
            <a:pPr indent="719455" algn="just">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Sports like football and basketball are also popular in China.</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719455" algn="just">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But martial arts like Tai Chi and kung </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fu</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are part of Chinese culture and history.</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8948502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042000"/>
            <a:ext cx="10833100" cy="5155001"/>
          </a:xfrm>
          <a:prstGeom prst="rect">
            <a:avLst/>
          </a:prstGeom>
        </p:spPr>
        <p:txBody>
          <a:bodyPr>
            <a:spAutoFit/>
          </a:bodyPr>
          <a:lstStyle/>
          <a:p>
            <a:pPr indent="280670">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阅读短文，回答下列问题。</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How old is Tai Chi</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不超过</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个词</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What is Master Li Yu teaching</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不超过</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个词</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Why is Tai Chi popular with women and men</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不超过</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15</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个词</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32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uFill>
                  <a:solidFill>
                    <a:srgbClr val="000000"/>
                  </a:solidFill>
                </a:uFill>
                <a:latin typeface="Times New Roman" panose="02020603050405020304" pitchFamily="18" charset="0"/>
                <a:ea typeface="宋体" panose="02010600030101010101" pitchFamily="2" charset="-122"/>
              </a:rPr>
              <a:t>                                                                         </a:t>
            </a:r>
            <a:r>
              <a:rPr lang="zh-CN" altLang="zh-CN" sz="3200" b="1" u="sng">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p>
        </p:txBody>
      </p:sp>
      <p:sp>
        <p:nvSpPr>
          <p:cNvPr id="5" name="A_ed3a6">
            <a:extLst>
              <a:ext uri="{FF2B5EF4-FFF2-40B4-BE49-F238E27FC236}">
                <a16:creationId xmlns:a16="http://schemas.microsoft.com/office/drawing/2014/main" id="{519B0ADD-767B-48B7-B92A-E467B8BE81AF}"/>
              </a:ext>
            </a:extLst>
          </p:cNvPr>
          <p:cNvSpPr/>
          <p:nvPr/>
        </p:nvSpPr>
        <p:spPr>
          <a:xfrm>
            <a:off x="669290" y="5549904"/>
            <a:ext cx="8259382" cy="477929"/>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rPr>
              <a:t>It is good for the body and for the mind.</a:t>
            </a:r>
            <a:r>
              <a:rPr lang="zh-CN" altLang="zh-CN" sz="32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4" name="A_acd8a">
            <a:extLst>
              <a:ext uri="{FF2B5EF4-FFF2-40B4-BE49-F238E27FC236}">
                <a16:creationId xmlns:a16="http://schemas.microsoft.com/office/drawing/2014/main" id="{09D1F117-ED2C-4FB4-BE0F-8D37D6D9CF35}"/>
              </a:ext>
            </a:extLst>
          </p:cNvPr>
          <p:cNvSpPr/>
          <p:nvPr/>
        </p:nvSpPr>
        <p:spPr>
          <a:xfrm>
            <a:off x="669290" y="3647952"/>
            <a:ext cx="4379976"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Shaolin Kung Fu.</a:t>
            </a:r>
            <a:r>
              <a:rPr lang="zh-CN" altLang="zh-CN" sz="32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3" name="A_8d591">
            <a:extLst>
              <a:ext uri="{FF2B5EF4-FFF2-40B4-BE49-F238E27FC236}">
                <a16:creationId xmlns:a16="http://schemas.microsoft.com/office/drawing/2014/main" id="{9F4F9A87-A488-4FF7-AA03-B149B6A86DEF}"/>
              </a:ext>
            </a:extLst>
          </p:cNvPr>
          <p:cNvSpPr/>
          <p:nvPr/>
        </p:nvSpPr>
        <p:spPr>
          <a:xfrm>
            <a:off x="669290" y="2379984"/>
            <a:ext cx="5945823"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It is hundreds of years old.</a:t>
            </a:r>
            <a:r>
              <a:rPr lang="zh-CN" altLang="zh-CN" sz="32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1491562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3"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sp>
        <p:nvSpPr>
          <p:cNvPr id="4" name="文本框 3"/>
          <p:cNvSpPr txBox="1"/>
          <p:nvPr/>
        </p:nvSpPr>
        <p:spPr>
          <a:xfrm>
            <a:off x="4823857" y="4783016"/>
            <a:ext cx="2544286" cy="800219"/>
          </a:xfrm>
          <a:prstGeom prst="rect">
            <a:avLst/>
          </a:prstGeom>
          <a:noFill/>
        </p:spPr>
        <p:txBody>
          <a:bodyPr wrap="none" rtlCol="0">
            <a:spAutoFit/>
          </a:bodyPr>
          <a:lstStyle/>
          <a:p>
            <a:r>
              <a:rPr lang="zh-CN" altLang="en-US" sz="4600" dirty="0">
                <a:latin typeface="黑体" panose="02010609060101010101" pitchFamily="49" charset="-122"/>
                <a:ea typeface="黑体" panose="02010609060101010101" pitchFamily="49" charset="-122"/>
              </a:rPr>
              <a:t>谢谢观看</a:t>
            </a: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8055" y="984739"/>
            <a:ext cx="4555890" cy="357024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64974" y="1224951"/>
            <a:ext cx="11387719" cy="5437899"/>
          </a:xfrm>
          <a:prstGeom prst="rect">
            <a:avLst/>
          </a:prstGeom>
        </p:spPr>
        <p:txBody>
          <a:bodyPr wrap="square">
            <a:spAutoFit/>
          </a:bodyPr>
          <a:lstStyle/>
          <a:p>
            <a:pPr>
              <a:lnSpc>
                <a:spcPct val="130000"/>
              </a:lnSpc>
              <a:spcAft>
                <a:spcPts val="0"/>
              </a:spcAft>
            </a:pPr>
            <a:r>
              <a:rPr lang="zh-CN" altLang="zh-CN" sz="3000" b="1" dirty="0">
                <a:solidFill>
                  <a:srgbClr val="00B0F0"/>
                </a:solidFill>
                <a:latin typeface="Calibri" panose="020F0502020204030204" pitchFamily="34" charset="0"/>
                <a:ea typeface="宋体" panose="02010600030101010101" pitchFamily="2" charset="-122"/>
                <a:cs typeface="宋体" panose="02010600030101010101" pitchFamily="2" charset="-122"/>
              </a:rPr>
              <a:t>Ⅰ</a:t>
            </a:r>
            <a:r>
              <a:rPr lang="en-US" altLang="zh-CN" sz="30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000" b="1" dirty="0">
                <a:solidFill>
                  <a:srgbClr val="00B0F0"/>
                </a:solidFill>
                <a:latin typeface="Arial" panose="020B0604020202020204" pitchFamily="34" charset="0"/>
                <a:ea typeface="黑体" panose="02010609060101010101" pitchFamily="49" charset="-122"/>
                <a:cs typeface="Times New Roman" panose="02020603050405020304" pitchFamily="18" charset="0"/>
              </a:rPr>
              <a:t>用所给单词的适当形式填空。</a:t>
            </a:r>
            <a:endParaRPr lang="zh-CN" altLang="zh-CN" sz="30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0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She plays football very </a:t>
            </a:r>
            <a:r>
              <a:rPr lang="zh-CN" altLang="zh-CN" sz="30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0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0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(good).</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 </a:t>
            </a:r>
            <a:endParaRPr lang="zh-CN" altLang="zh-CN" sz="30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0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My brother Tom speaks English </a:t>
            </a:r>
            <a:r>
              <a:rPr lang="zh-CN" altLang="zh-CN" sz="30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0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0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(slow) and </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__________</a:t>
            </a:r>
            <a:r>
              <a:rPr lang="zh-CN" altLang="zh-CN" sz="30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0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0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(care).</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 </a:t>
            </a:r>
            <a:endParaRPr lang="zh-CN" altLang="zh-CN" sz="30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0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Would you like a </a:t>
            </a:r>
            <a:r>
              <a:rPr lang="zh-CN" altLang="zh-CN" sz="30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0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0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(relax) vacation</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0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0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Which is </a:t>
            </a:r>
            <a:r>
              <a:rPr lang="zh-CN" altLang="zh-CN" sz="30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0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0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(popular) in China</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 running or cycling</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0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0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0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［人与社会·公共秩序］</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It’s rude of Mary to talk </a:t>
            </a:r>
            <a:r>
              <a:rPr lang="zh-CN" altLang="zh-CN" sz="30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0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0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(loud) on the phone in the library.</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 </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9" name="A_1c800">
            <a:extLst>
              <a:ext uri="{FF2B5EF4-FFF2-40B4-BE49-F238E27FC236}">
                <a16:creationId xmlns:a16="http://schemas.microsoft.com/office/drawing/2014/main" id="{BAF4CB2E-EA28-4B2A-9371-7E2F333072B3}"/>
              </a:ext>
            </a:extLst>
          </p:cNvPr>
          <p:cNvSpPr/>
          <p:nvPr/>
        </p:nvSpPr>
        <p:spPr>
          <a:xfrm>
            <a:off x="8743279" y="5481991"/>
            <a:ext cx="2289238" cy="493319"/>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0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0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loudly</a:t>
            </a:r>
            <a:r>
              <a:rPr lang="zh-CN" altLang="zh-CN" sz="30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8" name="A_8a7bc">
            <a:extLst>
              <a:ext uri="{FF2B5EF4-FFF2-40B4-BE49-F238E27FC236}">
                <a16:creationId xmlns:a16="http://schemas.microsoft.com/office/drawing/2014/main" id="{6C1640DF-9BDE-42CE-A379-5204B89D0C3A}"/>
              </a:ext>
            </a:extLst>
          </p:cNvPr>
          <p:cNvSpPr/>
          <p:nvPr/>
        </p:nvSpPr>
        <p:spPr>
          <a:xfrm>
            <a:off x="2264564" y="4293271"/>
            <a:ext cx="3499993" cy="493319"/>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0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0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more popular</a:t>
            </a:r>
            <a:r>
              <a:rPr lang="zh-CN" altLang="zh-CN" sz="30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7" name="A_9c68f">
            <a:extLst>
              <a:ext uri="{FF2B5EF4-FFF2-40B4-BE49-F238E27FC236}">
                <a16:creationId xmlns:a16="http://schemas.microsoft.com/office/drawing/2014/main" id="{1CF01F11-0290-4764-8153-7D72A36C096D}"/>
              </a:ext>
            </a:extLst>
          </p:cNvPr>
          <p:cNvSpPr/>
          <p:nvPr/>
        </p:nvSpPr>
        <p:spPr>
          <a:xfrm>
            <a:off x="3577046" y="3698911"/>
            <a:ext cx="2601468" cy="493319"/>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0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0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relaxing</a:t>
            </a:r>
            <a:r>
              <a:rPr lang="zh-CN" altLang="zh-CN" sz="30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6" name="A_2cd81">
            <a:extLst>
              <a:ext uri="{FF2B5EF4-FFF2-40B4-BE49-F238E27FC236}">
                <a16:creationId xmlns:a16="http://schemas.microsoft.com/office/drawing/2014/main" id="{53CEC1CD-1E71-4DB7-9AAD-818C0945250A}"/>
              </a:ext>
            </a:extLst>
          </p:cNvPr>
          <p:cNvSpPr/>
          <p:nvPr/>
        </p:nvSpPr>
        <p:spPr>
          <a:xfrm>
            <a:off x="9586114" y="2496938"/>
            <a:ext cx="2707831" cy="493319"/>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0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0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carefully</a:t>
            </a:r>
            <a:r>
              <a:rPr lang="zh-CN" altLang="zh-CN" sz="30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5" name="A_eb2a0">
            <a:extLst>
              <a:ext uri="{FF2B5EF4-FFF2-40B4-BE49-F238E27FC236}">
                <a16:creationId xmlns:a16="http://schemas.microsoft.com/office/drawing/2014/main" id="{77A1EE61-656E-4758-9AB8-2DDC2ACEAE8D}"/>
              </a:ext>
            </a:extLst>
          </p:cNvPr>
          <p:cNvSpPr/>
          <p:nvPr/>
        </p:nvSpPr>
        <p:spPr>
          <a:xfrm>
            <a:off x="6028527" y="2510191"/>
            <a:ext cx="2289238" cy="493319"/>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0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0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slowly</a:t>
            </a:r>
            <a:r>
              <a:rPr lang="zh-CN" altLang="zh-CN" sz="30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pic>
        <p:nvPicPr>
          <p:cNvPr id="4" name="image16.jpeg"/>
          <p:cNvPicPr/>
          <p:nvPr/>
        </p:nvPicPr>
        <p:blipFill>
          <a:blip r:embed="rId2"/>
          <a:stretch>
            <a:fillRect/>
          </a:stretch>
        </p:blipFill>
        <p:spPr>
          <a:xfrm>
            <a:off x="464975" y="698093"/>
            <a:ext cx="2413435" cy="526858"/>
          </a:xfrm>
          <a:prstGeom prst="rect">
            <a:avLst/>
          </a:prstGeom>
        </p:spPr>
      </p:pic>
      <p:sp>
        <p:nvSpPr>
          <p:cNvPr id="3" name="A_4e761">
            <a:extLst>
              <a:ext uri="{FF2B5EF4-FFF2-40B4-BE49-F238E27FC236}">
                <a16:creationId xmlns:a16="http://schemas.microsoft.com/office/drawing/2014/main" id="{F8113372-5005-4BE8-AFA3-864629ABF052}"/>
              </a:ext>
            </a:extLst>
          </p:cNvPr>
          <p:cNvSpPr/>
          <p:nvPr/>
        </p:nvSpPr>
        <p:spPr>
          <a:xfrm>
            <a:off x="4529927" y="1915831"/>
            <a:ext cx="1930463" cy="493319"/>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0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0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well</a:t>
            </a:r>
            <a:r>
              <a:rPr lang="zh-CN" altLang="zh-CN" sz="30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432081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P spid="7" grpId="0" animBg="1"/>
      <p:bldP spid="6" grpId="0" animBg="1"/>
      <p:bldP spid="5" grpId="0" animBg="1"/>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000050"/>
            <a:ext cx="10833100" cy="3238900"/>
          </a:xfrm>
          <a:prstGeom prst="rect">
            <a:avLst/>
          </a:prstGeom>
        </p:spPr>
        <p:txBody>
          <a:bodyPr>
            <a:spAutoFit/>
          </a:bodyPr>
          <a:lstStyle/>
          <a:p>
            <a:pPr>
              <a:lnSpc>
                <a:spcPct val="130000"/>
              </a:lnSpc>
              <a:spcAft>
                <a:spcPts val="0"/>
              </a:spcAft>
            </a:pPr>
            <a:r>
              <a:rPr lang="zh-CN" altLang="zh-CN" sz="3200" b="1" dirty="0">
                <a:solidFill>
                  <a:srgbClr val="00B0F0"/>
                </a:solidFill>
                <a:latin typeface="Calibri" panose="020F0502020204030204" pitchFamily="34" charset="0"/>
                <a:ea typeface="宋体" panose="02010600030101010101" pitchFamily="2" charset="-122"/>
                <a:cs typeface="宋体" panose="02010600030101010101" pitchFamily="2" charset="-122"/>
              </a:rPr>
              <a:t>Ⅱ</a:t>
            </a:r>
            <a:r>
              <a:rPr lang="en-US" altLang="zh-CN" sz="32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B0F0"/>
                </a:solidFill>
                <a:latin typeface="Arial" panose="020B0604020202020204" pitchFamily="34" charset="0"/>
                <a:ea typeface="黑体" panose="02010609060101010101" pitchFamily="49" charset="-122"/>
                <a:cs typeface="Times New Roman" panose="02020603050405020304" pitchFamily="18" charset="0"/>
              </a:rPr>
              <a:t>单项填空。</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I don’t know how to get on with others.</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Be friendly. That will make it a lot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_______</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 easy</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 easily</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 more easily            D. easier</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A_e4501">
            <a:extLst>
              <a:ext uri="{FF2B5EF4-FFF2-40B4-BE49-F238E27FC236}">
                <a16:creationId xmlns:a16="http://schemas.microsoft.com/office/drawing/2014/main" id="{18B4C5C4-E8D9-46EC-89EF-20D48E2D36D0}"/>
              </a:ext>
            </a:extLst>
          </p:cNvPr>
          <p:cNvSpPr/>
          <p:nvPr/>
        </p:nvSpPr>
        <p:spPr>
          <a:xfrm>
            <a:off x="804228" y="2730554"/>
            <a:ext cx="1411351"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D </a:t>
            </a:r>
            <a:endParaRPr lang="zh-CN" altLang="en-US"/>
          </a:p>
        </p:txBody>
      </p:sp>
    </p:spTree>
    <p:extLst>
      <p:ext uri="{BB962C8B-B14F-4D97-AF65-F5344CB8AC3E}">
        <p14:creationId xmlns:p14="http://schemas.microsoft.com/office/powerpoint/2010/main" val="1487003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359875"/>
            <a:ext cx="10833100" cy="4519250"/>
          </a:xfrm>
          <a:prstGeom prst="rect">
            <a:avLst/>
          </a:prstGeom>
        </p:spPr>
        <p:txBody>
          <a:bodyPr>
            <a:spAutoFit/>
          </a:bodyPr>
          <a:lstStyle/>
          <a:p>
            <a:pPr>
              <a:lnSpc>
                <a:spcPct val="130000"/>
              </a:lnSpc>
              <a:spcAft>
                <a:spcPts val="0"/>
              </a:spcAft>
            </a:pP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This song seems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_______</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these days. It was played everywhere when it came out.</a:t>
            </a:r>
            <a:r>
              <a:rPr lang="en-US" altLang="zh-CN" sz="3200" b="1" dirty="0">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That’s true. We seldom hear it now.</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 popular</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 more popular</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 less popular</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 the most popular</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A_ecdfa">
            <a:extLst>
              <a:ext uri="{FF2B5EF4-FFF2-40B4-BE49-F238E27FC236}">
                <a16:creationId xmlns:a16="http://schemas.microsoft.com/office/drawing/2014/main" id="{139C83C2-F0D9-4001-985B-C0384452026E}"/>
              </a:ext>
            </a:extLst>
          </p:cNvPr>
          <p:cNvSpPr/>
          <p:nvPr/>
        </p:nvSpPr>
        <p:spPr>
          <a:xfrm>
            <a:off x="804228" y="1456395"/>
            <a:ext cx="1411351"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C </a:t>
            </a:r>
            <a:endParaRPr lang="zh-CN" altLang="en-US"/>
          </a:p>
        </p:txBody>
      </p:sp>
    </p:spTree>
    <p:extLst>
      <p:ext uri="{BB962C8B-B14F-4D97-AF65-F5344CB8AC3E}">
        <p14:creationId xmlns:p14="http://schemas.microsoft.com/office/powerpoint/2010/main" val="1058952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731208" y="2375971"/>
            <a:ext cx="10833100" cy="2653034"/>
          </a:xfrm>
          <a:prstGeom prst="rect">
            <a:avLst/>
          </a:prstGeom>
        </p:spPr>
        <p:txBody>
          <a:bodyPr>
            <a:spAutoFit/>
          </a:bodyPr>
          <a:lstStyle/>
          <a:p>
            <a:pPr>
              <a:lnSpc>
                <a:spcPct val="130000"/>
              </a:lnSpc>
              <a:spcAft>
                <a:spcPts val="0"/>
              </a:spcAft>
            </a:pP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Although </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Lingling</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studies online at home</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she studies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_______</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than before.</a:t>
            </a:r>
            <a:r>
              <a:rPr lang="en-US" altLang="zh-CN" sz="3200" b="1" dirty="0">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 hard               B. harder</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 hardest          D. the hardest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2a7e0">
            <a:extLst>
              <a:ext uri="{FF2B5EF4-FFF2-40B4-BE49-F238E27FC236}">
                <a16:creationId xmlns:a16="http://schemas.microsoft.com/office/drawing/2014/main" id="{7F3F6729-81CD-4B4F-9CEE-55E24770717D}"/>
              </a:ext>
            </a:extLst>
          </p:cNvPr>
          <p:cNvSpPr/>
          <p:nvPr/>
        </p:nvSpPr>
        <p:spPr>
          <a:xfrm>
            <a:off x="855986" y="2472491"/>
            <a:ext cx="1389126"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B </a:t>
            </a:r>
            <a:endParaRPr lang="zh-CN" altLang="en-US"/>
          </a:p>
        </p:txBody>
      </p:sp>
    </p:spTree>
    <p:extLst>
      <p:ext uri="{BB962C8B-B14F-4D97-AF65-F5344CB8AC3E}">
        <p14:creationId xmlns:p14="http://schemas.microsoft.com/office/powerpoint/2010/main" val="2501714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000050"/>
            <a:ext cx="10833100" cy="3238900"/>
          </a:xfrm>
          <a:prstGeom prst="rect">
            <a:avLst/>
          </a:prstGeom>
        </p:spPr>
        <p:txBody>
          <a:bodyPr>
            <a:spAutoFit/>
          </a:bodyPr>
          <a:lstStyle/>
          <a:p>
            <a:pPr>
              <a:lnSpc>
                <a:spcPct val="130000"/>
              </a:lnSpc>
              <a:spcAft>
                <a:spcPts val="0"/>
              </a:spcAft>
            </a:pP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More and more people like group buying on </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WeChat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You said it. The prices are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_______</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 much lower               B. much cheaper</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 more expensive         D. even higher</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32f4a">
            <a:extLst>
              <a:ext uri="{FF2B5EF4-FFF2-40B4-BE49-F238E27FC236}">
                <a16:creationId xmlns:a16="http://schemas.microsoft.com/office/drawing/2014/main" id="{428C63AA-9FE6-4F64-950E-216E59B64B7E}"/>
              </a:ext>
            </a:extLst>
          </p:cNvPr>
          <p:cNvSpPr/>
          <p:nvPr/>
        </p:nvSpPr>
        <p:spPr>
          <a:xfrm>
            <a:off x="804228" y="2096570"/>
            <a:ext cx="1366520"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 </a:t>
            </a:r>
            <a:endParaRPr lang="zh-CN" altLang="en-US"/>
          </a:p>
        </p:txBody>
      </p:sp>
    </p:spTree>
    <p:extLst>
      <p:ext uri="{BB962C8B-B14F-4D97-AF65-F5344CB8AC3E}">
        <p14:creationId xmlns:p14="http://schemas.microsoft.com/office/powerpoint/2010/main" val="535719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322799"/>
            <a:ext cx="10833100" cy="2593402"/>
          </a:xfrm>
          <a:prstGeom prst="rect">
            <a:avLst/>
          </a:prstGeom>
        </p:spPr>
        <p:txBody>
          <a:bodyPr>
            <a:spAutoFit/>
          </a:bodyPr>
          <a:lstStyle/>
          <a:p>
            <a:pPr>
              <a:lnSpc>
                <a:spcPct val="130000"/>
              </a:lnSpc>
              <a:spcAft>
                <a:spcPts val="0"/>
              </a:spcAft>
            </a:pP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Tim is a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_______</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boy and he studies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_______</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school.</a:t>
            </a:r>
            <a:r>
              <a:rPr lang="en-US" altLang="zh-CN" sz="3200" b="1" dirty="0">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 good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well              B. good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good</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 well</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well               D. well</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good</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A_dcb88">
            <a:extLst>
              <a:ext uri="{FF2B5EF4-FFF2-40B4-BE49-F238E27FC236}">
                <a16:creationId xmlns:a16="http://schemas.microsoft.com/office/drawing/2014/main" id="{5B04FDF0-015A-42A4-A3A0-57237BDD988A}"/>
              </a:ext>
            </a:extLst>
          </p:cNvPr>
          <p:cNvSpPr/>
          <p:nvPr/>
        </p:nvSpPr>
        <p:spPr>
          <a:xfrm>
            <a:off x="804228" y="2419319"/>
            <a:ext cx="1366520"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 </a:t>
            </a:r>
            <a:endParaRPr lang="zh-CN" altLang="en-US"/>
          </a:p>
        </p:txBody>
      </p:sp>
    </p:spTree>
    <p:extLst>
      <p:ext uri="{BB962C8B-B14F-4D97-AF65-F5344CB8AC3E}">
        <p14:creationId xmlns:p14="http://schemas.microsoft.com/office/powerpoint/2010/main" val="2247397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10437" y="960259"/>
            <a:ext cx="11225003" cy="5154103"/>
          </a:xfrm>
          <a:prstGeom prst="rect">
            <a:avLst/>
          </a:prstGeom>
        </p:spPr>
        <p:txBody>
          <a:bodyPr wrap="square">
            <a:spAutoFit/>
          </a:bodyPr>
          <a:lstStyle/>
          <a:p>
            <a:pPr>
              <a:lnSpc>
                <a:spcPct val="130000"/>
              </a:lnSpc>
              <a:spcAft>
                <a:spcPts val="0"/>
              </a:spcAft>
            </a:pPr>
            <a:r>
              <a:rPr lang="zh-CN" altLang="zh-CN" sz="3200" b="1" dirty="0">
                <a:solidFill>
                  <a:srgbClr val="00B0F0"/>
                </a:solidFill>
                <a:latin typeface="Calibri" panose="020F0502020204030204" pitchFamily="34" charset="0"/>
                <a:ea typeface="宋体" panose="02010600030101010101" pitchFamily="2" charset="-122"/>
                <a:cs typeface="宋体" panose="02010600030101010101" pitchFamily="2" charset="-122"/>
              </a:rPr>
              <a:t>Ⅲ</a:t>
            </a:r>
            <a:r>
              <a:rPr lang="en-US" altLang="zh-CN" sz="32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B0F0"/>
                </a:solidFill>
                <a:latin typeface="Arial" panose="020B0604020202020204" pitchFamily="34" charset="0"/>
                <a:ea typeface="黑体" panose="02010609060101010101" pitchFamily="49" charset="-122"/>
                <a:cs typeface="Times New Roman" panose="02020603050405020304" pitchFamily="18" charset="0"/>
              </a:rPr>
              <a:t>翻译句子。</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你练习得越多，你的英语就会说得越好。</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you </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practise</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you can speak English. </a:t>
            </a:r>
            <a:r>
              <a:rPr lang="en-US" altLang="zh-CN" sz="3200" b="1" dirty="0">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在山里散步有点儿危险。</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It is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dangerous to walk in the mountains.</a:t>
            </a:r>
            <a:r>
              <a:rPr lang="en-US" altLang="zh-CN" sz="3200" b="1" dirty="0">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你爷爷每天早晨喜欢跑步吗？</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Does your grandfather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every morning</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6" name="A_e48e8">
            <a:extLst>
              <a:ext uri="{FF2B5EF4-FFF2-40B4-BE49-F238E27FC236}">
                <a16:creationId xmlns:a16="http://schemas.microsoft.com/office/drawing/2014/main" id="{8CE360E6-31AF-4627-91EF-C0BF5AC02739}"/>
              </a:ext>
            </a:extLst>
          </p:cNvPr>
          <p:cNvSpPr/>
          <p:nvPr/>
        </p:nvSpPr>
        <p:spPr>
          <a:xfrm>
            <a:off x="4638433" y="5494667"/>
            <a:ext cx="4364101" cy="47719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like</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running</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5" name="A_8d4b1">
            <a:extLst>
              <a:ext uri="{FF2B5EF4-FFF2-40B4-BE49-F238E27FC236}">
                <a16:creationId xmlns:a16="http://schemas.microsoft.com/office/drawing/2014/main" id="{75C499FC-3636-4503-81FC-A29C46ED818E}"/>
              </a:ext>
            </a:extLst>
          </p:cNvPr>
          <p:cNvSpPr/>
          <p:nvPr/>
        </p:nvSpPr>
        <p:spPr>
          <a:xfrm>
            <a:off x="1368627" y="4226699"/>
            <a:ext cx="3009964"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bit</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4" name="A_300d5">
            <a:extLst>
              <a:ext uri="{FF2B5EF4-FFF2-40B4-BE49-F238E27FC236}">
                <a16:creationId xmlns:a16="http://schemas.microsoft.com/office/drawing/2014/main" id="{287AF0F2-EC48-4904-A80E-5C1F3879FA06}"/>
              </a:ext>
            </a:extLst>
          </p:cNvPr>
          <p:cNvSpPr/>
          <p:nvPr/>
        </p:nvSpPr>
        <p:spPr>
          <a:xfrm>
            <a:off x="6611124" y="2324747"/>
            <a:ext cx="3913251"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better</a:t>
            </a:r>
            <a:r>
              <a:rPr lang="zh-CN"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3" name="A_0eddf">
            <a:extLst>
              <a:ext uri="{FF2B5EF4-FFF2-40B4-BE49-F238E27FC236}">
                <a16:creationId xmlns:a16="http://schemas.microsoft.com/office/drawing/2014/main" id="{2110A32A-C78A-478A-AFEB-71ECEF473187}"/>
              </a:ext>
            </a:extLst>
          </p:cNvPr>
          <p:cNvSpPr/>
          <p:nvPr/>
        </p:nvSpPr>
        <p:spPr>
          <a:xfrm>
            <a:off x="600277" y="2324747"/>
            <a:ext cx="3907473"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more</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1929047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4" grpId="0" animBg="1"/>
      <p:bldP spid="3" grpId="0" animBg="1"/>
    </p:bldLst>
  </p:timing>
</p:sld>
</file>

<file path=ppt/theme/theme1.xml><?xml version="1.0" encoding="utf-8"?>
<a:theme xmlns:a="http://schemas.openxmlformats.org/drawingml/2006/main" name="全频道课时作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模板无字号3个栏目  32号复制.potx" id="{E093AF96-6B44-451D-9477-1FDBBD50C6D3}" vid="{2C6F219A-BFEA-4BAF-8E14-6798A2747A70}"/>
    </a:ext>
  </a:extLst>
</a:theme>
</file>

<file path=docProps/app.xml><?xml version="1.0" encoding="utf-8"?>
<Properties xmlns="http://schemas.openxmlformats.org/officeDocument/2006/extended-properties" xmlns:vt="http://schemas.openxmlformats.org/officeDocument/2006/docPropsVTypes">
  <Template>模板无字号3个栏目  32号复制</Template>
  <TotalTime>29</TotalTime>
  <Words>1390</Words>
  <Application>Microsoft Office PowerPoint</Application>
  <PresentationFormat>宽屏</PresentationFormat>
  <Paragraphs>114</Paragraphs>
  <Slides>24</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24</vt:i4>
      </vt:variant>
    </vt:vector>
  </HeadingPairs>
  <TitlesOfParts>
    <vt:vector size="32" baseType="lpstr">
      <vt:lpstr>等线</vt:lpstr>
      <vt:lpstr>等线 Light</vt:lpstr>
      <vt:lpstr>黑体</vt:lpstr>
      <vt:lpstr>宋体</vt:lpstr>
      <vt:lpstr>Arial</vt:lpstr>
      <vt:lpstr>Calibri</vt:lpstr>
      <vt:lpstr>Times New Roman</vt:lpstr>
      <vt:lpstr>全频道课时作业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帐户</dc:creator>
  <cp:lastModifiedBy>Administrator</cp:lastModifiedBy>
  <cp:revision>10</cp:revision>
  <dcterms:created xsi:type="dcterms:W3CDTF">2024-07-07T03:18:13Z</dcterms:created>
  <dcterms:modified xsi:type="dcterms:W3CDTF">2024-07-08T13:47:19Z</dcterms:modified>
</cp:coreProperties>
</file>