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874" r:id="rId3"/>
    <p:sldId id="257" r:id="rId4"/>
    <p:sldId id="875" r:id="rId5"/>
    <p:sldId id="876" r:id="rId6"/>
    <p:sldId id="877" r:id="rId7"/>
    <p:sldId id="878" r:id="rId8"/>
    <p:sldId id="879" r:id="rId9"/>
    <p:sldId id="880" r:id="rId10"/>
    <p:sldId id="881" r:id="rId11"/>
    <p:sldId id="882" r:id="rId12"/>
    <p:sldId id="259" r:id="rId13"/>
    <p:sldId id="883" r:id="rId14"/>
    <p:sldId id="884" r:id="rId15"/>
    <p:sldId id="885" r:id="rId16"/>
    <p:sldId id="886" r:id="rId17"/>
    <p:sldId id="887" r:id="rId18"/>
    <p:sldId id="888" r:id="rId19"/>
    <p:sldId id="889" r:id="rId20"/>
    <p:sldId id="890" r:id="rId21"/>
    <p:sldId id="873"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3" autoAdjust="0"/>
    <p:restoredTop sz="94660"/>
  </p:normalViewPr>
  <p:slideViewPr>
    <p:cSldViewPr snapToGrid="0" showGuides="1">
      <p:cViewPr varScale="1">
        <p:scale>
          <a:sx n="72" d="100"/>
          <a:sy n="72" d="100"/>
        </p:scale>
        <p:origin x="660"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en-US" altLang="zh-CN"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Unit 2</a:t>
            </a:r>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The weather is fine all year round.</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7" y="762518"/>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9151034" y="4639752"/>
              <a:ext cx="2704218" cy="1339283"/>
              <a:chOff x="9051182" y="4714359"/>
              <a:chExt cx="2704218" cy="1339283"/>
            </a:xfrm>
          </p:grpSpPr>
          <p:grpSp>
            <p:nvGrpSpPr>
              <p:cNvPr id="8" name="组合 7">
                <a:extLst>
                  <a:ext uri="{FF2B5EF4-FFF2-40B4-BE49-F238E27FC236}">
                    <a16:creationId xmlns:a16="http://schemas.microsoft.com/office/drawing/2014/main" id="{51918DD0-7464-4719-95CD-F234FA8565DC}"/>
                  </a:ext>
                </a:extLst>
              </p:cNvPr>
              <p:cNvGrpSpPr/>
              <p:nvPr/>
            </p:nvGrpSpPr>
            <p:grpSpPr>
              <a:xfrm>
                <a:off x="9051182" y="4714359"/>
                <a:ext cx="2704218" cy="1339283"/>
                <a:chOff x="8965838" y="4823543"/>
                <a:chExt cx="2704218" cy="1339283"/>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英 语</a:t>
                  </a:r>
                </a:p>
              </p:txBody>
            </p:sp>
            <p:sp>
              <p:nvSpPr>
                <p:cNvPr id="12" name="文本框 11">
                  <a:extLst>
                    <a:ext uri="{FF2B5EF4-FFF2-40B4-BE49-F238E27FC236}">
                      <a16:creationId xmlns:a16="http://schemas.microsoft.com/office/drawing/2014/main" id="{B8A28FD6-2FA7-4587-8E87-A8B29F9711F7}"/>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 </a:t>
                  </a:r>
                  <a:r>
                    <a:rPr lang="en-US" altLang="zh-CN" sz="2000" b="1" spc="300">
                      <a:cs typeface="Times New Roman" panose="02020603050405020304" pitchFamily="18" charset="0"/>
                      <a:sym typeface="Times New Roman" panose="02020603050405020304" pitchFamily="18" charset="0"/>
                    </a:rPr>
                    <a:t>WY</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ACD3ED6-9B18-A676-8F35-18A67B505086}"/>
              </a:ext>
            </a:extLst>
          </p:cNvPr>
          <p:cNvSpPr txBox="1">
            <a:spLocks noChangeAspect="1"/>
          </p:cNvSpPr>
          <p:nvPr/>
        </p:nvSpPr>
        <p:spPr>
          <a:xfrm>
            <a:off x="252729" y="1172036"/>
            <a:ext cx="12099983" cy="4513928"/>
          </a:xfrm>
          <a:prstGeom prst="rect">
            <a:avLst/>
          </a:prstGeom>
          <a:noFill/>
        </p:spPr>
        <p:txBody>
          <a:bodyPr wrap="square">
            <a:spAutoFit/>
          </a:bodyPr>
          <a:lstStyle/>
          <a:p>
            <a:pPr>
              <a:lnSpc>
                <a:spcPct val="130000"/>
              </a:lnSpc>
            </a:pPr>
            <a:r>
              <a:rPr lang="zh-CN" altLang="zh-CN" sz="3200" b="1" dirty="0">
                <a:solidFill>
                  <a:srgbClr val="00B0F0"/>
                </a:solidFill>
                <a:effectLst/>
                <a:latin typeface="Calibri" panose="020F0502020204030204" pitchFamily="34" charset="0"/>
                <a:ea typeface="宋体" panose="02010600030101010101" pitchFamily="2" charset="-122"/>
                <a:cs typeface="宋体" panose="02010600030101010101" pitchFamily="2" charset="-122"/>
              </a:rPr>
              <a:t>Ⅲ</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翻译句子。</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从长沙到天津有多远？</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How far is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it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 Changsha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Tianjin</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我们应该谨慎选择去那儿的时间。</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We should choose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carefully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there.</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只要你愿意，你可以随时来我家。</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You can come to my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house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A_560c5">
            <a:extLst>
              <a:ext uri="{FF2B5EF4-FFF2-40B4-BE49-F238E27FC236}">
                <a16:creationId xmlns:a16="http://schemas.microsoft.com/office/drawing/2014/main" id="{BD47907B-994D-4D31-B7B5-9C7E2025E8E0}"/>
              </a:ext>
            </a:extLst>
          </p:cNvPr>
          <p:cNvSpPr/>
          <p:nvPr/>
        </p:nvSpPr>
        <p:spPr>
          <a:xfrm>
            <a:off x="4915598" y="5072460"/>
            <a:ext cx="6935851" cy="47719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any</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time</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you</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want</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efd57">
            <a:extLst>
              <a:ext uri="{FF2B5EF4-FFF2-40B4-BE49-F238E27FC236}">
                <a16:creationId xmlns:a16="http://schemas.microsoft.com/office/drawing/2014/main" id="{CB39A2F8-756D-49C8-9E11-08FC41AF5ACA}"/>
              </a:ext>
            </a:extLst>
          </p:cNvPr>
          <p:cNvSpPr/>
          <p:nvPr/>
        </p:nvSpPr>
        <p:spPr>
          <a:xfrm>
            <a:off x="5045138" y="3804492"/>
            <a:ext cx="6202427" cy="52620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time</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go</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4be77">
            <a:extLst>
              <a:ext uri="{FF2B5EF4-FFF2-40B4-BE49-F238E27FC236}">
                <a16:creationId xmlns:a16="http://schemas.microsoft.com/office/drawing/2014/main" id="{178873A6-71EC-443D-9726-284C4CE41FF6}"/>
              </a:ext>
            </a:extLst>
          </p:cNvPr>
          <p:cNvSpPr/>
          <p:nvPr/>
        </p:nvSpPr>
        <p:spPr>
          <a:xfrm>
            <a:off x="6100000" y="2536524"/>
            <a:ext cx="1756410"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66662">
            <a:extLst>
              <a:ext uri="{FF2B5EF4-FFF2-40B4-BE49-F238E27FC236}">
                <a16:creationId xmlns:a16="http://schemas.microsoft.com/office/drawing/2014/main" id="{57FE58F6-45A7-4144-90E9-4C10D1EB07C7}"/>
              </a:ext>
            </a:extLst>
          </p:cNvPr>
          <p:cNvSpPr/>
          <p:nvPr/>
        </p:nvSpPr>
        <p:spPr>
          <a:xfrm>
            <a:off x="2492628" y="2536524"/>
            <a:ext cx="2275523"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from</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254185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B44130A-AD27-15A2-E037-D6D00A28D3E8}"/>
              </a:ext>
            </a:extLst>
          </p:cNvPr>
          <p:cNvSpPr txBox="1">
            <a:spLocks noChangeAspect="1"/>
          </p:cNvSpPr>
          <p:nvPr/>
        </p:nvSpPr>
        <p:spPr>
          <a:xfrm>
            <a:off x="679450" y="2322799"/>
            <a:ext cx="10833100" cy="2593402"/>
          </a:xfrm>
          <a:prstGeom prst="rect">
            <a:avLst/>
          </a:prstGeom>
          <a:noFill/>
        </p:spPr>
        <p:txBody>
          <a:bodyPr wrap="square">
            <a:spAutoFit/>
          </a:bodyPr>
          <a:lstStyle/>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秋天，这些树叶变为棕色。</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leaves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 autumn.</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Jack</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出生于美国的西北部。</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Jack was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born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of America.</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c3b39">
            <a:extLst>
              <a:ext uri="{FF2B5EF4-FFF2-40B4-BE49-F238E27FC236}">
                <a16:creationId xmlns:a16="http://schemas.microsoft.com/office/drawing/2014/main" id="{AE6D0E56-F652-4C3E-B3EB-C9DD42A15A30}"/>
              </a:ext>
            </a:extLst>
          </p:cNvPr>
          <p:cNvSpPr/>
          <p:nvPr/>
        </p:nvSpPr>
        <p:spPr>
          <a:xfrm>
            <a:off x="3277553" y="4321271"/>
            <a:ext cx="5859526" cy="47719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northwest</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b47a5">
            <a:extLst>
              <a:ext uri="{FF2B5EF4-FFF2-40B4-BE49-F238E27FC236}">
                <a16:creationId xmlns:a16="http://schemas.microsoft.com/office/drawing/2014/main" id="{99715552-F5FF-4F4D-BB77-2BB430DF83C0}"/>
              </a:ext>
            </a:extLst>
          </p:cNvPr>
          <p:cNvSpPr/>
          <p:nvPr/>
        </p:nvSpPr>
        <p:spPr>
          <a:xfrm>
            <a:off x="2590165" y="3053303"/>
            <a:ext cx="4221798"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turn</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brown</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1654325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799C47F-72CA-B8E8-CEF0-62882449618C}"/>
              </a:ext>
            </a:extLst>
          </p:cNvPr>
          <p:cNvSpPr txBox="1">
            <a:spLocks noChangeAspect="1"/>
          </p:cNvSpPr>
          <p:nvPr/>
        </p:nvSpPr>
        <p:spPr>
          <a:xfrm>
            <a:off x="679450" y="1306823"/>
            <a:ext cx="10833100" cy="5154103"/>
          </a:xfrm>
          <a:prstGeom prst="rect">
            <a:avLst/>
          </a:prstGeom>
          <a:noFill/>
        </p:spPr>
        <p:txBody>
          <a:bodyPr wrap="square">
            <a:spAutoFit/>
          </a:bodyPr>
          <a:lstStyle/>
          <a:p>
            <a:pPr>
              <a:lnSpc>
                <a:spcPct val="130000"/>
              </a:lnSpc>
            </a:pPr>
            <a:r>
              <a:rPr lang="zh-CN" altLang="zh-CN" sz="3200" b="1" dirty="0">
                <a:solidFill>
                  <a:srgbClr val="00B0F0"/>
                </a:solidFill>
                <a:effectLst/>
                <a:latin typeface="Calibri" panose="020F0502020204030204" pitchFamily="34" charset="0"/>
                <a:ea typeface="宋体" panose="02010600030101010101" pitchFamily="2" charset="-122"/>
                <a:cs typeface="宋体" panose="02010600030101010101" pitchFamily="2" charset="-122"/>
              </a:rPr>
              <a:t>Ⅳ</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补全对话。</a:t>
            </a:r>
            <a:r>
              <a:rPr lang="en-US" altLang="zh-CN" sz="3200" b="1" dirty="0">
                <a:solidFill>
                  <a:srgbClr val="00B0F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B0F0"/>
                </a:solidFill>
                <a:effectLst/>
                <a:latin typeface="Times New Roman" panose="02020603050405020304" pitchFamily="18" charset="0"/>
                <a:ea typeface="楷体" panose="02010609060101010101" pitchFamily="49" charset="-122"/>
                <a:cs typeface="Times New Roman" panose="02020603050405020304" pitchFamily="18" charset="0"/>
              </a:rPr>
              <a:t>有两个选项多余</a:t>
            </a:r>
            <a:r>
              <a:rPr lang="en-US" altLang="zh-CN" sz="3200" b="1" dirty="0">
                <a:solidFill>
                  <a:srgbClr val="00B0F0"/>
                </a:solidFill>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What are you doing for your winter holidays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solidFill>
                  <a:srgbClr val="00B0F0"/>
                </a:solidFill>
                <a:effectLst/>
                <a:latin typeface="Calibri" panose="020F0502020204030204" pitchFamily="34" charset="0"/>
                <a:ea typeface="Times New Roman" panose="02020603050405020304" pitchFamily="18" charset="0"/>
                <a:cs typeface="Times New Roman" panose="02020603050405020304" pitchFamily="18" charset="0"/>
              </a:rPr>
              <a:t>1</a:t>
            </a:r>
            <a:r>
              <a:rPr lang="en-US" altLang="zh-CN" sz="3200" b="1">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What’s the weather like in winter there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Is it cold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solidFill>
                  <a:srgbClr val="00B0F0"/>
                </a:solidFill>
                <a:effectLst/>
                <a:latin typeface="Calibri" panose="020F0502020204030204" pitchFamily="34" charset="0"/>
                <a:ea typeface="Times New Roman" panose="02020603050405020304" pitchFamily="18" charset="0"/>
                <a:cs typeface="Times New Roman" panose="02020603050405020304" pitchFamily="18" charset="0"/>
              </a:rPr>
              <a:t>2</a:t>
            </a:r>
            <a:r>
              <a:rPr lang="en-US" altLang="zh-CN" sz="3200" b="1">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So I must wear something warm. </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My parents and I might go to Hainan Island. The weather there is warm. My parents like the weather there.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solidFill>
                  <a:srgbClr val="00B0F0"/>
                </a:solidFill>
                <a:effectLst/>
                <a:latin typeface="Calibri" panose="020F0502020204030204" pitchFamily="34" charset="0"/>
                <a:ea typeface="Times New Roman" panose="02020603050405020304" pitchFamily="18" charset="0"/>
                <a:cs typeface="Times New Roman" panose="02020603050405020304" pitchFamily="18" charset="0"/>
              </a:rPr>
              <a:t>4</a:t>
            </a:r>
            <a:r>
              <a:rPr lang="en-US" altLang="zh-CN" sz="3200" b="1">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A_71f07">
            <a:extLst>
              <a:ext uri="{FF2B5EF4-FFF2-40B4-BE49-F238E27FC236}">
                <a16:creationId xmlns:a16="http://schemas.microsoft.com/office/drawing/2014/main" id="{8D3D993D-C7E7-4C42-81EC-29D934715B3B}"/>
              </a:ext>
            </a:extLst>
          </p:cNvPr>
          <p:cNvSpPr/>
          <p:nvPr/>
        </p:nvSpPr>
        <p:spPr>
          <a:xfrm>
            <a:off x="1748790" y="5841231"/>
            <a:ext cx="1595501" cy="47719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a2b89">
            <a:extLst>
              <a:ext uri="{FF2B5EF4-FFF2-40B4-BE49-F238E27FC236}">
                <a16:creationId xmlns:a16="http://schemas.microsoft.com/office/drawing/2014/main" id="{D0924E53-560E-4D66-80D8-30FD99E14455}"/>
              </a:ext>
            </a:extLst>
          </p:cNvPr>
          <p:cNvSpPr/>
          <p:nvPr/>
        </p:nvSpPr>
        <p:spPr>
          <a:xfrm>
            <a:off x="9070912" y="3939279"/>
            <a:ext cx="159550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d1092">
            <a:extLst>
              <a:ext uri="{FF2B5EF4-FFF2-40B4-BE49-F238E27FC236}">
                <a16:creationId xmlns:a16="http://schemas.microsoft.com/office/drawing/2014/main" id="{8BBBC938-F563-40AA-95EC-67FDC508F477}"/>
              </a:ext>
            </a:extLst>
          </p:cNvPr>
          <p:cNvSpPr/>
          <p:nvPr/>
        </p:nvSpPr>
        <p:spPr>
          <a:xfrm>
            <a:off x="1748790" y="3939279"/>
            <a:ext cx="17193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pic>
        <p:nvPicPr>
          <p:cNvPr id="4" name="image17.jpeg"/>
          <p:cNvPicPr/>
          <p:nvPr/>
        </p:nvPicPr>
        <p:blipFill>
          <a:blip r:embed="rId2"/>
          <a:stretch>
            <a:fillRect/>
          </a:stretch>
        </p:blipFill>
        <p:spPr>
          <a:xfrm>
            <a:off x="395438" y="715872"/>
            <a:ext cx="2610152" cy="474573"/>
          </a:xfrm>
          <a:prstGeom prst="rect">
            <a:avLst/>
          </a:prstGeom>
        </p:spPr>
      </p:pic>
      <p:sp>
        <p:nvSpPr>
          <p:cNvPr id="2" name="A_dc35a">
            <a:extLst>
              <a:ext uri="{FF2B5EF4-FFF2-40B4-BE49-F238E27FC236}">
                <a16:creationId xmlns:a16="http://schemas.microsoft.com/office/drawing/2014/main" id="{D3995375-B179-4443-BB90-1D4CF0F7379F}"/>
              </a:ext>
            </a:extLst>
          </p:cNvPr>
          <p:cNvSpPr/>
          <p:nvPr/>
        </p:nvSpPr>
        <p:spPr>
          <a:xfrm>
            <a:off x="1748790" y="2671311"/>
            <a:ext cx="16177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60523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E2386AF-DFF0-695E-3B0D-ADA412951622}"/>
              </a:ext>
            </a:extLst>
          </p:cNvPr>
          <p:cNvSpPr txBox="1">
            <a:spLocks noChangeAspect="1"/>
          </p:cNvSpPr>
          <p:nvPr/>
        </p:nvSpPr>
        <p:spPr>
          <a:xfrm>
            <a:off x="679450" y="2642886"/>
            <a:ext cx="10833100" cy="1953227"/>
          </a:xfrm>
          <a:prstGeom prst="rect">
            <a:avLst/>
          </a:prstGeom>
          <a:noFill/>
        </p:spPr>
        <p:txBody>
          <a:bodyPr wrap="square">
            <a:spAutoFit/>
          </a:bodyPr>
          <a:lstStyle/>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Yes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but my mum doesn’t like swimming. </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 hope you’ll have a wonderful time.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Thank you very much.</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bbeca">
            <a:extLst>
              <a:ext uri="{FF2B5EF4-FFF2-40B4-BE49-F238E27FC236}">
                <a16:creationId xmlns:a16="http://schemas.microsoft.com/office/drawing/2014/main" id="{A94D97FB-7170-40E2-B3B3-6BDBE2A973CE}"/>
              </a:ext>
            </a:extLst>
          </p:cNvPr>
          <p:cNvSpPr/>
          <p:nvPr/>
        </p:nvSpPr>
        <p:spPr>
          <a:xfrm>
            <a:off x="9278493" y="2739406"/>
            <a:ext cx="16399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1062729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F86DC0A-D6D3-FF8E-0414-679934A87CAB}"/>
              </a:ext>
            </a:extLst>
          </p:cNvPr>
          <p:cNvSpPr txBox="1">
            <a:spLocks noChangeAspect="1"/>
          </p:cNvSpPr>
          <p:nvPr/>
        </p:nvSpPr>
        <p:spPr>
          <a:xfrm>
            <a:off x="1564467" y="1393126"/>
            <a:ext cx="9063066" cy="4519250"/>
          </a:xfrm>
          <a:prstGeom prst="rect">
            <a:avLst/>
          </a:prstGeom>
          <a:noFill/>
          <a:ln>
            <a:solidFill>
              <a:schemeClr val="tx1"/>
            </a:solidFill>
          </a:ln>
        </p:spPr>
        <p:txBody>
          <a:bodyPr wrap="square">
            <a:spAutoFit/>
          </a:bodyPr>
          <a:lstStyle/>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You must be joking.</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What about you</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Yes. It’s really cold and there’s a lot of snow.</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I’m going to visit my grandparents in Harbin.</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 Are you going to swim there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 It’s not too cold or too hot.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G. She is going to enjoy the beach and the sun.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70532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FCD44DD-2289-4756-437A-3E68072F8D00}"/>
              </a:ext>
            </a:extLst>
          </p:cNvPr>
          <p:cNvSpPr txBox="1">
            <a:spLocks noChangeAspect="1"/>
          </p:cNvSpPr>
          <p:nvPr/>
        </p:nvSpPr>
        <p:spPr>
          <a:xfrm>
            <a:off x="297065" y="738919"/>
            <a:ext cx="3161030" cy="673774"/>
          </a:xfrm>
          <a:prstGeom prst="rect">
            <a:avLst/>
          </a:prstGeom>
          <a:noFill/>
        </p:spPr>
        <p:txBody>
          <a:bodyPr wrap="square">
            <a:spAutoFit/>
          </a:bodyPr>
          <a:lstStyle/>
          <a:p>
            <a:pPr>
              <a:lnSpc>
                <a:spcPct val="130000"/>
              </a:lnSpc>
            </a:pPr>
            <a:r>
              <a:rPr lang="en-US" altLang="zh-CN" sz="3200" b="1" dirty="0">
                <a:solidFill>
                  <a:srgbClr val="00B0F0"/>
                </a:solidFill>
                <a:effectLst/>
                <a:latin typeface="宋体" panose="02010600030101010101" pitchFamily="2" charset="-122"/>
                <a:cs typeface="Times New Roman" panose="02020603050405020304" pitchFamily="18" charset="0"/>
              </a:rPr>
              <a:t>Ⅴ</a:t>
            </a:r>
            <a:r>
              <a:rPr lang="en-US" altLang="zh-CN" sz="3200" b="1" dirty="0">
                <a:solidFill>
                  <a:srgbClr val="00B0F0"/>
                </a:solidFill>
                <a:effectLst/>
                <a:latin typeface="Times New Roman" panose="02020603050405020304" pitchFamily="18" charset="0"/>
                <a:ea typeface="宋体" panose="02010600030101010101" pitchFamily="2" charset="-122"/>
              </a:rPr>
              <a:t>.</a:t>
            </a: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阅读理解。</a:t>
            </a:r>
            <a:endParaRPr lang="zh-CN" altLang="en-US" sz="3200" dirty="0"/>
          </a:p>
        </p:txBody>
      </p:sp>
      <p:graphicFrame>
        <p:nvGraphicFramePr>
          <p:cNvPr id="4" name="表格 3">
            <a:extLst>
              <a:ext uri="{FF2B5EF4-FFF2-40B4-BE49-F238E27FC236}">
                <a16:creationId xmlns:a16="http://schemas.microsoft.com/office/drawing/2014/main" id="{095390D1-79FF-F8ED-1F6D-44F2EA0983E3}"/>
              </a:ext>
            </a:extLst>
          </p:cNvPr>
          <p:cNvGraphicFramePr>
            <a:graphicFrameLocks noGrp="1"/>
          </p:cNvGraphicFramePr>
          <p:nvPr>
            <p:extLst>
              <p:ext uri="{D42A27DB-BD31-4B8C-83A1-F6EECF244321}">
                <p14:modId xmlns:p14="http://schemas.microsoft.com/office/powerpoint/2010/main" val="2776984940"/>
              </p:ext>
            </p:extLst>
          </p:nvPr>
        </p:nvGraphicFramePr>
        <p:xfrm>
          <a:off x="1289741" y="1799575"/>
          <a:ext cx="10032194" cy="3472180"/>
        </p:xfrm>
        <a:graphic>
          <a:graphicData uri="http://schemas.openxmlformats.org/drawingml/2006/table">
            <a:tbl>
              <a:tblPr firstRow="1" firstCol="1" bandRow="1"/>
              <a:tblGrid>
                <a:gridCol w="10032194">
                  <a:extLst>
                    <a:ext uri="{9D8B030D-6E8A-4147-A177-3AD203B41FA5}">
                      <a16:colId xmlns:a16="http://schemas.microsoft.com/office/drawing/2014/main" val="760336213"/>
                    </a:ext>
                  </a:extLst>
                </a:gridCol>
              </a:tblGrid>
              <a:tr h="205105">
                <a:tc>
                  <a:txBody>
                    <a:bodyPr/>
                    <a:lstStyle/>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 The best time to visit ... </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9472879"/>
                  </a:ext>
                </a:extLst>
              </a:tr>
              <a:tr h="1405255">
                <a:tc>
                  <a:txBody>
                    <a:bodyPr/>
                    <a:lstStyle/>
                    <a:p>
                      <a:pPr algn="ct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China</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gn="l"/>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       China is a huge country</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so it depends on where you go. The best time to visit is autumn. During that time</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temperatures are pleasant wherever you are. If you don’t like hot weather</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don’t come in summer. In Beijing</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in summer</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 average temperature is up to 30</a:t>
                      </a:r>
                      <a:r>
                        <a:rPr lang="zh-CN" sz="3200" b="1" dirty="0">
                          <a:effectLst/>
                          <a:latin typeface="Calibri" panose="020F0502020204030204" pitchFamily="34" charset="0"/>
                          <a:ea typeface="宋体" panose="02010600030101010101" pitchFamily="2" charset="-122"/>
                          <a:cs typeface="宋体" panose="02010600030101010101" pitchFamily="2" charset="-122"/>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45781876"/>
                  </a:ext>
                </a:extLst>
              </a:tr>
            </a:tbl>
          </a:graphicData>
        </a:graphic>
      </p:graphicFrame>
    </p:spTree>
    <p:extLst>
      <p:ext uri="{BB962C8B-B14F-4D97-AF65-F5344CB8AC3E}">
        <p14:creationId xmlns:p14="http://schemas.microsoft.com/office/powerpoint/2010/main" val="40357025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6E0789D-FDB0-4D51-91E1-EE02F5C1F8BF}"/>
              </a:ext>
            </a:extLst>
          </p:cNvPr>
          <p:cNvSpPr txBox="1"/>
          <p:nvPr/>
        </p:nvSpPr>
        <p:spPr>
          <a:xfrm>
            <a:off x="1249680" y="1166842"/>
            <a:ext cx="9692640" cy="4524315"/>
          </a:xfrm>
          <a:prstGeom prst="rect">
            <a:avLst/>
          </a:prstGeom>
          <a:noFill/>
          <a:ln>
            <a:solidFill>
              <a:schemeClr val="tx1"/>
            </a:solidFill>
          </a:ln>
        </p:spPr>
        <p:txBody>
          <a:bodyPr wrap="square">
            <a:spAutoFit/>
          </a:bodyPr>
          <a:lstStyle/>
          <a:p>
            <a:pPr algn="ct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Greece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r>
              <a:rPr lang="en-US" altLang="zh-CN" sz="3200" b="1" dirty="0">
                <a:effectLst/>
                <a:latin typeface="Times New Roman" panose="02020603050405020304" pitchFamily="18" charset="0"/>
                <a:ea typeface="宋体" panose="02010600030101010101" pitchFamily="2" charset="-122"/>
              </a:rPr>
              <a:t>      The best time to visit Greece is from April to June. If you like snow</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rPr>
              <a:t>go to the northwest of the country in winter. It’s great for skiing. If you just want to sit on a beach and enjoy the sunshine everyday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rPr>
              <a:t>then August is the perfect month. But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rPr>
              <a:t>be careful</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rPr>
              <a:t>Temperatures are really high. You’d better take the sunscreen cream and sunglasses to protect your skin. In the southeast of Greece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rPr>
              <a:t>it might be 30</a:t>
            </a:r>
            <a:r>
              <a:rPr lang="zh-CN" altLang="zh-CN" sz="3200" b="1" dirty="0">
                <a:effectLst/>
                <a:ea typeface="宋体" panose="02010600030101010101" pitchFamily="2" charset="-122"/>
                <a:cs typeface="宋体" panose="02010600030101010101" pitchFamily="2" charset="-122"/>
              </a:rPr>
              <a:t>℃</a:t>
            </a:r>
            <a:r>
              <a:rPr lang="en-US" altLang="zh-CN" sz="3200" b="1" dirty="0">
                <a:effectLst/>
                <a:latin typeface="Times New Roman" panose="02020603050405020304" pitchFamily="18" charset="0"/>
                <a:ea typeface="宋体" panose="02010600030101010101" pitchFamily="2" charset="-122"/>
              </a:rPr>
              <a:t>~35</a:t>
            </a:r>
            <a:r>
              <a:rPr lang="zh-CN" altLang="zh-CN" sz="3200" b="1" dirty="0">
                <a:effectLst/>
                <a:ea typeface="宋体" panose="02010600030101010101" pitchFamily="2" charset="-122"/>
                <a:cs typeface="宋体" panose="02010600030101010101" pitchFamily="2" charset="-122"/>
              </a:rPr>
              <a:t>℃</a:t>
            </a:r>
            <a:r>
              <a:rPr lang="en-US" altLang="zh-CN" sz="3200" b="1" dirty="0">
                <a:effectLst/>
                <a:latin typeface="Times New Roman" panose="02020603050405020304" pitchFamily="18" charset="0"/>
                <a:ea typeface="宋体" panose="02010600030101010101" pitchFamily="2" charset="-122"/>
              </a:rPr>
              <a:t>. </a:t>
            </a:r>
            <a:endParaRPr lang="zh-CN" altLang="en-US" sz="3200" dirty="0"/>
          </a:p>
        </p:txBody>
      </p:sp>
    </p:spTree>
    <p:extLst>
      <p:ext uri="{BB962C8B-B14F-4D97-AF65-F5344CB8AC3E}">
        <p14:creationId xmlns:p14="http://schemas.microsoft.com/office/powerpoint/2010/main" val="30177257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317C9F6-123F-69BE-0D3F-99371331A4D4}"/>
              </a:ext>
            </a:extLst>
          </p:cNvPr>
          <p:cNvSpPr txBox="1"/>
          <p:nvPr/>
        </p:nvSpPr>
        <p:spPr>
          <a:xfrm>
            <a:off x="1429787" y="1659285"/>
            <a:ext cx="9642765" cy="3539430"/>
          </a:xfrm>
          <a:prstGeom prst="rect">
            <a:avLst/>
          </a:prstGeom>
          <a:noFill/>
          <a:ln>
            <a:solidFill>
              <a:schemeClr val="tx1"/>
            </a:solidFill>
          </a:ln>
        </p:spPr>
        <p:txBody>
          <a:bodyPr wrap="square">
            <a:spAutoFit/>
          </a:bodyPr>
          <a:lstStyle/>
          <a:p>
            <a:pPr algn="ct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South Africa</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r>
              <a:rPr lang="en-US" altLang="zh-CN" sz="3200" b="1" dirty="0">
                <a:effectLst/>
                <a:latin typeface="Times New Roman" panose="02020603050405020304" pitchFamily="18" charset="0"/>
                <a:ea typeface="宋体" panose="02010600030101010101" pitchFamily="2" charset="-122"/>
              </a:rPr>
              <a:t>       South Africa has a pleasant climate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rPr>
              <a:t>with lovely warm sunny days most of the year. The summer is from November to February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rPr>
              <a:t>and the weather is really hot during this time. In August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rPr>
              <a:t>it’s winter and the weather is usually warm</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rPr>
              <a:t>except at night. South Africa has the world’s longest daily hours of sunshine. </a:t>
            </a:r>
            <a:endParaRPr lang="zh-CN" altLang="en-US" sz="3200" dirty="0"/>
          </a:p>
        </p:txBody>
      </p:sp>
    </p:spTree>
    <p:extLst>
      <p:ext uri="{BB962C8B-B14F-4D97-AF65-F5344CB8AC3E}">
        <p14:creationId xmlns:p14="http://schemas.microsoft.com/office/powerpoint/2010/main" val="11863802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E247FE2-73B5-BC0F-FC78-0A47D226BA20}"/>
              </a:ext>
            </a:extLst>
          </p:cNvPr>
          <p:cNvSpPr txBox="1"/>
          <p:nvPr/>
        </p:nvSpPr>
        <p:spPr>
          <a:xfrm>
            <a:off x="810490" y="1659285"/>
            <a:ext cx="10571019" cy="3539430"/>
          </a:xfrm>
          <a:prstGeom prst="rect">
            <a:avLst/>
          </a:prstGeom>
          <a:noFill/>
          <a:ln>
            <a:solidFill>
              <a:schemeClr val="tx1"/>
            </a:solidFill>
          </a:ln>
        </p:spPr>
        <p:txBody>
          <a:bodyPr wrap="square">
            <a:spAutoFit/>
          </a:bodyPr>
          <a:lstStyle/>
          <a:p>
            <a:pPr algn="ct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Australia</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r>
              <a:rPr lang="en-US" altLang="zh-CN" sz="3200" b="1" dirty="0">
                <a:effectLst/>
                <a:latin typeface="Times New Roman" panose="02020603050405020304" pitchFamily="18" charset="0"/>
                <a:ea typeface="宋体" panose="02010600030101010101" pitchFamily="2" charset="-122"/>
              </a:rPr>
              <a:t>        Remember that it’s winter in Australia in July and August. The hottest months are from November to March. The best time to go is September or October. It’s warm enough to go to the beach. But this depends on which part of Australia you go to. It’s cool enough to tour around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rPr>
              <a:t>and it’s not too rainy. If you prefer cold weather</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rPr>
              <a:t>go in August. </a:t>
            </a:r>
            <a:endParaRPr lang="zh-CN" altLang="en-US" sz="3200" dirty="0"/>
          </a:p>
        </p:txBody>
      </p:sp>
    </p:spTree>
    <p:extLst>
      <p:ext uri="{BB962C8B-B14F-4D97-AF65-F5344CB8AC3E}">
        <p14:creationId xmlns:p14="http://schemas.microsoft.com/office/powerpoint/2010/main" val="10022751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5B6D9A4-347A-3348-F446-98CA48903BBB}"/>
              </a:ext>
            </a:extLst>
          </p:cNvPr>
          <p:cNvSpPr txBox="1">
            <a:spLocks noChangeAspect="1"/>
          </p:cNvSpPr>
          <p:nvPr/>
        </p:nvSpPr>
        <p:spPr>
          <a:xfrm>
            <a:off x="500437" y="1089854"/>
            <a:ext cx="11191125" cy="1958549"/>
          </a:xfrm>
          <a:prstGeom prst="rect">
            <a:avLst/>
          </a:prstGeom>
          <a:noFill/>
        </p:spPr>
        <p:txBody>
          <a:bodyPr wrap="square">
            <a:spAutoFit/>
          </a:bodyPr>
          <a:lstStyle/>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Which country has a pleasant climate most of the year</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China.              		 B. South Africa.</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Greece.             		D. Australia.</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633B8E29-D622-7949-9C37-6213BEA242FB}"/>
              </a:ext>
            </a:extLst>
          </p:cNvPr>
          <p:cNvSpPr txBox="1">
            <a:spLocks noChangeAspect="1"/>
          </p:cNvSpPr>
          <p:nvPr/>
        </p:nvSpPr>
        <p:spPr>
          <a:xfrm>
            <a:off x="500437" y="3429000"/>
            <a:ext cx="10833100" cy="2598725"/>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If you are having a trip in Greece in August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the following things might be needed EXCEPT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a pair of sunglasses	B. an umbrella</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a sweater			D. a sunscreen cream</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7f0eb">
            <a:extLst>
              <a:ext uri="{FF2B5EF4-FFF2-40B4-BE49-F238E27FC236}">
                <a16:creationId xmlns:a16="http://schemas.microsoft.com/office/drawing/2014/main" id="{83DE72A8-DAD9-46E3-97AC-463FDC3601C6}"/>
              </a:ext>
            </a:extLst>
          </p:cNvPr>
          <p:cNvSpPr/>
          <p:nvPr/>
        </p:nvSpPr>
        <p:spPr>
          <a:xfrm>
            <a:off x="625215" y="3525520"/>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C </a:t>
            </a:r>
            <a:endParaRPr lang="zh-CN" altLang="en-US"/>
          </a:p>
        </p:txBody>
      </p:sp>
      <p:sp>
        <p:nvSpPr>
          <p:cNvPr id="2" name="A_e0dbe">
            <a:extLst>
              <a:ext uri="{FF2B5EF4-FFF2-40B4-BE49-F238E27FC236}">
                <a16:creationId xmlns:a16="http://schemas.microsoft.com/office/drawing/2014/main" id="{2948B2C4-6696-42A7-996C-31B2EF0E1A39}"/>
              </a:ext>
            </a:extLst>
          </p:cNvPr>
          <p:cNvSpPr/>
          <p:nvPr/>
        </p:nvSpPr>
        <p:spPr>
          <a:xfrm>
            <a:off x="625215" y="1186374"/>
            <a:ext cx="13891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B </a:t>
            </a:r>
            <a:endParaRPr lang="zh-CN" altLang="en-US"/>
          </a:p>
        </p:txBody>
      </p:sp>
    </p:spTree>
    <p:extLst>
      <p:ext uri="{BB962C8B-B14F-4D97-AF65-F5344CB8AC3E}">
        <p14:creationId xmlns:p14="http://schemas.microsoft.com/office/powerpoint/2010/main" val="4209761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150B798C-0CCE-9D1D-5DCD-377BD00247D3}"/>
              </a:ext>
            </a:extLst>
          </p:cNvPr>
          <p:cNvGrpSpPr/>
          <p:nvPr/>
        </p:nvGrpSpPr>
        <p:grpSpPr>
          <a:xfrm>
            <a:off x="0" y="908321"/>
            <a:ext cx="12192000" cy="4437005"/>
            <a:chOff x="0" y="908321"/>
            <a:chExt cx="12192000" cy="4437005"/>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Unit 2</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The weather is fine all year round.</a:t>
              </a:r>
              <a:endPar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75170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70481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Module 10</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6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The weather</a:t>
              </a:r>
              <a:endPar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3660817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64BAF93-DCD5-78C9-4C77-1D05C5AE3EF3}"/>
              </a:ext>
            </a:extLst>
          </p:cNvPr>
          <p:cNvSpPr txBox="1">
            <a:spLocks noChangeAspect="1"/>
          </p:cNvSpPr>
          <p:nvPr/>
        </p:nvSpPr>
        <p:spPr>
          <a:xfrm>
            <a:off x="425623" y="1809069"/>
            <a:ext cx="11340754" cy="3239861"/>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From the passage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we can know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when it is summer in South Africa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it is winter in Australia</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in autumn</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the average temperature in Beijing is up to 30</a:t>
            </a:r>
            <a:r>
              <a:rPr lang="zh-CN" altLang="zh-CN" sz="3200" b="1" dirty="0">
                <a:effectLst/>
                <a:latin typeface="Calibri" panose="020F0502020204030204" pitchFamily="34" charset="0"/>
                <a:ea typeface="宋体" panose="02010600030101010101" pitchFamily="2" charset="-122"/>
                <a:cs typeface="宋体" panose="02010600030101010101" pitchFamily="2" charset="-122"/>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the best time to go to Australia is September or October</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rPr>
              <a:t>D. you can go skiing in the southeast of Greece</a:t>
            </a:r>
            <a:endParaRPr lang="zh-CN" altLang="en-US" sz="3200" dirty="0"/>
          </a:p>
        </p:txBody>
      </p:sp>
      <p:sp>
        <p:nvSpPr>
          <p:cNvPr id="2" name="A_a71ab">
            <a:extLst>
              <a:ext uri="{FF2B5EF4-FFF2-40B4-BE49-F238E27FC236}">
                <a16:creationId xmlns:a16="http://schemas.microsoft.com/office/drawing/2014/main" id="{63E4F0B8-9F5E-4B45-A860-17DBD49EA5B6}"/>
              </a:ext>
            </a:extLst>
          </p:cNvPr>
          <p:cNvSpPr/>
          <p:nvPr/>
        </p:nvSpPr>
        <p:spPr>
          <a:xfrm>
            <a:off x="550401" y="1905589"/>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C </a:t>
            </a:r>
            <a:endParaRPr lang="zh-CN" altLang="en-US"/>
          </a:p>
        </p:txBody>
      </p:sp>
    </p:spTree>
    <p:extLst>
      <p:ext uri="{BB962C8B-B14F-4D97-AF65-F5344CB8AC3E}">
        <p14:creationId xmlns:p14="http://schemas.microsoft.com/office/powerpoint/2010/main" val="2225811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1587C20-D7D5-E355-1721-8764B9AD1066}"/>
              </a:ext>
            </a:extLst>
          </p:cNvPr>
          <p:cNvSpPr txBox="1">
            <a:spLocks noChangeAspect="1"/>
          </p:cNvSpPr>
          <p:nvPr/>
        </p:nvSpPr>
        <p:spPr>
          <a:xfrm>
            <a:off x="464975" y="1224951"/>
            <a:ext cx="10833100" cy="672877"/>
          </a:xfrm>
          <a:prstGeom prst="rect">
            <a:avLst/>
          </a:prstGeom>
          <a:noFill/>
        </p:spPr>
        <p:txBody>
          <a:bodyPr wrap="square">
            <a:spAutoFit/>
          </a:bodyPr>
          <a:lstStyle/>
          <a:p>
            <a:pPr>
              <a:lnSpc>
                <a:spcPct val="130000"/>
              </a:lnSpc>
            </a:pPr>
            <a:r>
              <a:rPr lang="zh-CN" altLang="zh-CN" sz="3200" b="1" dirty="0">
                <a:solidFill>
                  <a:srgbClr val="00B0F0"/>
                </a:solidFill>
                <a:effectLst/>
                <a:latin typeface="Calibri" panose="020F0502020204030204" pitchFamily="34" charset="0"/>
                <a:ea typeface="宋体" panose="02010600030101010101" pitchFamily="2" charset="-122"/>
                <a:cs typeface="宋体" panose="02010600030101010101" pitchFamily="2" charset="-122"/>
              </a:rPr>
              <a:t>Ⅰ</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从方框中选择合适的短语，并用其正确形式填空。</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EDF09132-7734-1633-568E-E661D6506ABE}"/>
              </a:ext>
            </a:extLst>
          </p:cNvPr>
          <p:cNvSpPr txBox="1">
            <a:spLocks noChangeAspect="1"/>
          </p:cNvSpPr>
          <p:nvPr/>
        </p:nvSpPr>
        <p:spPr>
          <a:xfrm>
            <a:off x="1100610" y="1897828"/>
            <a:ext cx="9561830" cy="1313052"/>
          </a:xfrm>
          <a:prstGeom prst="rect">
            <a:avLst/>
          </a:prstGeom>
          <a:noFill/>
          <a:ln>
            <a:solidFill>
              <a:schemeClr val="tx1"/>
            </a:solidFill>
          </a:ln>
        </p:spPr>
        <p:txBody>
          <a:bodyPr wrap="square">
            <a:spAutoFit/>
          </a:bodyPr>
          <a:lstStyle/>
          <a:p>
            <a:pPr algn="ct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travel around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take photos of</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from time to time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all year round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compared to</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40BCED57-B974-0470-E9F0-92F93AADE3EF}"/>
              </a:ext>
            </a:extLst>
          </p:cNvPr>
          <p:cNvSpPr txBox="1">
            <a:spLocks noChangeAspect="1"/>
          </p:cNvSpPr>
          <p:nvPr/>
        </p:nvSpPr>
        <p:spPr>
          <a:xfrm>
            <a:off x="248843" y="3566505"/>
            <a:ext cx="12203621" cy="2593402"/>
          </a:xfrm>
          <a:prstGeom prst="rect">
            <a:avLst/>
          </a:prstGeom>
          <a:noFill/>
        </p:spPr>
        <p:txBody>
          <a:bodyPr wrap="square">
            <a:spAutoFit/>
          </a:bodyPr>
          <a:lstStyle/>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 museum is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open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You can visit it every day.</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 want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to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 southeast of America.</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our small flat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Bill’s house looks like a palace.</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A_e522e">
            <a:extLst>
              <a:ext uri="{FF2B5EF4-FFF2-40B4-BE49-F238E27FC236}">
                <a16:creationId xmlns:a16="http://schemas.microsoft.com/office/drawing/2014/main" id="{1BE7FF85-C321-4C07-B798-6BA943F7BCF9}"/>
              </a:ext>
            </a:extLst>
          </p:cNvPr>
          <p:cNvSpPr/>
          <p:nvPr/>
        </p:nvSpPr>
        <p:spPr>
          <a:xfrm>
            <a:off x="951471" y="5564977"/>
            <a:ext cx="3301047" cy="47719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Compared to</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34089">
            <a:extLst>
              <a:ext uri="{FF2B5EF4-FFF2-40B4-BE49-F238E27FC236}">
                <a16:creationId xmlns:a16="http://schemas.microsoft.com/office/drawing/2014/main" id="{F44C84B0-BC27-4DE4-8DF6-9D61721A2F77}"/>
              </a:ext>
            </a:extLst>
          </p:cNvPr>
          <p:cNvSpPr/>
          <p:nvPr/>
        </p:nvSpPr>
        <p:spPr>
          <a:xfrm>
            <a:off x="2610408" y="4930993"/>
            <a:ext cx="3391536" cy="52620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travel around</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553e2">
            <a:extLst>
              <a:ext uri="{FF2B5EF4-FFF2-40B4-BE49-F238E27FC236}">
                <a16:creationId xmlns:a16="http://schemas.microsoft.com/office/drawing/2014/main" id="{B7AD6597-4D31-438B-A5CF-509F4413C100}"/>
              </a:ext>
            </a:extLst>
          </p:cNvPr>
          <p:cNvSpPr/>
          <p:nvPr/>
        </p:nvSpPr>
        <p:spPr>
          <a:xfrm>
            <a:off x="4609071" y="3663025"/>
            <a:ext cx="3361944"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all year round</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pic>
        <p:nvPicPr>
          <p:cNvPr id="4" name="image16.jpeg"/>
          <p:cNvPicPr/>
          <p:nvPr/>
        </p:nvPicPr>
        <p:blipFill>
          <a:blip r:embed="rId2"/>
          <a:stretch>
            <a:fillRect/>
          </a:stretch>
        </p:blipFill>
        <p:spPr>
          <a:xfrm>
            <a:off x="464975" y="698093"/>
            <a:ext cx="2413435" cy="526858"/>
          </a:xfrm>
          <a:prstGeom prst="rect">
            <a:avLst/>
          </a:prstGeom>
        </p:spPr>
      </p:pic>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064D725-5AC9-2EFF-F717-8E1CA3D8BF48}"/>
              </a:ext>
            </a:extLst>
          </p:cNvPr>
          <p:cNvSpPr txBox="1">
            <a:spLocks noChangeAspect="1"/>
          </p:cNvSpPr>
          <p:nvPr/>
        </p:nvSpPr>
        <p:spPr>
          <a:xfrm>
            <a:off x="812453" y="3070945"/>
            <a:ext cx="10833100" cy="2593402"/>
          </a:xfrm>
          <a:prstGeom prst="rect">
            <a:avLst/>
          </a:prstGeom>
          <a:noFill/>
        </p:spPr>
        <p:txBody>
          <a:bodyPr wrap="square">
            <a:spAutoFit/>
          </a:bodyPr>
          <a:lstStyle/>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Mike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likes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 autumn trees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and he likes autumn best.</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He went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home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to make his mother happy.</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A48B2F5C-015E-3FCE-5EAB-BA8B1FFD1BCA}"/>
              </a:ext>
            </a:extLst>
          </p:cNvPr>
          <p:cNvSpPr txBox="1">
            <a:spLocks noChangeAspect="1"/>
          </p:cNvSpPr>
          <p:nvPr/>
        </p:nvSpPr>
        <p:spPr>
          <a:xfrm>
            <a:off x="1183738" y="1432316"/>
            <a:ext cx="9561830" cy="1313052"/>
          </a:xfrm>
          <a:prstGeom prst="rect">
            <a:avLst/>
          </a:prstGeom>
          <a:noFill/>
          <a:ln>
            <a:solidFill>
              <a:schemeClr val="tx1"/>
            </a:solidFill>
          </a:ln>
        </p:spPr>
        <p:txBody>
          <a:bodyPr wrap="square">
            <a:spAutoFit/>
          </a:bodyPr>
          <a:lstStyle/>
          <a:p>
            <a:pPr algn="ct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travel around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take photos of</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from time to time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all year round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compared to</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A_559bb">
            <a:extLst>
              <a:ext uri="{FF2B5EF4-FFF2-40B4-BE49-F238E27FC236}">
                <a16:creationId xmlns:a16="http://schemas.microsoft.com/office/drawing/2014/main" id="{8CA15398-8B90-4235-983C-17D2D567960F}"/>
              </a:ext>
            </a:extLst>
          </p:cNvPr>
          <p:cNvSpPr/>
          <p:nvPr/>
        </p:nvSpPr>
        <p:spPr>
          <a:xfrm>
            <a:off x="4099531" y="4435433"/>
            <a:ext cx="3942397"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from time to time</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6da00">
            <a:extLst>
              <a:ext uri="{FF2B5EF4-FFF2-40B4-BE49-F238E27FC236}">
                <a16:creationId xmlns:a16="http://schemas.microsoft.com/office/drawing/2014/main" id="{D81DAA6D-8EED-450D-85EB-3AFD77743C67}"/>
              </a:ext>
            </a:extLst>
          </p:cNvPr>
          <p:cNvSpPr/>
          <p:nvPr/>
        </p:nvSpPr>
        <p:spPr>
          <a:xfrm>
            <a:off x="3412143" y="3167465"/>
            <a:ext cx="38148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taking photos of</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512741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E7991F9-B237-157F-2B32-D8F714817B77}"/>
              </a:ext>
            </a:extLst>
          </p:cNvPr>
          <p:cNvSpPr txBox="1">
            <a:spLocks noChangeAspect="1"/>
          </p:cNvSpPr>
          <p:nvPr/>
        </p:nvSpPr>
        <p:spPr>
          <a:xfrm>
            <a:off x="679450" y="1679963"/>
            <a:ext cx="10833100" cy="3879075"/>
          </a:xfrm>
          <a:prstGeom prst="rect">
            <a:avLst/>
          </a:prstGeom>
          <a:noFill/>
        </p:spPr>
        <p:txBody>
          <a:bodyPr wrap="square">
            <a:spAutoFit/>
          </a:bodyPr>
          <a:lstStyle/>
          <a:p>
            <a:pPr>
              <a:lnSpc>
                <a:spcPct val="130000"/>
              </a:lnSpc>
            </a:pPr>
            <a:r>
              <a:rPr lang="zh-CN" altLang="zh-CN" sz="3200" b="1" dirty="0">
                <a:solidFill>
                  <a:srgbClr val="00B0F0"/>
                </a:solidFill>
                <a:effectLst/>
                <a:latin typeface="Calibri" panose="020F0502020204030204" pitchFamily="34" charset="0"/>
                <a:ea typeface="宋体" panose="02010600030101010101" pitchFamily="2" charset="-122"/>
                <a:cs typeface="宋体" panose="02010600030101010101" pitchFamily="2" charset="-122"/>
              </a:rPr>
              <a:t>Ⅱ</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单项填空。</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甘孜州中考</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Is Tony coming to the book show this Sunday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I’m not sure. He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not come.</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may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should</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must               D. need</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6f70e">
            <a:extLst>
              <a:ext uri="{FF2B5EF4-FFF2-40B4-BE49-F238E27FC236}">
                <a16:creationId xmlns:a16="http://schemas.microsoft.com/office/drawing/2014/main" id="{B9D9308A-C62B-4C7A-ADBC-31015BD5B590}"/>
              </a:ext>
            </a:extLst>
          </p:cNvPr>
          <p:cNvSpPr/>
          <p:nvPr/>
        </p:nvSpPr>
        <p:spPr>
          <a:xfrm>
            <a:off x="804228" y="2410467"/>
            <a:ext cx="1366520"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 </a:t>
            </a:r>
            <a:endParaRPr lang="zh-CN" altLang="en-US"/>
          </a:p>
        </p:txBody>
      </p:sp>
    </p:spTree>
    <p:extLst>
      <p:ext uri="{BB962C8B-B14F-4D97-AF65-F5344CB8AC3E}">
        <p14:creationId xmlns:p14="http://schemas.microsoft.com/office/powerpoint/2010/main" val="1925824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A91E74A-4D4B-5718-FE58-626654065591}"/>
              </a:ext>
            </a:extLst>
          </p:cNvPr>
          <p:cNvSpPr txBox="1">
            <a:spLocks noChangeAspect="1"/>
          </p:cNvSpPr>
          <p:nvPr/>
        </p:nvSpPr>
        <p:spPr>
          <a:xfrm>
            <a:off x="629572" y="2000050"/>
            <a:ext cx="11357379" cy="2598725"/>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When is the best time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Sanya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It’s in winter. In winter</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the weather in Sanya is always fine.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visit               B. visiting</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to visit           D. visited</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d0d7f">
            <a:extLst>
              <a:ext uri="{FF2B5EF4-FFF2-40B4-BE49-F238E27FC236}">
                <a16:creationId xmlns:a16="http://schemas.microsoft.com/office/drawing/2014/main" id="{75291B52-D512-49BA-8EBB-CF38A18FBE79}"/>
              </a:ext>
            </a:extLst>
          </p:cNvPr>
          <p:cNvSpPr/>
          <p:nvPr/>
        </p:nvSpPr>
        <p:spPr>
          <a:xfrm>
            <a:off x="754350" y="2096570"/>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C </a:t>
            </a:r>
            <a:endParaRPr lang="zh-CN" altLang="en-US"/>
          </a:p>
        </p:txBody>
      </p:sp>
    </p:spTree>
    <p:extLst>
      <p:ext uri="{BB962C8B-B14F-4D97-AF65-F5344CB8AC3E}">
        <p14:creationId xmlns:p14="http://schemas.microsoft.com/office/powerpoint/2010/main" val="1897232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5B82614-EC24-109F-4A20-1605F40D9BF8}"/>
              </a:ext>
            </a:extLst>
          </p:cNvPr>
          <p:cNvSpPr txBox="1">
            <a:spLocks noChangeAspect="1"/>
          </p:cNvSpPr>
          <p:nvPr/>
        </p:nvSpPr>
        <p:spPr>
          <a:xfrm>
            <a:off x="679450" y="2322799"/>
            <a:ext cx="10833100" cy="2593402"/>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 snows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today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but there are still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cars in the street.</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a lot of</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 lot            B. a lot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lots of</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a lot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lot of               D. lots of</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lots of</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77e01">
            <a:extLst>
              <a:ext uri="{FF2B5EF4-FFF2-40B4-BE49-F238E27FC236}">
                <a16:creationId xmlns:a16="http://schemas.microsoft.com/office/drawing/2014/main" id="{728AE501-504F-4CC9-937B-BB3D0428A4E5}"/>
              </a:ext>
            </a:extLst>
          </p:cNvPr>
          <p:cNvSpPr/>
          <p:nvPr/>
        </p:nvSpPr>
        <p:spPr>
          <a:xfrm>
            <a:off x="804228" y="2419319"/>
            <a:ext cx="13891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B </a:t>
            </a:r>
            <a:endParaRPr lang="zh-CN" altLang="en-US"/>
          </a:p>
        </p:txBody>
      </p:sp>
    </p:spTree>
    <p:extLst>
      <p:ext uri="{BB962C8B-B14F-4D97-AF65-F5344CB8AC3E}">
        <p14:creationId xmlns:p14="http://schemas.microsoft.com/office/powerpoint/2010/main" val="407488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E15C34C-C940-4AD1-4281-044EFB8E9D46}"/>
              </a:ext>
            </a:extLst>
          </p:cNvPr>
          <p:cNvSpPr txBox="1">
            <a:spLocks noChangeAspect="1"/>
          </p:cNvSpPr>
          <p:nvPr/>
        </p:nvSpPr>
        <p:spPr>
          <a:xfrm>
            <a:off x="679450" y="2000050"/>
            <a:ext cx="10833100" cy="3238900"/>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 is snowing heavily. For your safety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you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take the underground instead of riding bicycles to school.</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had better not                B. needn’t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had better                	D. need</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5151b">
            <a:extLst>
              <a:ext uri="{FF2B5EF4-FFF2-40B4-BE49-F238E27FC236}">
                <a16:creationId xmlns:a16="http://schemas.microsoft.com/office/drawing/2014/main" id="{E8E754FD-51F0-4ACB-A836-DEB062FF6E8A}"/>
              </a:ext>
            </a:extLst>
          </p:cNvPr>
          <p:cNvSpPr/>
          <p:nvPr/>
        </p:nvSpPr>
        <p:spPr>
          <a:xfrm>
            <a:off x="804228" y="2096570"/>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C </a:t>
            </a:r>
            <a:endParaRPr lang="zh-CN" altLang="en-US"/>
          </a:p>
        </p:txBody>
      </p:sp>
    </p:spTree>
    <p:extLst>
      <p:ext uri="{BB962C8B-B14F-4D97-AF65-F5344CB8AC3E}">
        <p14:creationId xmlns:p14="http://schemas.microsoft.com/office/powerpoint/2010/main" val="1232861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3F877C3-298A-5E0E-4996-B618DEB9753B}"/>
              </a:ext>
            </a:extLst>
          </p:cNvPr>
          <p:cNvSpPr txBox="1">
            <a:spLocks noChangeAspect="1"/>
          </p:cNvSpPr>
          <p:nvPr/>
        </p:nvSpPr>
        <p:spPr>
          <a:xfrm>
            <a:off x="679450" y="1679963"/>
            <a:ext cx="10833100" cy="3879075"/>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You should look out of the window to relax your eyes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while reading</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or you will have poor eyesight.</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all the time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from time to time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at a time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on time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588f4">
            <a:extLst>
              <a:ext uri="{FF2B5EF4-FFF2-40B4-BE49-F238E27FC236}">
                <a16:creationId xmlns:a16="http://schemas.microsoft.com/office/drawing/2014/main" id="{4DA03BF6-F51E-484B-964A-9A510057ACEB}"/>
              </a:ext>
            </a:extLst>
          </p:cNvPr>
          <p:cNvSpPr/>
          <p:nvPr/>
        </p:nvSpPr>
        <p:spPr>
          <a:xfrm>
            <a:off x="804228" y="1776483"/>
            <a:ext cx="13891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B </a:t>
            </a:r>
            <a:endParaRPr lang="zh-CN" altLang="en-US"/>
          </a:p>
        </p:txBody>
      </p:sp>
    </p:spTree>
    <p:extLst>
      <p:ext uri="{BB962C8B-B14F-4D97-AF65-F5344CB8AC3E}">
        <p14:creationId xmlns:p14="http://schemas.microsoft.com/office/powerpoint/2010/main" val="3863410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3个栏目  32号复制.potx" id="{E093AF96-6B44-451D-9477-1FDBBD50C6D3}" vid="{2C6F219A-BFEA-4BAF-8E14-6798A2747A70}"/>
    </a:ext>
  </a:extLst>
</a:theme>
</file>

<file path=docProps/app.xml><?xml version="1.0" encoding="utf-8"?>
<Properties xmlns="http://schemas.openxmlformats.org/officeDocument/2006/extended-properties" xmlns:vt="http://schemas.openxmlformats.org/officeDocument/2006/docPropsVTypes">
  <Template>模板无字号3个栏目  32号复制</Template>
  <TotalTime>16</TotalTime>
  <Words>1157</Words>
  <Application>Microsoft Office PowerPoint</Application>
  <PresentationFormat>宽屏</PresentationFormat>
  <Paragraphs>110</Paragraphs>
  <Slides>21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21</vt:i4>
      </vt:variant>
    </vt:vector>
  </HeadingPairs>
  <TitlesOfParts>
    <vt:vector size="29" baseType="lpstr">
      <vt:lpstr>等线</vt:lpstr>
      <vt:lpstr>等线 Light</vt:lpstr>
      <vt:lpstr>黑体</vt:lpstr>
      <vt:lpstr>宋体</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Administrator</cp:lastModifiedBy>
  <cp:revision>17</cp:revision>
  <dcterms:created xsi:type="dcterms:W3CDTF">2024-07-07T03:18:13Z</dcterms:created>
  <dcterms:modified xsi:type="dcterms:W3CDTF">2024-07-09T04:12:06Z</dcterms:modified>
</cp:coreProperties>
</file>