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73"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C7CD4D52-C8CD-481F-BDEF-7C0A26FEE3B4}"/>
              </a:ext>
            </a:extLst>
          </p:cNvPr>
          <p:cNvSpPr txBox="1"/>
          <p:nvPr userDrawn="1"/>
        </p:nvSpPr>
        <p:spPr>
          <a:xfrm>
            <a:off x="839818" y="317144"/>
            <a:ext cx="10052299" cy="523220"/>
          </a:xfrm>
          <a:prstGeom prst="rect">
            <a:avLst/>
          </a:prstGeom>
          <a:noFill/>
        </p:spPr>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rPr>
              <a:t>阅读能力提升</a:t>
            </a:r>
          </a:p>
        </p:txBody>
      </p:sp>
    </p:spTree>
    <p:extLst>
      <p:ext uri="{BB962C8B-B14F-4D97-AF65-F5344CB8AC3E}">
        <p14:creationId xmlns:p14="http://schemas.microsoft.com/office/powerpoint/2010/main" val="3227184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A20B988F-33D0-4BA5-9743-A327A4682CEC}"/>
              </a:ext>
            </a:extLst>
          </p:cNvPr>
          <p:cNvSpPr txBox="1"/>
          <p:nvPr userDrawn="1"/>
        </p:nvSpPr>
        <p:spPr>
          <a:xfrm>
            <a:off x="812631" y="285060"/>
            <a:ext cx="3150097" cy="523220"/>
          </a:xfrm>
          <a:prstGeom prst="rect">
            <a:avLst/>
          </a:prstGeom>
          <a:noFill/>
        </p:spPr>
        <p:txBody>
          <a:bodyPr wrap="square" rtlCol="0">
            <a:spAutoFit/>
          </a:bodyPr>
          <a:lstStyle/>
          <a:p>
            <a:r>
              <a:rPr lang="zh-CN" altLang="en-US" sz="2800" b="1" dirty="0">
                <a:solidFill>
                  <a:srgbClr val="00B0F0"/>
                </a:solidFill>
                <a:latin typeface="微软雅黑" panose="020B0503020204020204" pitchFamily="34" charset="-122"/>
                <a:ea typeface="微软雅黑" panose="020B0503020204020204" pitchFamily="34" charset="-122"/>
              </a:rPr>
              <a:t>能 力 提 升</a:t>
            </a:r>
          </a:p>
        </p:txBody>
      </p:sp>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371894-B1D2-40A4-84FF-B9A534DFCE39}"/>
              </a:ext>
            </a:extLst>
          </p:cNvPr>
          <p:cNvSpPr txBox="1"/>
          <p:nvPr userDrawn="1"/>
        </p:nvSpPr>
        <p:spPr>
          <a:xfrm>
            <a:off x="812631" y="285060"/>
            <a:ext cx="3150097" cy="523220"/>
          </a:xfrm>
          <a:prstGeom prst="rect">
            <a:avLst/>
          </a:prstGeom>
          <a:noFill/>
        </p:spPr>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rPr>
              <a:t>核心素养</a:t>
            </a:r>
          </a:p>
        </p:txBody>
      </p:sp>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349626"/>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839096"/>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8C8ED762-7F4B-4EE7-B7A3-F420B76029A6}"/>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EF3D7542-0550-4F2A-B37C-DC2C87A4C7F7}"/>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6D278095-1369-42F8-BDB1-5105EBC41CCA}"/>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E68BE450-4B61-44E9-B48B-38CA1A8C847D}"/>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F3902B4-FE4B-4886-B3EA-7B07DD400C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6FBFF005-9B3C-4E19-9FA3-AC2E767509CF}"/>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AB8AC93C-EF72-490B-91A5-233162FBBBA1}"/>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B9949B04-0C3F-4E61-BDC2-7433DB2FEA35}"/>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30115AA6-8F92-4731-AA65-CCD43CB48E2A}"/>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a:ea typeface="微软雅黑" panose="020B0503020204020204" pitchFamily="34" charset="-122"/>
                      <a:sym typeface="Times New Roman" panose="02020603050405020304" pitchFamily="18" charset="0"/>
                    </a:rPr>
                    <a:t>英 语</a:t>
                  </a:r>
                  <a:endParaRPr lang="zh-CN" altLang="en-US" sz="4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8EF73010-E357-4C59-B54B-1913CF29ED95}"/>
                    </a:ext>
                  </a:extLst>
                </p:cNvPr>
                <p:cNvSpPr txBox="1"/>
                <p:nvPr/>
              </p:nvSpPr>
              <p:spPr>
                <a:xfrm>
                  <a:off x="9080133" y="5595467"/>
                  <a:ext cx="2475627" cy="461665"/>
                </a:xfrm>
                <a:prstGeom prst="rect">
                  <a:avLst/>
                </a:prstGeom>
                <a:noFill/>
              </p:spPr>
              <p:txBody>
                <a:bodyPr wrap="square" rtlCol="0">
                  <a:spAutoFit/>
                </a:bodyPr>
                <a:lstStyle/>
                <a:p>
                  <a:pPr algn="ctr"/>
                  <a:r>
                    <a:rPr lang="zh-CN" altLang="en-US" sz="2400" b="1" spc="300" dirty="0">
                      <a:cs typeface="Times New Roman" panose="02020603050405020304" pitchFamily="18" charset="0"/>
                      <a:sym typeface="Times New Roman" panose="02020603050405020304" pitchFamily="18" charset="0"/>
                    </a:rPr>
                    <a:t>八年级 上 </a:t>
                  </a:r>
                  <a:r>
                    <a:rPr lang="en-US" altLang="zh-CN" sz="2400" b="1" spc="300">
                      <a:cs typeface="Times New Roman" panose="02020603050405020304" pitchFamily="18" charset="0"/>
                      <a:sym typeface="Times New Roman" panose="02020603050405020304" pitchFamily="18" charset="0"/>
                    </a:rPr>
                    <a:t>WY</a:t>
                  </a:r>
                  <a:endParaRPr lang="zh-CN" altLang="en-US" sz="2400" b="1" spc="300" dirty="0">
                    <a:cs typeface="Times New Roman" panose="02020603050405020304" pitchFamily="18" charset="0"/>
                    <a:sym typeface="Times New Roman" panose="02020603050405020304" pitchFamily="18" charset="0"/>
                  </a:endParaRPr>
                </a:p>
              </p:txBody>
            </p:sp>
          </p:grpSp>
          <p:cxnSp>
            <p:nvCxnSpPr>
              <p:cNvPr id="21" name="直接连接符 20">
                <a:extLst>
                  <a:ext uri="{FF2B5EF4-FFF2-40B4-BE49-F238E27FC236}">
                    <a16:creationId xmlns:a16="http://schemas.microsoft.com/office/drawing/2014/main" id="{634AB65F-34C3-4782-87D3-4997ED305892}"/>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7" name="图片 26">
            <a:extLst>
              <a:ext uri="{FF2B5EF4-FFF2-40B4-BE49-F238E27FC236}">
                <a16:creationId xmlns:a16="http://schemas.microsoft.com/office/drawing/2014/main" id="{00B6A4F8-48C4-48AB-974D-1190E8961F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82256BA-BE2F-310F-8E5C-42CCBE9C3CFE}"/>
              </a:ext>
            </a:extLst>
          </p:cNvPr>
          <p:cNvSpPr txBox="1">
            <a:spLocks noChangeAspect="1"/>
          </p:cNvSpPr>
          <p:nvPr/>
        </p:nvSpPr>
        <p:spPr>
          <a:xfrm>
            <a:off x="679450" y="1359394"/>
            <a:ext cx="10833100" cy="4520212"/>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What’s the main idea of the passage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Crested ibises are endangered all over the world.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China became the best place for crested ibises to live.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The number of crested ibises has increased because of China’s efforts.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rPr>
              <a:t>D. More and more countries have realized the importance of saving crested ibises.</a:t>
            </a:r>
            <a:endParaRPr lang="zh-CN" altLang="en-US" sz="3200" dirty="0"/>
          </a:p>
        </p:txBody>
      </p:sp>
      <p:sp>
        <p:nvSpPr>
          <p:cNvPr id="2" name="A_24ed7">
            <a:extLst>
              <a:ext uri="{FF2B5EF4-FFF2-40B4-BE49-F238E27FC236}">
                <a16:creationId xmlns:a16="http://schemas.microsoft.com/office/drawing/2014/main" id="{2218D11E-7E43-4D38-B1C8-858ADC9937EF}"/>
              </a:ext>
            </a:extLst>
          </p:cNvPr>
          <p:cNvSpPr/>
          <p:nvPr/>
        </p:nvSpPr>
        <p:spPr>
          <a:xfrm>
            <a:off x="804228" y="1455914"/>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256554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44218"/>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2" name="矩形 1"/>
          <p:cNvSpPr/>
          <p:nvPr/>
        </p:nvSpPr>
        <p:spPr>
          <a:xfrm>
            <a:off x="2565083" y="2409119"/>
            <a:ext cx="7805342" cy="800219"/>
          </a:xfrm>
          <a:prstGeom prst="rect">
            <a:avLst/>
          </a:prstGeom>
        </p:spPr>
        <p:txBody>
          <a:bodyPr wrap="none">
            <a:spAutoFit/>
          </a:bodyPr>
          <a:lstStyle/>
          <a:p>
            <a:pPr algn="ctr" fontAlgn="auto">
              <a:spcBef>
                <a:spcPts val="0"/>
              </a:spcBef>
              <a:spcAft>
                <a:spcPts val="0"/>
              </a:spcAft>
              <a:defRPr/>
            </a:pPr>
            <a:r>
              <a:rPr lang="de-DE"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6</a:t>
            </a:r>
            <a:r>
              <a:rPr lang="zh-CN" altLang="de-DE"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de-DE"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Animals in danger</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1" y="3209338"/>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34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阅读能力提升</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53780"/>
            <a:ext cx="1730939" cy="616443"/>
          </a:xfrm>
          <a:prstGeom prst="rect">
            <a:avLst/>
          </a:prstGeom>
        </p:spPr>
      </p:pic>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FD04E1C-B421-2837-89D2-D7959366F3EE}"/>
              </a:ext>
            </a:extLst>
          </p:cNvPr>
          <p:cNvSpPr txBox="1">
            <a:spLocks noChangeAspect="1"/>
          </p:cNvSpPr>
          <p:nvPr/>
        </p:nvSpPr>
        <p:spPr>
          <a:xfrm>
            <a:off x="739284" y="1023162"/>
            <a:ext cx="10713431" cy="5159426"/>
          </a:xfrm>
          <a:prstGeom prst="rect">
            <a:avLst/>
          </a:prstGeom>
          <a:noFill/>
        </p:spPr>
        <p:txBody>
          <a:bodyPr wrap="square">
            <a:spAutoFit/>
          </a:bodyPr>
          <a:lstStyle/>
          <a:p>
            <a:pPr algn="just">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Crested ibises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朱鹮</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are one of the oldest bird species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物种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on earth. It is believed that they have been around for 60 million years. They were once common in Asia. But in the 1960s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they began to disappear because of pollution and other human activities. In 1981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Chinese scientists found seven of them in the wild in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Yangxian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Shaanxi Province. They were believed to be the last ones in the world. But now</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they have been saved from </a:t>
            </a:r>
            <a:r>
              <a:rPr lang="en-US" altLang="zh-CN" sz="3200" b="1" u="sng" dirty="0">
                <a:effectLst/>
                <a:latin typeface="Times New Roman" panose="02020603050405020304" pitchFamily="18" charset="0"/>
                <a:ea typeface="宋体" panose="02010600030101010101" pitchFamily="2" charset="-122"/>
                <a:cs typeface="Times New Roman" panose="02020603050405020304" pitchFamily="18" charset="0"/>
              </a:rPr>
              <a:t>extinction</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21626A1-E4B6-EA5D-4C8D-4EB071A8CEA7}"/>
              </a:ext>
            </a:extLst>
          </p:cNvPr>
          <p:cNvSpPr txBox="1">
            <a:spLocks noChangeAspect="1"/>
          </p:cNvSpPr>
          <p:nvPr/>
        </p:nvSpPr>
        <p:spPr>
          <a:xfrm>
            <a:off x="563071" y="1489462"/>
            <a:ext cx="11107998" cy="3238900"/>
          </a:xfrm>
          <a:prstGeom prst="rect">
            <a:avLst/>
          </a:prstGeom>
          <a:noFill/>
        </p:spPr>
        <p:txBody>
          <a:bodyPr wrap="square">
            <a:spAutoFit/>
          </a:bodyPr>
          <a:lstStyle/>
          <a:p>
            <a:pPr indent="280670"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Researchers say its population has risen to more than 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 around the world. There are 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 crested ibises in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Yangxian</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alone. The birds’ survival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幸存</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is because of China’s early protection efforts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according to Zhang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Yueming</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 expert who helps protect the birds in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Yangxian</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7472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3DE2FFC-892A-3A0F-749D-897BBDD431FD}"/>
              </a:ext>
            </a:extLst>
          </p:cNvPr>
          <p:cNvSpPr txBox="1">
            <a:spLocks noChangeAspect="1"/>
          </p:cNvSpPr>
          <p:nvPr/>
        </p:nvSpPr>
        <p:spPr>
          <a:xfrm>
            <a:off x="679450" y="1362536"/>
            <a:ext cx="11024870" cy="4513928"/>
          </a:xfrm>
          <a:prstGeom prst="rect">
            <a:avLst/>
          </a:prstGeom>
          <a:noFill/>
        </p:spPr>
        <p:txBody>
          <a:bodyPr wrap="square">
            <a:spAutoFit/>
          </a:bodyPr>
          <a:lstStyle/>
          <a:p>
            <a:pPr indent="280670"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On the fourth day after finding the ibises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local government put up a lot of notices to protect the birds. Then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it stopped people from cutting down trees. Later</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it set up the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Qinling</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No.1 protection station and sent four people to look after the birds day and night. During the daytime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they watched and recorded the birds’ habits and conditions. At night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their job was to keep them safe.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02730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3C54496-0F50-C3E7-F13D-79D918D02542}"/>
              </a:ext>
            </a:extLst>
          </p:cNvPr>
          <p:cNvSpPr txBox="1">
            <a:spLocks noChangeAspect="1"/>
          </p:cNvSpPr>
          <p:nvPr/>
        </p:nvSpPr>
        <p:spPr>
          <a:xfrm>
            <a:off x="679450" y="1679963"/>
            <a:ext cx="10891866" cy="3879075"/>
          </a:xfrm>
          <a:prstGeom prst="rect">
            <a:avLst/>
          </a:prstGeom>
          <a:noFill/>
        </p:spPr>
        <p:txBody>
          <a:bodyPr wrap="square">
            <a:spAutoFit/>
          </a:bodyPr>
          <a:lstStyle/>
          <a:p>
            <a:pPr indent="280670"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To help the ibises have more babies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 rescue and breeding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centre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救助和繁育中心</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was set up in 1990. At the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centre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crested ibises are fed by people and can receive timely help when they are sick or hurt. China’s protection of crested ibises is an example in the world’s history of protecting endangered wildlife.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3315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D6D0208-FC6E-609D-F92D-6BADBEB8052A}"/>
              </a:ext>
            </a:extLst>
          </p:cNvPr>
          <p:cNvSpPr txBox="1">
            <a:spLocks noChangeAspect="1"/>
          </p:cNvSpPr>
          <p:nvPr/>
        </p:nvSpPr>
        <p:spPr>
          <a:xfrm>
            <a:off x="679450" y="2000050"/>
            <a:ext cx="10833100" cy="3238900"/>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do you know about crested ibises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They only live in China.</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They can live to be 60 million years old.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They were endangered in the early 1980s.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They are the oldest species on earth.</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06d46">
            <a:extLst>
              <a:ext uri="{FF2B5EF4-FFF2-40B4-BE49-F238E27FC236}">
                <a16:creationId xmlns:a16="http://schemas.microsoft.com/office/drawing/2014/main" id="{6293D931-8955-47A3-9C34-A025977D20CC}"/>
              </a:ext>
            </a:extLst>
          </p:cNvPr>
          <p:cNvSpPr/>
          <p:nvPr/>
        </p:nvSpPr>
        <p:spPr>
          <a:xfrm>
            <a:off x="804228" y="2096570"/>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396334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F999167-1E99-6CD8-3E25-32FEE6443661}"/>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does the underlined word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extinction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in Paragraph 1 probably mean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Living on.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 Dying out.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Getting hurt.      D. Being sick.</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What’s the number of crested ibises in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Yangxian</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now</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               B. 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               D. 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8cf67">
            <a:extLst>
              <a:ext uri="{FF2B5EF4-FFF2-40B4-BE49-F238E27FC236}">
                <a16:creationId xmlns:a16="http://schemas.microsoft.com/office/drawing/2014/main" id="{D3AD2036-219A-4433-8D04-15CBB6EE5934}"/>
              </a:ext>
            </a:extLst>
          </p:cNvPr>
          <p:cNvSpPr/>
          <p:nvPr/>
        </p:nvSpPr>
        <p:spPr>
          <a:xfrm>
            <a:off x="804228" y="3994992"/>
            <a:ext cx="1389126" cy="52620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
        <p:nvSpPr>
          <p:cNvPr id="2" name="A_a7fb4">
            <a:extLst>
              <a:ext uri="{FF2B5EF4-FFF2-40B4-BE49-F238E27FC236}">
                <a16:creationId xmlns:a16="http://schemas.microsoft.com/office/drawing/2014/main" id="{54795C31-E617-49DF-9355-6683C884D7B1}"/>
              </a:ext>
            </a:extLst>
          </p:cNvPr>
          <p:cNvSpPr/>
          <p:nvPr/>
        </p:nvSpPr>
        <p:spPr>
          <a:xfrm>
            <a:off x="804228" y="1459056"/>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1492131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0DCD5B2-AE58-40C0-AEE9-1C11801339A1}"/>
              </a:ext>
            </a:extLst>
          </p:cNvPr>
          <p:cNvSpPr txBox="1">
            <a:spLocks noChangeAspect="1"/>
          </p:cNvSpPr>
          <p:nvPr/>
        </p:nvSpPr>
        <p:spPr>
          <a:xfrm>
            <a:off x="169862" y="1304251"/>
            <a:ext cx="11852275" cy="4513928"/>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Which is the right order of the following facts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①</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local government put up a lot of notices.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local government set up a rescue and breeding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centre</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local government set up the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Qinling</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No.1 protection station.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local government stopped people from cutting down trees.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a:t>
            </a: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①④③②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 </a:t>
            </a: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①④②③</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a:t>
            </a: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③①④②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 </a:t>
            </a: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③①②④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6c499">
            <a:extLst>
              <a:ext uri="{FF2B5EF4-FFF2-40B4-BE49-F238E27FC236}">
                <a16:creationId xmlns:a16="http://schemas.microsoft.com/office/drawing/2014/main" id="{F24EA267-A448-42AA-A838-E618F5E64DF3}"/>
              </a:ext>
            </a:extLst>
          </p:cNvPr>
          <p:cNvSpPr/>
          <p:nvPr/>
        </p:nvSpPr>
        <p:spPr>
          <a:xfrm>
            <a:off x="294640" y="1400771"/>
            <a:ext cx="136652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 </a:t>
            </a:r>
            <a:endParaRPr lang="zh-CN" altLang="en-US"/>
          </a:p>
        </p:txBody>
      </p:sp>
    </p:spTree>
    <p:extLst>
      <p:ext uri="{BB962C8B-B14F-4D97-AF65-F5344CB8AC3E}">
        <p14:creationId xmlns:p14="http://schemas.microsoft.com/office/powerpoint/2010/main" val="1235354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空.potx" id="{C8B5D4D6-29FF-4DD5-BE65-ED2E8393704B}" vid="{EB96020A-C4CB-44D0-A6A6-B115EE514E73}"/>
    </a:ext>
  </a:extLst>
</a:theme>
</file>

<file path=docProps/app.xml><?xml version="1.0" encoding="utf-8"?>
<Properties xmlns="http://schemas.openxmlformats.org/officeDocument/2006/extended-properties" xmlns:vt="http://schemas.openxmlformats.org/officeDocument/2006/docPropsVTypes">
  <Template>模板无字号空</Template>
  <TotalTime>15</TotalTime>
  <Words>614</Words>
  <Application>Microsoft Office PowerPoint</Application>
  <PresentationFormat>宽屏</PresentationFormat>
  <Paragraphs>37</Paragraphs>
  <Slides>11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vt:i4>
      </vt:variant>
    </vt:vector>
  </HeadingPairs>
  <TitlesOfParts>
    <vt:vector size="19" baseType="lpstr">
      <vt:lpstr>等线</vt:lpstr>
      <vt:lpstr>等线 Light</vt:lpstr>
      <vt:lpstr>黑体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10</cp:revision>
  <dcterms:created xsi:type="dcterms:W3CDTF">2024-07-07T06:22:06Z</dcterms:created>
  <dcterms:modified xsi:type="dcterms:W3CDTF">2024-07-08T16:24:08Z</dcterms:modified>
</cp:coreProperties>
</file>