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73"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C7CD4D52-C8CD-481F-BDEF-7C0A26FEE3B4}"/>
              </a:ext>
            </a:extLst>
          </p:cNvPr>
          <p:cNvSpPr txBox="1"/>
          <p:nvPr userDrawn="1"/>
        </p:nvSpPr>
        <p:spPr>
          <a:xfrm>
            <a:off x="839818" y="317144"/>
            <a:ext cx="10052299" cy="523220"/>
          </a:xfrm>
          <a:prstGeom prst="rect">
            <a:avLst/>
          </a:prstGeom>
          <a:noFill/>
        </p:spPr>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rPr>
              <a:t>阅读能力提升</a:t>
            </a:r>
          </a:p>
        </p:txBody>
      </p:sp>
    </p:spTree>
    <p:extLst>
      <p:ext uri="{BB962C8B-B14F-4D97-AF65-F5344CB8AC3E}">
        <p14:creationId xmlns:p14="http://schemas.microsoft.com/office/powerpoint/2010/main" val="3227184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A20B988F-33D0-4BA5-9743-A327A4682CEC}"/>
              </a:ext>
            </a:extLst>
          </p:cNvPr>
          <p:cNvSpPr txBox="1"/>
          <p:nvPr userDrawn="1"/>
        </p:nvSpPr>
        <p:spPr>
          <a:xfrm>
            <a:off x="812631" y="285060"/>
            <a:ext cx="3150097" cy="523220"/>
          </a:xfrm>
          <a:prstGeom prst="rect">
            <a:avLst/>
          </a:prstGeom>
          <a:noFill/>
        </p:spPr>
        <p:txBody>
          <a:bodyPr wrap="square" rtlCol="0">
            <a:spAutoFit/>
          </a:bodyPr>
          <a:lstStyle/>
          <a:p>
            <a:r>
              <a:rPr lang="zh-CN" altLang="en-US" sz="2800" b="1" dirty="0">
                <a:solidFill>
                  <a:srgbClr val="00B0F0"/>
                </a:solidFill>
                <a:latin typeface="微软雅黑" panose="020B0503020204020204" pitchFamily="34" charset="-122"/>
                <a:ea typeface="微软雅黑" panose="020B0503020204020204" pitchFamily="34" charset="-122"/>
              </a:rPr>
              <a:t>能 力 提 升</a:t>
            </a:r>
          </a:p>
        </p:txBody>
      </p:sp>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371894-B1D2-40A4-84FF-B9A534DFCE39}"/>
              </a:ext>
            </a:extLst>
          </p:cNvPr>
          <p:cNvSpPr txBox="1"/>
          <p:nvPr userDrawn="1"/>
        </p:nvSpPr>
        <p:spPr>
          <a:xfrm>
            <a:off x="812631" y="285060"/>
            <a:ext cx="3150097" cy="523220"/>
          </a:xfrm>
          <a:prstGeom prst="rect">
            <a:avLst/>
          </a:prstGeom>
          <a:noFill/>
        </p:spPr>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rPr>
              <a:t>核心素养</a:t>
            </a:r>
          </a:p>
        </p:txBody>
      </p:sp>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349626"/>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839096"/>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8C8ED762-7F4B-4EE7-B7A3-F420B76029A6}"/>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EF3D7542-0550-4F2A-B37C-DC2C87A4C7F7}"/>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6D278095-1369-42F8-BDB1-5105EBC41CCA}"/>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E68BE450-4B61-44E9-B48B-38CA1A8C847D}"/>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F3902B4-FE4B-4886-B3EA-7B07DD400C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6FBFF005-9B3C-4E19-9FA3-AC2E767509CF}"/>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AB8AC93C-EF72-490B-91A5-233162FBBBA1}"/>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B9949B04-0C3F-4E61-BDC2-7433DB2FEA35}"/>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30115AA6-8F92-4731-AA65-CCD43CB48E2A}"/>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a:ea typeface="微软雅黑" panose="020B0503020204020204" pitchFamily="34" charset="-122"/>
                      <a:sym typeface="Times New Roman" panose="02020603050405020304" pitchFamily="18" charset="0"/>
                    </a:rPr>
                    <a:t>英 语</a:t>
                  </a:r>
                  <a:endParaRPr lang="zh-CN" altLang="en-US" sz="4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8EF73010-E357-4C59-B54B-1913CF29ED95}"/>
                    </a:ext>
                  </a:extLst>
                </p:cNvPr>
                <p:cNvSpPr txBox="1"/>
                <p:nvPr/>
              </p:nvSpPr>
              <p:spPr>
                <a:xfrm>
                  <a:off x="9080133" y="5595467"/>
                  <a:ext cx="2475627" cy="461665"/>
                </a:xfrm>
                <a:prstGeom prst="rect">
                  <a:avLst/>
                </a:prstGeom>
                <a:noFill/>
              </p:spPr>
              <p:txBody>
                <a:bodyPr wrap="square" rtlCol="0">
                  <a:spAutoFit/>
                </a:bodyPr>
                <a:lstStyle/>
                <a:p>
                  <a:pPr algn="ctr"/>
                  <a:r>
                    <a:rPr lang="zh-CN" altLang="en-US" sz="2400" b="1" spc="300" dirty="0">
                      <a:cs typeface="Times New Roman" panose="02020603050405020304" pitchFamily="18" charset="0"/>
                      <a:sym typeface="Times New Roman" panose="02020603050405020304" pitchFamily="18" charset="0"/>
                    </a:rPr>
                    <a:t>八年级 上 </a:t>
                  </a:r>
                  <a:r>
                    <a:rPr lang="en-US" altLang="zh-CN" sz="2400" b="1" spc="300">
                      <a:cs typeface="Times New Roman" panose="02020603050405020304" pitchFamily="18" charset="0"/>
                      <a:sym typeface="Times New Roman" panose="02020603050405020304" pitchFamily="18" charset="0"/>
                    </a:rPr>
                    <a:t>WY</a:t>
                  </a:r>
                  <a:endParaRPr lang="zh-CN" altLang="en-US" sz="2400" b="1" spc="300" dirty="0">
                    <a:cs typeface="Times New Roman" panose="02020603050405020304" pitchFamily="18" charset="0"/>
                    <a:sym typeface="Times New Roman" panose="02020603050405020304" pitchFamily="18" charset="0"/>
                  </a:endParaRPr>
                </a:p>
              </p:txBody>
            </p:sp>
          </p:grpSp>
          <p:cxnSp>
            <p:nvCxnSpPr>
              <p:cNvPr id="21" name="直接连接符 20">
                <a:extLst>
                  <a:ext uri="{FF2B5EF4-FFF2-40B4-BE49-F238E27FC236}">
                    <a16:creationId xmlns:a16="http://schemas.microsoft.com/office/drawing/2014/main" id="{634AB65F-34C3-4782-87D3-4997ED305892}"/>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7" name="图片 26">
            <a:extLst>
              <a:ext uri="{FF2B5EF4-FFF2-40B4-BE49-F238E27FC236}">
                <a16:creationId xmlns:a16="http://schemas.microsoft.com/office/drawing/2014/main" id="{00B6A4F8-48C4-48AB-974D-1190E8961F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FBC11A8-2159-4E7D-B776-CB1DCFB51BF0}"/>
              </a:ext>
            </a:extLst>
          </p:cNvPr>
          <p:cNvSpPr txBox="1">
            <a:spLocks noChangeAspect="1"/>
          </p:cNvSpPr>
          <p:nvPr/>
        </p:nvSpPr>
        <p:spPr>
          <a:xfrm>
            <a:off x="679450" y="1999569"/>
            <a:ext cx="10833100" cy="3239861"/>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We can learn from the story that </a:t>
            </a:r>
            <a:r>
              <a:rPr lang="en-US" alt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Stanley wore glasses when the accident happened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the lawyer thought that Stanley could see clearly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Stanley replied the lawyer’s question cleverly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rPr>
              <a:t>D. Stanley was not able to see the moon</a:t>
            </a:r>
            <a:endParaRPr lang="zh-CN" altLang="en-US" sz="3200" dirty="0"/>
          </a:p>
        </p:txBody>
      </p:sp>
      <p:sp>
        <p:nvSpPr>
          <p:cNvPr id="2" name="A_de343">
            <a:extLst>
              <a:ext uri="{FF2B5EF4-FFF2-40B4-BE49-F238E27FC236}">
                <a16:creationId xmlns:a16="http://schemas.microsoft.com/office/drawing/2014/main" id="{32D8B6C6-D70A-4140-A5FB-6E3D8F066C39}"/>
              </a:ext>
            </a:extLst>
          </p:cNvPr>
          <p:cNvSpPr/>
          <p:nvPr/>
        </p:nvSpPr>
        <p:spPr>
          <a:xfrm>
            <a:off x="804228" y="2096089"/>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2163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44218"/>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2" name="矩形 1"/>
          <p:cNvSpPr/>
          <p:nvPr/>
        </p:nvSpPr>
        <p:spPr>
          <a:xfrm>
            <a:off x="3663942" y="2409119"/>
            <a:ext cx="5607624" cy="800219"/>
          </a:xfrm>
          <a:prstGeom prst="rect">
            <a:avLst/>
          </a:prstGeom>
        </p:spPr>
        <p:txBody>
          <a:bodyPr wrap="non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8</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Accidents</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1" y="3209338"/>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34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阅读能力提升</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53780"/>
            <a:ext cx="1730939" cy="616443"/>
          </a:xfrm>
          <a:prstGeom prst="rect">
            <a:avLst/>
          </a:prstGeom>
        </p:spPr>
      </p:pic>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9761F99-CF10-C73B-A210-F05C65E4DC77}"/>
              </a:ext>
            </a:extLst>
          </p:cNvPr>
          <p:cNvSpPr txBox="1">
            <a:spLocks noChangeAspect="1"/>
          </p:cNvSpPr>
          <p:nvPr/>
        </p:nvSpPr>
        <p:spPr>
          <a:xfrm>
            <a:off x="679450" y="1359875"/>
            <a:ext cx="10833100" cy="4519250"/>
          </a:xfrm>
          <a:prstGeom prst="rect">
            <a:avLst/>
          </a:prstGeom>
          <a:noFill/>
        </p:spPr>
        <p:txBody>
          <a:bodyPr wrap="square">
            <a:spAutoFit/>
          </a:bodyPr>
          <a:lstStyle/>
          <a:p>
            <a:pPr>
              <a:lnSpc>
                <a:spcPct val="130000"/>
              </a:lnSpc>
            </a:pPr>
            <a:r>
              <a:rPr lang="zh-CN"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［人与社会·公共秩序］</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One Sunday evening</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it was quite dark when old Stanley went for a walk. He was walking along the sidewalk. Suddenly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he saw a white car coming around the corner at high speed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速度</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It was going too fast and crashed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冲向</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into a red car in the street where he was walking. He ran to the cars to see if anyone was hurt and needed help.</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282E78-19C3-3542-BE7D-B58D40ED7D0E}"/>
              </a:ext>
            </a:extLst>
          </p:cNvPr>
          <p:cNvSpPr txBox="1">
            <a:spLocks noChangeAspect="1"/>
          </p:cNvSpPr>
          <p:nvPr/>
        </p:nvSpPr>
        <p:spPr>
          <a:xfrm>
            <a:off x="679450" y="1039787"/>
            <a:ext cx="10833100" cy="5159426"/>
          </a:xfrm>
          <a:prstGeom prst="rect">
            <a:avLst/>
          </a:prstGeom>
          <a:noFill/>
        </p:spPr>
        <p:txBody>
          <a:bodyPr wrap="square">
            <a:spAutoFit/>
          </a:bodyPr>
          <a:lstStyle/>
          <a:p>
            <a:pPr indent="719455">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two drivers were arguing.</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 came around the corner too fast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one man said.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said the driver of the white car.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That’s not true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Your car was parked in a wrong place.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Stanley listened to their argument and then said the white car driver was wrong to drive too fast. The driver of the red car asked Stanley to show he was right in court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法庭</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Stanley gave the driver his name and telephone number.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61796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1A200CE-85E5-95D0-109A-D0EDF5EDDCC8}"/>
              </a:ext>
            </a:extLst>
          </p:cNvPr>
          <p:cNvSpPr txBox="1">
            <a:spLocks noChangeAspect="1"/>
          </p:cNvSpPr>
          <p:nvPr/>
        </p:nvSpPr>
        <p:spPr>
          <a:xfrm>
            <a:off x="679450" y="722361"/>
            <a:ext cx="10833100" cy="5794279"/>
          </a:xfrm>
          <a:prstGeom prst="rect">
            <a:avLst/>
          </a:prstGeom>
          <a:noFill/>
        </p:spPr>
        <p:txBody>
          <a:bodyPr wrap="square">
            <a:spAutoFit/>
          </a:bodyPr>
          <a:lstStyle/>
          <a:p>
            <a:pPr indent="719455">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Next Thursday morning</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Stanley was asked to go to the court. The lawyer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律师</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for the driver of the white car asked him a lot of questions about what he had seen. Then he asked Stanley how old he was.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I’m eighty</a:t>
            </a:r>
            <a:r>
              <a:rPr lang="en-US" altLang="zh-CN" sz="3200" b="1" dirty="0">
                <a:effectLst/>
                <a:latin typeface="Times New Roman" panose="02020603050405020304" pitchFamily="18" charset="0"/>
                <a:ea typeface="MS Mincho" panose="02020609040205080304" pitchFamily="49" charset="-128"/>
                <a:cs typeface="MS Mincho" panose="02020609040205080304" pitchFamily="49" charset="-128"/>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two.</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answered Stanley.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 you usually wear glasses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asked the lawyer.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 do</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answered Stanley.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Were you wearing them on the night of the accident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lawyer asked.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replied Stanley.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3319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6109210-C634-E1B8-BEC3-9ADCCF857DCD}"/>
              </a:ext>
            </a:extLst>
          </p:cNvPr>
          <p:cNvSpPr txBox="1">
            <a:spLocks noChangeAspect="1"/>
          </p:cNvSpPr>
          <p:nvPr/>
        </p:nvSpPr>
        <p:spPr>
          <a:xfrm>
            <a:off x="679449" y="1362536"/>
            <a:ext cx="11041495" cy="3873753"/>
          </a:xfrm>
          <a:prstGeom prst="rect">
            <a:avLst/>
          </a:prstGeom>
          <a:noFill/>
        </p:spPr>
        <p:txBody>
          <a:bodyPr wrap="square">
            <a:spAutoFit/>
          </a:bodyPr>
          <a:lstStyle/>
          <a:p>
            <a:pPr indent="719455">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Then the lawyer said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Why should the court believe you</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You are eighty</a:t>
            </a:r>
            <a:r>
              <a:rPr lang="en-US" altLang="zh-CN" sz="3200" b="1" dirty="0">
                <a:effectLst/>
                <a:latin typeface="Times New Roman" panose="02020603050405020304" pitchFamily="18" charset="0"/>
                <a:ea typeface="MS Mincho" panose="02020609040205080304" pitchFamily="49" charset="-128"/>
                <a:cs typeface="MS Mincho" panose="02020609040205080304" pitchFamily="49" charset="-128"/>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two years old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you were not wearing your glasses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and it was dark. How far can you see in the dark</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Stanley thought about it for a minute.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Well</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he said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When it’s dark</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 can see the moon. How far is it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57961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2FFC6E6-E6E9-9738-2EF7-C70CEF8017FE}"/>
              </a:ext>
            </a:extLst>
          </p:cNvPr>
          <p:cNvSpPr txBox="1">
            <a:spLocks noChangeAspect="1"/>
          </p:cNvSpPr>
          <p:nvPr/>
        </p:nvSpPr>
        <p:spPr>
          <a:xfrm>
            <a:off x="679450" y="2000050"/>
            <a:ext cx="10833100" cy="3238900"/>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cause of the accident is that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the red car parked in a wrong place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the white car was going too fast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the drivers were sleepy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Stanley was in their way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23270">
            <a:extLst>
              <a:ext uri="{FF2B5EF4-FFF2-40B4-BE49-F238E27FC236}">
                <a16:creationId xmlns:a16="http://schemas.microsoft.com/office/drawing/2014/main" id="{1B9C1863-E73E-4A5D-A1F5-EBD0E38E7646}"/>
              </a:ext>
            </a:extLst>
          </p:cNvPr>
          <p:cNvSpPr/>
          <p:nvPr/>
        </p:nvSpPr>
        <p:spPr>
          <a:xfrm>
            <a:off x="804228" y="2096570"/>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3245246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84E3AA4-49A8-CD60-0F81-246F3C2AB081}"/>
              </a:ext>
            </a:extLst>
          </p:cNvPr>
          <p:cNvSpPr txBox="1">
            <a:spLocks noChangeAspect="1"/>
          </p:cNvSpPr>
          <p:nvPr/>
        </p:nvSpPr>
        <p:spPr>
          <a:xfrm>
            <a:off x="551988" y="801284"/>
            <a:ext cx="11640012" cy="5794279"/>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What’s the correct order of the story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①</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Two drivers argued with each other after an accident.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red car parked on the street.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Stanley saw a car accident while he was walking on a dark street.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Stanley gave his name and phone number to the red car driver.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⑤</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lawyer questioned Stanley’s words.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a:t>
            </a: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③①②④⑤</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a:t>
            </a: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②③①④⑤</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a:t>
            </a: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③②①⑤④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 </a:t>
            </a:r>
            <a:r>
              <a:rPr lang="zh-CN" altLang="zh-CN" sz="3200" b="1" dirty="0">
                <a:effectLst/>
                <a:latin typeface="Calibri" panose="020F0502020204030204" pitchFamily="34" charset="0"/>
                <a:ea typeface="宋体" panose="02010600030101010101" pitchFamily="2" charset="-122"/>
                <a:cs typeface="宋体" panose="02010600030101010101" pitchFamily="2" charset="-122"/>
              </a:rPr>
              <a:t>②①③④⑤</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8044e">
            <a:extLst>
              <a:ext uri="{FF2B5EF4-FFF2-40B4-BE49-F238E27FC236}">
                <a16:creationId xmlns:a16="http://schemas.microsoft.com/office/drawing/2014/main" id="{8E19CE3F-D8D4-4D67-A89D-A566F0B2B6BA}"/>
              </a:ext>
            </a:extLst>
          </p:cNvPr>
          <p:cNvSpPr/>
          <p:nvPr/>
        </p:nvSpPr>
        <p:spPr>
          <a:xfrm>
            <a:off x="676766" y="897804"/>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1357951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9B0E364-49B8-6FEE-D38B-4F89786A0B70}"/>
              </a:ext>
            </a:extLst>
          </p:cNvPr>
          <p:cNvSpPr txBox="1">
            <a:spLocks noChangeAspect="1"/>
          </p:cNvSpPr>
          <p:nvPr/>
        </p:nvSpPr>
        <p:spPr>
          <a:xfrm>
            <a:off x="679450" y="1679963"/>
            <a:ext cx="10833100" cy="3879075"/>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Maybe the red car driver contacted Stanley by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writing a letter to him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sending an email to him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paying a visit to him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making a phone call to him</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8e638">
            <a:extLst>
              <a:ext uri="{FF2B5EF4-FFF2-40B4-BE49-F238E27FC236}">
                <a16:creationId xmlns:a16="http://schemas.microsoft.com/office/drawing/2014/main" id="{708B81DB-6DF7-4909-8B29-6D1BBB5D870B}"/>
              </a:ext>
            </a:extLst>
          </p:cNvPr>
          <p:cNvSpPr/>
          <p:nvPr/>
        </p:nvSpPr>
        <p:spPr>
          <a:xfrm>
            <a:off x="804228" y="1776483"/>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Tree>
    <p:extLst>
      <p:ext uri="{BB962C8B-B14F-4D97-AF65-F5344CB8AC3E}">
        <p14:creationId xmlns:p14="http://schemas.microsoft.com/office/powerpoint/2010/main" val="2697258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空.potx" id="{C8B5D4D6-29FF-4DD5-BE65-ED2E8393704B}" vid="{EB96020A-C4CB-44D0-A6A6-B115EE514E73}"/>
    </a:ext>
  </a:extLst>
</a:theme>
</file>

<file path=docProps/app.xml><?xml version="1.0" encoding="utf-8"?>
<Properties xmlns="http://schemas.openxmlformats.org/officeDocument/2006/extended-properties" xmlns:vt="http://schemas.openxmlformats.org/officeDocument/2006/docPropsVTypes">
  <Template>模板无字号空</Template>
  <TotalTime>45</TotalTime>
  <Words>607</Words>
  <Application>Microsoft Office PowerPoint</Application>
  <PresentationFormat>宽屏</PresentationFormat>
  <Paragraphs>44</Paragraphs>
  <Slides>11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等线</vt:lpstr>
      <vt:lpstr>等线 Light</vt:lpstr>
      <vt:lpstr>黑体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12</cp:revision>
  <dcterms:created xsi:type="dcterms:W3CDTF">2024-07-07T06:22:06Z</dcterms:created>
  <dcterms:modified xsi:type="dcterms:W3CDTF">2024-07-09T03:51:41Z</dcterms:modified>
</cp:coreProperties>
</file>