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874" r:id="rId3"/>
    <p:sldId id="257" r:id="rId4"/>
    <p:sldId id="259" r:id="rId5"/>
    <p:sldId id="877" r:id="rId6"/>
    <p:sldId id="875" r:id="rId7"/>
    <p:sldId id="878" r:id="rId8"/>
    <p:sldId id="879" r:id="rId9"/>
    <p:sldId id="876" r:id="rId10"/>
    <p:sldId id="880" r:id="rId11"/>
    <p:sldId id="881" r:id="rId12"/>
    <p:sldId id="882" r:id="rId13"/>
    <p:sldId id="873" r:id="rId1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83"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1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13" autoAdjust="0"/>
    <p:restoredTop sz="94660"/>
  </p:normalViewPr>
  <p:slideViewPr>
    <p:cSldViewPr snapToGrid="0" showGuides="1">
      <p:cViewPr varScale="1">
        <p:scale>
          <a:sx n="72" d="100"/>
          <a:sy n="72" d="100"/>
        </p:scale>
        <p:origin x="660" y="72"/>
      </p:cViewPr>
      <p:guideLst>
        <p:guide orient="horz" pos="2183"/>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40341488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3081796-2ADD-468A-966D-400FB997E246}"/>
              </a:ext>
            </a:extLst>
          </p:cNvPr>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C086C6C3-9226-451C-B6B7-F11D8D152346}"/>
              </a:ext>
            </a:extLst>
          </p:cNvPr>
          <p:cNvSpPr>
            <a:spLocks noGrp="1"/>
          </p:cNvSpPr>
          <p:nvPr>
            <p:ph type="body" orient="vert" idx="1"/>
          </p:nvPr>
        </p:nvSpPr>
        <p:spPr>
          <a:xfrm>
            <a:off x="838200" y="1825625"/>
            <a:ext cx="10515600" cy="4351338"/>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05E05198-E4EE-4794-BC6C-759C3B909597}"/>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2024/7/8 Monday</a:t>
            </a:fld>
            <a:endParaRPr lang="zh-CN" altLang="en-US"/>
          </a:p>
        </p:txBody>
      </p:sp>
      <p:sp>
        <p:nvSpPr>
          <p:cNvPr id="5" name="页脚占位符 4">
            <a:extLst>
              <a:ext uri="{FF2B5EF4-FFF2-40B4-BE49-F238E27FC236}">
                <a16:creationId xmlns:a16="http://schemas.microsoft.com/office/drawing/2014/main" id="{91DE9DE4-97F9-45D4-9EEF-023522C35D24}"/>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id="{D49F59F7-B9E1-4CBF-9240-E30A8F6CA756}"/>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153035521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B46F72E5-D41D-46BE-A609-2E6D136F116E}"/>
              </a:ext>
            </a:extLst>
          </p:cNvPr>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A6F5C2A4-0B29-430C-9025-323D4CC50B10}"/>
              </a:ext>
            </a:extLst>
          </p:cNvPr>
          <p:cNvSpPr>
            <a:spLocks noGrp="1"/>
          </p:cNvSpPr>
          <p:nvPr>
            <p:ph type="body" orient="vert" idx="1"/>
          </p:nvPr>
        </p:nvSpPr>
        <p:spPr>
          <a:xfrm>
            <a:off x="838200" y="365125"/>
            <a:ext cx="7734300" cy="5811838"/>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263F275D-8621-498F-9B5C-CBF02A9886E9}"/>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2024/7/8 Monday</a:t>
            </a:fld>
            <a:endParaRPr lang="zh-CN" altLang="en-US"/>
          </a:p>
        </p:txBody>
      </p:sp>
      <p:sp>
        <p:nvSpPr>
          <p:cNvPr id="5" name="页脚占位符 4">
            <a:extLst>
              <a:ext uri="{FF2B5EF4-FFF2-40B4-BE49-F238E27FC236}">
                <a16:creationId xmlns:a16="http://schemas.microsoft.com/office/drawing/2014/main" id="{A3C3B24D-FB56-4873-98E2-D2227A5111D2}"/>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id="{D63D195C-8F2E-4C46-9CBE-1411EF87CB86}"/>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422009223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垂直排列标题与文本">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656072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227184091"/>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42807683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1781609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A0BA53C-FC17-4995-BD73-2AFA61E542E7}"/>
              </a:ext>
            </a:extLst>
          </p:cNvPr>
          <p:cNvSpPr>
            <a:spLocks noGrp="1"/>
          </p:cNvSpPr>
          <p:nvPr>
            <p:ph type="title"/>
          </p:nvPr>
        </p:nvSpPr>
        <p:spPr>
          <a:xfrm>
            <a:off x="839788" y="365125"/>
            <a:ext cx="10515600" cy="1325563"/>
          </a:xfrm>
          <a:prstGeom prst="rect">
            <a:avLst/>
          </a:prstGeo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A35BA311-1EB8-4BDA-AF93-4530A4860D39}"/>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5B1B67F5-4541-44F4-800E-051204D1BE16}"/>
              </a:ext>
            </a:extLst>
          </p:cNvPr>
          <p:cNvSpPr>
            <a:spLocks noGrp="1"/>
          </p:cNvSpPr>
          <p:nvPr>
            <p:ph sz="half" idx="2"/>
          </p:nvPr>
        </p:nvSpPr>
        <p:spPr>
          <a:xfrm>
            <a:off x="839788" y="2505075"/>
            <a:ext cx="5157787" cy="368458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id="{3DA8DE82-9895-4A2B-9960-0DE9C7618429}"/>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96FBDE9F-5AAC-4332-AED0-53E7057CDF6E}"/>
              </a:ext>
            </a:extLst>
          </p:cNvPr>
          <p:cNvSpPr>
            <a:spLocks noGrp="1"/>
          </p:cNvSpPr>
          <p:nvPr>
            <p:ph sz="quarter" idx="4"/>
          </p:nvPr>
        </p:nvSpPr>
        <p:spPr>
          <a:xfrm>
            <a:off x="6172200" y="2505075"/>
            <a:ext cx="5183188" cy="368458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id="{C4F3089D-01BE-4AA1-A816-E4877F9E6E72}"/>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2024/7/8 Monday</a:t>
            </a:fld>
            <a:endParaRPr lang="zh-CN" altLang="en-US"/>
          </a:p>
        </p:txBody>
      </p:sp>
      <p:sp>
        <p:nvSpPr>
          <p:cNvPr id="8" name="页脚占位符 7">
            <a:extLst>
              <a:ext uri="{FF2B5EF4-FFF2-40B4-BE49-F238E27FC236}">
                <a16:creationId xmlns:a16="http://schemas.microsoft.com/office/drawing/2014/main" id="{43BCAACE-047A-4355-B938-08742B51019A}"/>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9" name="灯片编号占位符 8">
            <a:extLst>
              <a:ext uri="{FF2B5EF4-FFF2-40B4-BE49-F238E27FC236}">
                <a16:creationId xmlns:a16="http://schemas.microsoft.com/office/drawing/2014/main" id="{43479820-B1AC-460E-9967-B255D2652AA0}"/>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42726875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45ED157-A2CD-4BEC-BB74-7EDEE1085681}"/>
              </a:ext>
            </a:extLst>
          </p:cNvPr>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E0A9982B-26B0-456E-9D8B-E37B4356B4C5}"/>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2024/7/8 Monday</a:t>
            </a:fld>
            <a:endParaRPr lang="zh-CN" altLang="en-US"/>
          </a:p>
        </p:txBody>
      </p:sp>
      <p:sp>
        <p:nvSpPr>
          <p:cNvPr id="4" name="页脚占位符 3">
            <a:extLst>
              <a:ext uri="{FF2B5EF4-FFF2-40B4-BE49-F238E27FC236}">
                <a16:creationId xmlns:a16="http://schemas.microsoft.com/office/drawing/2014/main" id="{688E86F2-0AB4-4B74-811D-2777FB0C3B02}"/>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a:extLst>
              <a:ext uri="{FF2B5EF4-FFF2-40B4-BE49-F238E27FC236}">
                <a16:creationId xmlns:a16="http://schemas.microsoft.com/office/drawing/2014/main" id="{479B1C76-8890-4C12-AA76-F2BBF77F7A49}"/>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298389818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38149BF3-3D67-4551-B370-202ACFC34602}"/>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2024/7/8 Monday</a:t>
            </a:fld>
            <a:endParaRPr lang="zh-CN" altLang="en-US"/>
          </a:p>
        </p:txBody>
      </p:sp>
      <p:sp>
        <p:nvSpPr>
          <p:cNvPr id="3" name="页脚占位符 2">
            <a:extLst>
              <a:ext uri="{FF2B5EF4-FFF2-40B4-BE49-F238E27FC236}">
                <a16:creationId xmlns:a16="http://schemas.microsoft.com/office/drawing/2014/main" id="{8405ED6C-D44A-4ED2-9D79-FC0558A2A852}"/>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a:extLst>
              <a:ext uri="{FF2B5EF4-FFF2-40B4-BE49-F238E27FC236}">
                <a16:creationId xmlns:a16="http://schemas.microsoft.com/office/drawing/2014/main" id="{A4AB21DE-078D-4382-BCC1-B2C66959459E}"/>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7624112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91491A1-9352-406A-BE02-F6331A18D737}"/>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9973C501-1AEC-4880-A928-C6FFF13B4BEF}"/>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id="{BDF44802-4845-4D92-8982-1D35BFE88C44}"/>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4175CC68-98F0-4CED-85EC-646DBDCF84F7}"/>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2024/7/8 Monday</a:t>
            </a:fld>
            <a:endParaRPr lang="zh-CN" altLang="en-US"/>
          </a:p>
        </p:txBody>
      </p:sp>
      <p:sp>
        <p:nvSpPr>
          <p:cNvPr id="6" name="页脚占位符 5">
            <a:extLst>
              <a:ext uri="{FF2B5EF4-FFF2-40B4-BE49-F238E27FC236}">
                <a16:creationId xmlns:a16="http://schemas.microsoft.com/office/drawing/2014/main" id="{CA296DB8-BEBF-48E8-86CC-22E05C86E734}"/>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a:extLst>
              <a:ext uri="{FF2B5EF4-FFF2-40B4-BE49-F238E27FC236}">
                <a16:creationId xmlns:a16="http://schemas.microsoft.com/office/drawing/2014/main" id="{EA9ED5EB-C466-4284-8B35-7BF081F15341}"/>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41563371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021F442-66D8-442C-9735-564A5CE66CFB}"/>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0D4657C5-F83F-444F-A1C9-C686AB59C4D0}"/>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p>
        </p:txBody>
      </p:sp>
      <p:sp>
        <p:nvSpPr>
          <p:cNvPr id="4" name="文本占位符 3">
            <a:extLst>
              <a:ext uri="{FF2B5EF4-FFF2-40B4-BE49-F238E27FC236}">
                <a16:creationId xmlns:a16="http://schemas.microsoft.com/office/drawing/2014/main" id="{D479F67F-774A-42D6-9A35-5415C2ECFAE7}"/>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E3B6D6A0-62B3-42F9-B1EE-7D3EF0FAF4E0}"/>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2024/7/8 Monday</a:t>
            </a:fld>
            <a:endParaRPr lang="zh-CN" altLang="en-US"/>
          </a:p>
        </p:txBody>
      </p:sp>
      <p:sp>
        <p:nvSpPr>
          <p:cNvPr id="6" name="页脚占位符 5">
            <a:extLst>
              <a:ext uri="{FF2B5EF4-FFF2-40B4-BE49-F238E27FC236}">
                <a16:creationId xmlns:a16="http://schemas.microsoft.com/office/drawing/2014/main" id="{CA4B6D7A-D603-45DA-8650-E06CC449CDFF}"/>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a:extLst>
              <a:ext uri="{FF2B5EF4-FFF2-40B4-BE49-F238E27FC236}">
                <a16:creationId xmlns:a16="http://schemas.microsoft.com/office/drawing/2014/main" id="{86B663EC-6385-4AF6-8BF7-463DDE4C4A09}"/>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230103028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 Target="../slides/slid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id="{BE3997AE-5637-44EA-AD5D-D1580F7A8535}"/>
              </a:ext>
            </a:extLst>
          </p:cNvPr>
          <p:cNvGrpSpPr/>
          <p:nvPr userDrawn="1"/>
        </p:nvGrpSpPr>
        <p:grpSpPr>
          <a:xfrm>
            <a:off x="367547" y="112121"/>
            <a:ext cx="353339" cy="381476"/>
            <a:chOff x="260576" y="210565"/>
            <a:chExt cx="303410" cy="327571"/>
          </a:xfrm>
        </p:grpSpPr>
        <p:sp>
          <p:nvSpPr>
            <p:cNvPr id="8" name="等腰三角形 7">
              <a:extLst>
                <a:ext uri="{FF2B5EF4-FFF2-40B4-BE49-F238E27FC236}">
                  <a16:creationId xmlns:a16="http://schemas.microsoft.com/office/drawing/2014/main" id="{28A31228-9A09-44F5-A84F-86BAE8F593CD}"/>
                </a:ext>
              </a:extLst>
            </p:cNvPr>
            <p:cNvSpPr/>
            <p:nvPr/>
          </p:nvSpPr>
          <p:spPr>
            <a:xfrm rot="5400000">
              <a:off x="237985" y="233156"/>
              <a:ext cx="327571" cy="282389"/>
            </a:xfrm>
            <a:prstGeom prst="triangle">
              <a:avLst/>
            </a:prstGeom>
            <a:solidFill>
              <a:srgbClr val="E60012"/>
            </a:solidFill>
            <a:ln>
              <a:solidFill>
                <a:srgbClr val="E6001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a:extLst>
                <a:ext uri="{FF2B5EF4-FFF2-40B4-BE49-F238E27FC236}">
                  <a16:creationId xmlns:a16="http://schemas.microsoft.com/office/drawing/2014/main" id="{ED5C1634-BB04-4B69-913F-06C7824D9AAD}"/>
                </a:ext>
              </a:extLst>
            </p:cNvPr>
            <p:cNvSpPr/>
            <p:nvPr/>
          </p:nvSpPr>
          <p:spPr>
            <a:xfrm rot="5400000">
              <a:off x="400895" y="375046"/>
              <a:ext cx="175171" cy="15101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0" name="直接连接符 9">
            <a:extLst>
              <a:ext uri="{FF2B5EF4-FFF2-40B4-BE49-F238E27FC236}">
                <a16:creationId xmlns:a16="http://schemas.microsoft.com/office/drawing/2014/main" id="{02AE376E-10D8-4C01-B9DD-FFBBB0D706BC}"/>
              </a:ext>
            </a:extLst>
          </p:cNvPr>
          <p:cNvCxnSpPr/>
          <p:nvPr userDrawn="1"/>
        </p:nvCxnSpPr>
        <p:spPr>
          <a:xfrm>
            <a:off x="336000" y="601591"/>
            <a:ext cx="11520000" cy="0"/>
          </a:xfrm>
          <a:prstGeom prst="line">
            <a:avLst/>
          </a:prstGeom>
          <a:ln>
            <a:solidFill>
              <a:srgbClr val="E60012"/>
            </a:solidFill>
          </a:ln>
        </p:spPr>
        <p:style>
          <a:lnRef idx="1">
            <a:schemeClr val="accent1"/>
          </a:lnRef>
          <a:fillRef idx="0">
            <a:schemeClr val="accent1"/>
          </a:fillRef>
          <a:effectRef idx="0">
            <a:schemeClr val="accent1"/>
          </a:effectRef>
          <a:fontRef idx="minor">
            <a:schemeClr val="tx1"/>
          </a:fontRef>
        </p:style>
      </p:cxnSp>
      <p:sp>
        <p:nvSpPr>
          <p:cNvPr id="11" name="矩形 10">
            <a:extLst>
              <a:ext uri="{FF2B5EF4-FFF2-40B4-BE49-F238E27FC236}">
                <a16:creationId xmlns:a16="http://schemas.microsoft.com/office/drawing/2014/main" id="{C299776A-5294-4E33-A080-6A33F04E64B7}"/>
              </a:ext>
            </a:extLst>
          </p:cNvPr>
          <p:cNvSpPr/>
          <p:nvPr userDrawn="1"/>
        </p:nvSpPr>
        <p:spPr>
          <a:xfrm>
            <a:off x="0" y="6569842"/>
            <a:ext cx="12192000" cy="28815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文本框 11">
            <a:hlinkClick r:id="rId14" action="ppaction://hlinksldjump"/>
            <a:extLst>
              <a:ext uri="{FF2B5EF4-FFF2-40B4-BE49-F238E27FC236}">
                <a16:creationId xmlns:a16="http://schemas.microsoft.com/office/drawing/2014/main" id="{C41FBD50-8289-4C28-BA64-A90AF4043852}"/>
              </a:ext>
            </a:extLst>
          </p:cNvPr>
          <p:cNvSpPr txBox="1"/>
          <p:nvPr userDrawn="1"/>
        </p:nvSpPr>
        <p:spPr>
          <a:xfrm>
            <a:off x="10587745" y="182462"/>
            <a:ext cx="1287470" cy="369332"/>
          </a:xfrm>
          <a:prstGeom prst="rect">
            <a:avLst/>
          </a:prstGeom>
          <a:solidFill>
            <a:schemeClr val="bg1"/>
          </a:solidFill>
          <a:ln>
            <a:noFill/>
          </a:ln>
        </p:spPr>
        <p:txBody>
          <a:bodyPr wrap="square" rtlCol="0">
            <a:spAutoFit/>
          </a:bodyPr>
          <a:lstStyle/>
          <a:p>
            <a:pPr algn="ctr"/>
            <a:r>
              <a:rPr lang="zh-CN" altLang="en-US" sz="1800" b="1" baseline="0" dirty="0">
                <a:solidFill>
                  <a:srgbClr val="C00000"/>
                </a:solidFill>
              </a:rPr>
              <a:t>返回目录</a:t>
            </a:r>
          </a:p>
        </p:txBody>
      </p:sp>
      <p:sp>
        <p:nvSpPr>
          <p:cNvPr id="2" name="TextBox 7">
            <a:extLst>
              <a:ext uri="{FF2B5EF4-FFF2-40B4-BE49-F238E27FC236}">
                <a16:creationId xmlns:a16="http://schemas.microsoft.com/office/drawing/2014/main" id="{BF45EFFB-D4E6-A532-CFAE-5A1CC503CB65}"/>
              </a:ext>
            </a:extLst>
          </p:cNvPr>
          <p:cNvSpPr txBox="1"/>
          <p:nvPr userDrawn="1"/>
        </p:nvSpPr>
        <p:spPr>
          <a:xfrm>
            <a:off x="839819" y="79639"/>
            <a:ext cx="9384836" cy="523220"/>
          </a:xfrm>
          <a:prstGeom prst="rect">
            <a:avLst/>
          </a:prstGeom>
          <a:noFill/>
        </p:spPr>
        <p:txBody>
          <a:bodyPr wrap="square" rtlCol="0">
            <a:spAutoFit/>
          </a:bodyPr>
          <a:lstStyle/>
          <a:p>
            <a:r>
              <a:rPr lang="zh-CN" altLang="en-US" sz="2800" b="1"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模块写作专项　</a:t>
            </a:r>
          </a:p>
        </p:txBody>
      </p:sp>
    </p:spTree>
    <p:extLst>
      <p:ext uri="{BB962C8B-B14F-4D97-AF65-F5344CB8AC3E}">
        <p14:creationId xmlns:p14="http://schemas.microsoft.com/office/powerpoint/2010/main" val="148218872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id="{6A064C01-C6EC-4D0F-BE70-8E501BD79EDF}"/>
              </a:ext>
            </a:extLst>
          </p:cNvPr>
          <p:cNvGrpSpPr/>
          <p:nvPr/>
        </p:nvGrpSpPr>
        <p:grpSpPr>
          <a:xfrm>
            <a:off x="223788" y="821515"/>
            <a:ext cx="11744425" cy="5332963"/>
            <a:chOff x="223788" y="821515"/>
            <a:chExt cx="11744425" cy="5332963"/>
          </a:xfrm>
        </p:grpSpPr>
        <p:grpSp>
          <p:nvGrpSpPr>
            <p:cNvPr id="5" name="组合 4">
              <a:extLst>
                <a:ext uri="{FF2B5EF4-FFF2-40B4-BE49-F238E27FC236}">
                  <a16:creationId xmlns:a16="http://schemas.microsoft.com/office/drawing/2014/main" id="{46F0F1B6-32C1-40F7-BDA6-7F6B0A41673F}"/>
                </a:ext>
              </a:extLst>
            </p:cNvPr>
            <p:cNvGrpSpPr/>
            <p:nvPr/>
          </p:nvGrpSpPr>
          <p:grpSpPr>
            <a:xfrm>
              <a:off x="223788" y="821515"/>
              <a:ext cx="11744425" cy="5332963"/>
              <a:chOff x="223788" y="561261"/>
              <a:chExt cx="11744425" cy="5332963"/>
            </a:xfrm>
          </p:grpSpPr>
          <p:sp>
            <p:nvSpPr>
              <p:cNvPr id="13" name="矩形 12">
                <a:extLst>
                  <a:ext uri="{FF2B5EF4-FFF2-40B4-BE49-F238E27FC236}">
                    <a16:creationId xmlns:a16="http://schemas.microsoft.com/office/drawing/2014/main" id="{7A170505-D14C-4037-8B76-EC647B40C551}"/>
                  </a:ext>
                </a:extLst>
              </p:cNvPr>
              <p:cNvSpPr/>
              <p:nvPr/>
            </p:nvSpPr>
            <p:spPr>
              <a:xfrm>
                <a:off x="223788" y="561261"/>
                <a:ext cx="11744425" cy="5332963"/>
              </a:xfrm>
              <a:prstGeom prst="rect">
                <a:avLst/>
              </a:prstGeom>
              <a:solidFill>
                <a:srgbClr val="FFFCC5"/>
              </a:solidFill>
              <a:ln>
                <a:solidFill>
                  <a:srgbClr val="FF01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4" name="Freeform 6">
                <a:extLst>
                  <a:ext uri="{FF2B5EF4-FFF2-40B4-BE49-F238E27FC236}">
                    <a16:creationId xmlns:a16="http://schemas.microsoft.com/office/drawing/2014/main" id="{5E037592-40AF-4A6C-97CD-6BEA280C0D9C}"/>
                  </a:ext>
                </a:extLst>
              </p:cNvPr>
              <p:cNvSpPr/>
              <p:nvPr/>
            </p:nvSpPr>
            <p:spPr bwMode="auto">
              <a:xfrm>
                <a:off x="225393" y="561261"/>
                <a:ext cx="9490509" cy="5332963"/>
              </a:xfrm>
              <a:custGeom>
                <a:avLst/>
                <a:gdLst>
                  <a:gd name="T0" fmla="*/ 0 w 4756"/>
                  <a:gd name="T1" fmla="*/ 0 h 2239"/>
                  <a:gd name="T2" fmla="*/ 3897 w 4756"/>
                  <a:gd name="T3" fmla="*/ 0 h 2239"/>
                  <a:gd name="T4" fmla="*/ 4756 w 4756"/>
                  <a:gd name="T5" fmla="*/ 1121 h 2239"/>
                  <a:gd name="T6" fmla="*/ 3897 w 4756"/>
                  <a:gd name="T7" fmla="*/ 2239 h 2239"/>
                  <a:gd name="T8" fmla="*/ 0 w 4756"/>
                  <a:gd name="T9" fmla="*/ 2239 h 2239"/>
                  <a:gd name="T10" fmla="*/ 0 w 4756"/>
                  <a:gd name="T11" fmla="*/ 0 h 2239"/>
                </a:gdLst>
                <a:ahLst/>
                <a:cxnLst>
                  <a:cxn ang="0">
                    <a:pos x="T0" y="T1"/>
                  </a:cxn>
                  <a:cxn ang="0">
                    <a:pos x="T2" y="T3"/>
                  </a:cxn>
                  <a:cxn ang="0">
                    <a:pos x="T4" y="T5"/>
                  </a:cxn>
                  <a:cxn ang="0">
                    <a:pos x="T6" y="T7"/>
                  </a:cxn>
                  <a:cxn ang="0">
                    <a:pos x="T8" y="T9"/>
                  </a:cxn>
                  <a:cxn ang="0">
                    <a:pos x="T10" y="T11"/>
                  </a:cxn>
                </a:cxnLst>
                <a:rect l="0" t="0" r="r" b="b"/>
                <a:pathLst>
                  <a:path w="4756" h="2239">
                    <a:moveTo>
                      <a:pt x="0" y="0"/>
                    </a:moveTo>
                    <a:lnTo>
                      <a:pt x="3897" y="0"/>
                    </a:lnTo>
                    <a:lnTo>
                      <a:pt x="4756" y="1121"/>
                    </a:lnTo>
                    <a:lnTo>
                      <a:pt x="3897" y="2239"/>
                    </a:lnTo>
                    <a:lnTo>
                      <a:pt x="0" y="2239"/>
                    </a:lnTo>
                    <a:lnTo>
                      <a:pt x="0" y="0"/>
                    </a:lnTo>
                    <a:close/>
                  </a:path>
                </a:pathLst>
              </a:custGeom>
              <a:solidFill>
                <a:srgbClr val="E60012"/>
              </a:solidFill>
              <a:ln w="0">
                <a:noFill/>
                <a:prstDash val="solid"/>
                <a:round/>
              </a:ln>
            </p:spPr>
            <p:txBody>
              <a:bodyPr vert="horz" wrap="square" lIns="128580" tIns="64290" rIns="128580" bIns="64290" numCol="1" anchor="t" anchorCtr="0" compatLnSpc="1"/>
              <a:lstStyle/>
              <a:p>
                <a:endParaRPr lang="zh-CN" altLang="en-US" dirty="0"/>
              </a:p>
            </p:txBody>
          </p:sp>
        </p:grpSp>
        <p:pic>
          <p:nvPicPr>
            <p:cNvPr id="6" name="图片 5">
              <a:extLst>
                <a:ext uri="{FF2B5EF4-FFF2-40B4-BE49-F238E27FC236}">
                  <a16:creationId xmlns:a16="http://schemas.microsoft.com/office/drawing/2014/main" id="{65EA5A74-F842-4999-B9F7-A2ABD3019B8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38843" y="1514759"/>
              <a:ext cx="5602377" cy="3753593"/>
            </a:xfrm>
            <a:prstGeom prst="rect">
              <a:avLst/>
            </a:prstGeom>
          </p:spPr>
        </p:pic>
        <p:grpSp>
          <p:nvGrpSpPr>
            <p:cNvPr id="7" name="组合 6">
              <a:extLst>
                <a:ext uri="{FF2B5EF4-FFF2-40B4-BE49-F238E27FC236}">
                  <a16:creationId xmlns:a16="http://schemas.microsoft.com/office/drawing/2014/main" id="{602BC47E-9713-45F4-8F5E-23F2615F49B1}"/>
                </a:ext>
              </a:extLst>
            </p:cNvPr>
            <p:cNvGrpSpPr/>
            <p:nvPr/>
          </p:nvGrpSpPr>
          <p:grpSpPr>
            <a:xfrm>
              <a:off x="9151034" y="4639752"/>
              <a:ext cx="2704218" cy="1339283"/>
              <a:chOff x="9051182" y="4714359"/>
              <a:chExt cx="2704218" cy="1339283"/>
            </a:xfrm>
          </p:grpSpPr>
          <p:grpSp>
            <p:nvGrpSpPr>
              <p:cNvPr id="8" name="组合 7">
                <a:extLst>
                  <a:ext uri="{FF2B5EF4-FFF2-40B4-BE49-F238E27FC236}">
                    <a16:creationId xmlns:a16="http://schemas.microsoft.com/office/drawing/2014/main" id="{51918DD0-7464-4719-95CD-F234FA8565DC}"/>
                  </a:ext>
                </a:extLst>
              </p:cNvPr>
              <p:cNvGrpSpPr/>
              <p:nvPr/>
            </p:nvGrpSpPr>
            <p:grpSpPr>
              <a:xfrm>
                <a:off x="9051182" y="4714359"/>
                <a:ext cx="2704218" cy="1339283"/>
                <a:chOff x="8965838" y="4823543"/>
                <a:chExt cx="2704218" cy="1339283"/>
              </a:xfrm>
            </p:grpSpPr>
            <p:sp>
              <p:nvSpPr>
                <p:cNvPr id="10" name="矩形: 圆角 9">
                  <a:extLst>
                    <a:ext uri="{FF2B5EF4-FFF2-40B4-BE49-F238E27FC236}">
                      <a16:creationId xmlns:a16="http://schemas.microsoft.com/office/drawing/2014/main" id="{4FCBAE2A-13F3-48BA-8A30-E1E3D2AE42E3}"/>
                    </a:ext>
                  </a:extLst>
                </p:cNvPr>
                <p:cNvSpPr/>
                <p:nvPr/>
              </p:nvSpPr>
              <p:spPr>
                <a:xfrm>
                  <a:off x="8965838" y="4823543"/>
                  <a:ext cx="2704218" cy="1339283"/>
                </a:xfrm>
                <a:prstGeom prst="roundRect">
                  <a:avLst/>
                </a:prstGeom>
                <a:noFill/>
                <a:ln w="28575">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40">
                    <a:latin typeface="Times New Roman" panose="02020603050405020304" pitchFamily="18" charset="0"/>
                    <a:sym typeface="Times New Roman" panose="02020603050405020304" pitchFamily="18" charset="0"/>
                  </a:endParaRPr>
                </a:p>
              </p:txBody>
            </p:sp>
            <p:sp>
              <p:nvSpPr>
                <p:cNvPr id="11" name="文本框 10">
                  <a:extLst>
                    <a:ext uri="{FF2B5EF4-FFF2-40B4-BE49-F238E27FC236}">
                      <a16:creationId xmlns:a16="http://schemas.microsoft.com/office/drawing/2014/main" id="{4E2F3C54-E82C-4FE2-AB0C-84D213F75A0F}"/>
                    </a:ext>
                  </a:extLst>
                </p:cNvPr>
                <p:cNvSpPr txBox="1"/>
                <p:nvPr/>
              </p:nvSpPr>
              <p:spPr>
                <a:xfrm>
                  <a:off x="9515059" y="4873419"/>
                  <a:ext cx="1409360" cy="738664"/>
                </a:xfrm>
                <a:prstGeom prst="rect">
                  <a:avLst/>
                </a:prstGeom>
                <a:noFill/>
              </p:spPr>
              <p:txBody>
                <a:bodyPr wrap="none" rtlCol="0">
                  <a:spAutoFit/>
                </a:bodyPr>
                <a:lstStyle/>
                <a:p>
                  <a:pPr algn="l"/>
                  <a:r>
                    <a:rPr lang="zh-CN" altLang="en-US" sz="4200" b="1" dirty="0">
                      <a:ea typeface="微软雅黑" panose="020B0503020204020204" pitchFamily="34" charset="-122"/>
                      <a:sym typeface="Times New Roman" panose="02020603050405020304" pitchFamily="18" charset="0"/>
                    </a:rPr>
                    <a:t>英 语</a:t>
                  </a:r>
                </a:p>
              </p:txBody>
            </p:sp>
            <p:sp>
              <p:nvSpPr>
                <p:cNvPr id="12" name="文本框 11">
                  <a:extLst>
                    <a:ext uri="{FF2B5EF4-FFF2-40B4-BE49-F238E27FC236}">
                      <a16:creationId xmlns:a16="http://schemas.microsoft.com/office/drawing/2014/main" id="{B8A28FD6-2FA7-4587-8E87-A8B29F9711F7}"/>
                    </a:ext>
                  </a:extLst>
                </p:cNvPr>
                <p:cNvSpPr txBox="1"/>
                <p:nvPr/>
              </p:nvSpPr>
              <p:spPr>
                <a:xfrm>
                  <a:off x="9080133" y="5595467"/>
                  <a:ext cx="2475627" cy="400110"/>
                </a:xfrm>
                <a:prstGeom prst="rect">
                  <a:avLst/>
                </a:prstGeom>
                <a:noFill/>
              </p:spPr>
              <p:txBody>
                <a:bodyPr wrap="square" rtlCol="0">
                  <a:spAutoFit/>
                </a:bodyPr>
                <a:lstStyle/>
                <a:p>
                  <a:pPr algn="ctr"/>
                  <a:r>
                    <a:rPr lang="zh-CN" altLang="en-US" sz="2000" b="1" spc="300" dirty="0">
                      <a:cs typeface="Times New Roman" panose="02020603050405020304" pitchFamily="18" charset="0"/>
                      <a:sym typeface="Times New Roman" panose="02020603050405020304" pitchFamily="18" charset="0"/>
                    </a:rPr>
                    <a:t>八年级 上册 </a:t>
                  </a:r>
                  <a:r>
                    <a:rPr lang="en-US" altLang="zh-CN" sz="2000" b="1" spc="300">
                      <a:cs typeface="Times New Roman" panose="02020603050405020304" pitchFamily="18" charset="0"/>
                      <a:sym typeface="Times New Roman" panose="02020603050405020304" pitchFamily="18" charset="0"/>
                    </a:rPr>
                    <a:t>WY</a:t>
                  </a:r>
                  <a:endParaRPr lang="zh-CN" altLang="en-US" sz="2000" b="1" spc="300" dirty="0">
                    <a:cs typeface="Times New Roman" panose="02020603050405020304" pitchFamily="18" charset="0"/>
                    <a:sym typeface="Times New Roman" panose="02020603050405020304" pitchFamily="18" charset="0"/>
                  </a:endParaRPr>
                </a:p>
              </p:txBody>
            </p:sp>
          </p:grpSp>
          <p:cxnSp>
            <p:nvCxnSpPr>
              <p:cNvPr id="9" name="直接连接符 8">
                <a:extLst>
                  <a:ext uri="{FF2B5EF4-FFF2-40B4-BE49-F238E27FC236}">
                    <a16:creationId xmlns:a16="http://schemas.microsoft.com/office/drawing/2014/main" id="{168BFF46-3A62-4392-8442-A37A0988162C}"/>
                  </a:ext>
                </a:extLst>
              </p:cNvPr>
              <p:cNvCxnSpPr/>
              <p:nvPr/>
            </p:nvCxnSpPr>
            <p:spPr>
              <a:xfrm>
                <a:off x="9288057" y="5485237"/>
                <a:ext cx="225421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pic>
        <p:nvPicPr>
          <p:cNvPr id="15" name="图片 14">
            <a:extLst>
              <a:ext uri="{FF2B5EF4-FFF2-40B4-BE49-F238E27FC236}">
                <a16:creationId xmlns:a16="http://schemas.microsoft.com/office/drawing/2014/main" id="{28191C0A-3393-4CB6-B83B-B2090DCA2E6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917992" y="1043545"/>
            <a:ext cx="1730939" cy="616443"/>
          </a:xfrm>
          <a:prstGeom prst="rect">
            <a:avLst/>
          </a:prstGeom>
        </p:spPr>
      </p:pic>
    </p:spTree>
    <p:extLst>
      <p:ext uri="{BB962C8B-B14F-4D97-AF65-F5344CB8AC3E}">
        <p14:creationId xmlns:p14="http://schemas.microsoft.com/office/powerpoint/2010/main" val="189626642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9450" y="2002711"/>
            <a:ext cx="11380278" cy="2653034"/>
          </a:xfrm>
          <a:prstGeom prst="rect">
            <a:avLst/>
          </a:prstGeom>
        </p:spPr>
        <p:txBody>
          <a:bodyPr wrap="square">
            <a:spAutoFit/>
          </a:bodyPr>
          <a:lstStyle/>
          <a:p>
            <a:pPr>
              <a:lnSpc>
                <a:spcPct val="130000"/>
              </a:lnSpc>
              <a:spcAft>
                <a:spcPts val="0"/>
              </a:spcAft>
            </a:pP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注意：</a:t>
            </a:r>
            <a:endParaRPr lang="en-US"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词数：</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90</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词左右；</a:t>
            </a:r>
            <a:endParaRPr lang="en-US"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文中不能出现真实姓名、校名等信息；</a:t>
            </a:r>
            <a:endParaRPr lang="en-US"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文章必须包含所有要点，可适当发挥，使短文连贯、通顺。</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52885776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E4795B5C-1F8F-4235-88DB-1B3515F5FFF3}"/>
              </a:ext>
            </a:extLst>
          </p:cNvPr>
          <p:cNvSpPr>
            <a:spLocks noChangeAspect="1"/>
          </p:cNvSpPr>
          <p:nvPr/>
        </p:nvSpPr>
        <p:spPr>
          <a:xfrm>
            <a:off x="679450" y="2002711"/>
            <a:ext cx="10833100" cy="3238900"/>
          </a:xfrm>
          <a:prstGeom prst="rect">
            <a:avLst/>
          </a:prstGeom>
        </p:spPr>
        <p:txBody>
          <a:bodyPr>
            <a:spAutoFit/>
          </a:bodyPr>
          <a:lstStyle/>
          <a:p>
            <a:pPr algn="just">
              <a:lnSpc>
                <a:spcPct val="130000"/>
              </a:lnSpc>
              <a:spcAft>
                <a:spcPts val="0"/>
              </a:spcAft>
            </a:pPr>
            <a:r>
              <a:rPr lang="en-US" altLang="zh-CN" sz="3200" b="1" u="sng" dirty="0">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____________________________________________________________________________________________________________________________________________________________________________________________________________________________________________________________________</a:t>
            </a:r>
            <a:endParaRPr lang="zh-CN" altLang="zh-CN" sz="3200" dirty="0">
              <a:effectLst/>
              <a:latin typeface="宋体" panose="02010600030101010101" pitchFamily="2" charset="-122"/>
              <a:ea typeface="宋体" panose="02010600030101010101" pitchFamily="2" charset="-122"/>
              <a:cs typeface="Times New Roman" panose="02020603050405020304" pitchFamily="18" charset="0"/>
            </a:endParaRPr>
          </a:p>
        </p:txBody>
      </p:sp>
      <p:sp>
        <p:nvSpPr>
          <p:cNvPr id="2" name="矩形 1"/>
          <p:cNvSpPr>
            <a:spLocks noChangeAspect="1"/>
          </p:cNvSpPr>
          <p:nvPr/>
        </p:nvSpPr>
        <p:spPr>
          <a:xfrm>
            <a:off x="679450" y="1957984"/>
            <a:ext cx="10833100" cy="3233578"/>
          </a:xfrm>
          <a:prstGeom prst="rect">
            <a:avLst/>
          </a:prstGeom>
        </p:spPr>
        <p:txBody>
          <a:bodyPr>
            <a:spAutoFit/>
          </a:bodyPr>
          <a:lstStyle/>
          <a:p>
            <a:pPr algn="just">
              <a:lnSpc>
                <a:spcPct val="130000"/>
              </a:lnSpc>
              <a:spcAft>
                <a:spcPts val="0"/>
              </a:spcAft>
            </a:pP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With</a:t>
            </a:r>
            <a:r>
              <a:rPr lang="en-US"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the</a:t>
            </a:r>
            <a:r>
              <a:rPr lang="en-US"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development</a:t>
            </a:r>
            <a:r>
              <a:rPr lang="en-US"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of</a:t>
            </a:r>
            <a:r>
              <a:rPr lang="en-US"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technology</a:t>
            </a:r>
            <a:r>
              <a:rPr lang="zh-CN"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a:t>
            </a:r>
            <a:r>
              <a:rPr lang="zh-CN" altLang="zh-CN" sz="3200" b="1" dirty="0">
                <a:solidFill>
                  <a:srgbClr val="FF0000"/>
                </a:solidFill>
                <a:uFill>
                  <a:solidFill>
                    <a:srgbClr val="000000"/>
                  </a:solidFill>
                </a:uFill>
                <a:latin typeface="Calibri" panose="020F0502020204030204" pitchFamily="34" charset="0"/>
                <a:ea typeface="Arial" panose="020B0604020202020204" pitchFamily="34" charset="0"/>
                <a:cs typeface="Times New Roman" panose="02020603050405020304" pitchFamily="18" charset="0"/>
              </a:rPr>
              <a:t> </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great</a:t>
            </a:r>
            <a:r>
              <a:rPr lang="en-US"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changes</a:t>
            </a:r>
            <a:r>
              <a:rPr lang="en-US"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have</a:t>
            </a:r>
            <a:r>
              <a:rPr lang="en-US"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taken</a:t>
            </a:r>
            <a:r>
              <a:rPr lang="en-US"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place</a:t>
            </a:r>
            <a:r>
              <a:rPr lang="en-US"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in</a:t>
            </a:r>
            <a:r>
              <a:rPr lang="en-US"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my</a:t>
            </a:r>
            <a:r>
              <a:rPr lang="en-US"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home</a:t>
            </a:r>
            <a:r>
              <a:rPr lang="en-US"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town</a:t>
            </a:r>
            <a:r>
              <a:rPr lang="en-US"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in</a:t>
            </a:r>
            <a:r>
              <a:rPr lang="en-US"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the</a:t>
            </a:r>
            <a:r>
              <a:rPr lang="en-US"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past</a:t>
            </a:r>
            <a:r>
              <a:rPr lang="en-US"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few</a:t>
            </a:r>
            <a:r>
              <a:rPr lang="en-US"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years.</a:t>
            </a:r>
            <a:r>
              <a:rPr lang="en-US" altLang="zh-CN" sz="3200" b="1" dirty="0">
                <a:solidFill>
                  <a:srgbClr val="FF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 </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indent="280670" algn="just">
              <a:lnSpc>
                <a:spcPct val="130000"/>
              </a:lnSpc>
              <a:spcAft>
                <a:spcPts val="0"/>
              </a:spcAft>
            </a:pP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In</a:t>
            </a:r>
            <a:r>
              <a:rPr lang="en-US"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the</a:t>
            </a:r>
            <a:r>
              <a:rPr lang="en-US"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past</a:t>
            </a:r>
            <a:r>
              <a:rPr lang="zh-CN"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a:t>
            </a:r>
            <a:r>
              <a:rPr lang="zh-CN" altLang="zh-CN" sz="3200" b="1" dirty="0">
                <a:solidFill>
                  <a:srgbClr val="FF0000"/>
                </a:solidFill>
                <a:uFill>
                  <a:solidFill>
                    <a:srgbClr val="000000"/>
                  </a:solidFill>
                </a:uFill>
                <a:latin typeface="Calibri" panose="020F0502020204030204" pitchFamily="34" charset="0"/>
                <a:ea typeface="Arial" panose="020B0604020202020204" pitchFamily="34" charset="0"/>
                <a:cs typeface="Times New Roman" panose="02020603050405020304" pitchFamily="18" charset="0"/>
              </a:rPr>
              <a:t> </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the</a:t>
            </a:r>
            <a:r>
              <a:rPr lang="en-US"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roads</a:t>
            </a:r>
            <a:r>
              <a:rPr lang="en-US"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were</a:t>
            </a:r>
            <a:r>
              <a:rPr lang="en-US"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narrow</a:t>
            </a:r>
            <a:r>
              <a:rPr lang="en-US"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and</a:t>
            </a:r>
            <a:r>
              <a:rPr lang="en-US"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dirty.</a:t>
            </a:r>
            <a:r>
              <a:rPr lang="en-US"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There</a:t>
            </a:r>
            <a:r>
              <a:rPr lang="en-US"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was</a:t>
            </a:r>
            <a:r>
              <a:rPr lang="en-US"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rubbish</a:t>
            </a:r>
            <a:r>
              <a:rPr lang="en-US"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everywhere.</a:t>
            </a:r>
            <a:r>
              <a:rPr lang="en-US"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Also</a:t>
            </a:r>
            <a:r>
              <a:rPr lang="zh-CN"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a:t>
            </a:r>
            <a:r>
              <a:rPr lang="zh-CN" altLang="zh-CN" sz="3200" b="1" dirty="0">
                <a:solidFill>
                  <a:srgbClr val="FF0000"/>
                </a:solidFill>
                <a:uFill>
                  <a:solidFill>
                    <a:srgbClr val="000000"/>
                  </a:solidFill>
                </a:uFill>
                <a:latin typeface="Calibri" panose="020F0502020204030204" pitchFamily="34" charset="0"/>
                <a:ea typeface="Arial" panose="020B0604020202020204" pitchFamily="34" charset="0"/>
                <a:cs typeface="Times New Roman" panose="02020603050405020304" pitchFamily="18" charset="0"/>
              </a:rPr>
              <a:t> </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the</a:t>
            </a:r>
            <a:r>
              <a:rPr lang="en-US"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river</a:t>
            </a:r>
            <a:r>
              <a:rPr lang="en-US"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was</a:t>
            </a:r>
            <a:r>
              <a:rPr lang="en-US"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full</a:t>
            </a:r>
            <a:r>
              <a:rPr lang="en-US"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of</a:t>
            </a:r>
            <a:r>
              <a:rPr lang="en-US"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dead</a:t>
            </a:r>
            <a:r>
              <a:rPr lang="en-US"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fish.</a:t>
            </a:r>
            <a:r>
              <a:rPr lang="en-US"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People</a:t>
            </a:r>
            <a:r>
              <a:rPr lang="en-US"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lived</a:t>
            </a:r>
            <a:r>
              <a:rPr lang="en-US"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in</a:t>
            </a:r>
            <a:r>
              <a:rPr lang="en-US"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the</a:t>
            </a:r>
            <a:r>
              <a:rPr lang="en-US"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old</a:t>
            </a:r>
            <a:r>
              <a:rPr lang="en-US"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houses.</a:t>
            </a:r>
            <a:r>
              <a:rPr lang="en-US" altLang="zh-CN" sz="3200" b="1" dirty="0">
                <a:solidFill>
                  <a:srgbClr val="FF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 </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5645919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2">
                                            <p:txEl>
                                              <p:pRg st="1" end="1"/>
                                            </p:txEl>
                                          </p:spTgt>
                                        </p:tgtEl>
                                        <p:attrNameLst>
                                          <p:attrName>style.visibility</p:attrName>
                                        </p:attrNameLst>
                                      </p:cBhvr>
                                      <p:to>
                                        <p:strVal val="visible"/>
                                      </p:to>
                                    </p:set>
                                    <p:animEffect transition="in" filter="fade">
                                      <p:cBhvr>
                                        <p:cTn id="10"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B18EA3CC-76B0-415F-873A-4543051F3190}"/>
              </a:ext>
            </a:extLst>
          </p:cNvPr>
          <p:cNvSpPr>
            <a:spLocks noChangeAspect="1"/>
          </p:cNvSpPr>
          <p:nvPr/>
        </p:nvSpPr>
        <p:spPr>
          <a:xfrm>
            <a:off x="692150" y="1314617"/>
            <a:ext cx="10807700" cy="4482766"/>
          </a:xfrm>
          <a:prstGeom prst="rect">
            <a:avLst/>
          </a:prstGeom>
        </p:spPr>
        <p:txBody>
          <a:bodyPr>
            <a:spAutoFit/>
          </a:bodyPr>
          <a:lstStyle/>
          <a:p>
            <a:pPr algn="just">
              <a:lnSpc>
                <a:spcPct val="130000"/>
              </a:lnSpc>
              <a:spcAft>
                <a:spcPts val="0"/>
              </a:spcAft>
            </a:pPr>
            <a:r>
              <a:rPr lang="en-US" altLang="zh-CN" sz="3200" b="1" u="sng" dirty="0">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a:t>
            </a:r>
            <a:endParaRPr lang="zh-CN" altLang="zh-CN" sz="3200" dirty="0">
              <a:effectLst/>
              <a:latin typeface="宋体" panose="02010600030101010101" pitchFamily="2" charset="-122"/>
              <a:ea typeface="宋体" panose="02010600030101010101" pitchFamily="2" charset="-122"/>
              <a:cs typeface="Times New Roman" panose="02020603050405020304" pitchFamily="18" charset="0"/>
            </a:endParaRPr>
          </a:p>
        </p:txBody>
      </p:sp>
      <p:sp>
        <p:nvSpPr>
          <p:cNvPr id="2" name="矩形 1"/>
          <p:cNvSpPr>
            <a:spLocks noChangeAspect="1"/>
          </p:cNvSpPr>
          <p:nvPr/>
        </p:nvSpPr>
        <p:spPr>
          <a:xfrm>
            <a:off x="692150" y="1232327"/>
            <a:ext cx="10807700" cy="4514826"/>
          </a:xfrm>
          <a:prstGeom prst="rect">
            <a:avLst/>
          </a:prstGeom>
        </p:spPr>
        <p:txBody>
          <a:bodyPr wrap="square">
            <a:spAutoFit/>
          </a:bodyPr>
          <a:lstStyle/>
          <a:p>
            <a:pPr indent="280670" algn="just">
              <a:lnSpc>
                <a:spcPct val="130000"/>
              </a:lnSpc>
              <a:spcAft>
                <a:spcPts val="0"/>
              </a:spcAft>
            </a:pP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a:t>
            </a:r>
            <a:r>
              <a:rPr lang="en-US"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present</a:t>
            </a:r>
            <a:r>
              <a:rPr lang="zh-CN"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a:t>
            </a:r>
            <a:r>
              <a:rPr lang="zh-CN" altLang="zh-CN" sz="3200" b="1" dirty="0">
                <a:solidFill>
                  <a:srgbClr val="FF0000"/>
                </a:solidFill>
                <a:uFill>
                  <a:solidFill>
                    <a:srgbClr val="000000"/>
                  </a:solidFill>
                </a:uFill>
                <a:latin typeface="Calibri" panose="020F0502020204030204" pitchFamily="34" charset="0"/>
                <a:ea typeface="Arial" panose="020B0604020202020204" pitchFamily="34" charset="0"/>
                <a:cs typeface="Times New Roman" panose="02020603050405020304" pitchFamily="18" charset="0"/>
              </a:rPr>
              <a:t> </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everything</a:t>
            </a:r>
            <a:r>
              <a:rPr lang="en-US"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has</a:t>
            </a:r>
            <a:r>
              <a:rPr lang="en-US"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changed.</a:t>
            </a:r>
            <a:r>
              <a:rPr lang="en-US"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People</a:t>
            </a:r>
            <a:r>
              <a:rPr lang="en-US"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live</a:t>
            </a:r>
            <a:r>
              <a:rPr lang="en-US"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a:t>
            </a:r>
            <a:r>
              <a:rPr lang="en-US"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more</a:t>
            </a:r>
            <a:r>
              <a:rPr lang="en-US"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comfortable</a:t>
            </a:r>
            <a:r>
              <a:rPr lang="en-US"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life.</a:t>
            </a:r>
            <a:r>
              <a:rPr lang="en-US"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The</a:t>
            </a:r>
            <a:r>
              <a:rPr lang="en-US"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roads</a:t>
            </a:r>
            <a:r>
              <a:rPr lang="en-US"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are</a:t>
            </a:r>
            <a:r>
              <a:rPr lang="en-US"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wide</a:t>
            </a:r>
            <a:r>
              <a:rPr lang="en-US"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and</a:t>
            </a:r>
            <a:r>
              <a:rPr lang="en-US"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clean.</a:t>
            </a:r>
            <a:r>
              <a:rPr lang="en-US"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There</a:t>
            </a:r>
            <a:r>
              <a:rPr lang="en-US"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are</a:t>
            </a:r>
            <a:r>
              <a:rPr lang="en-US"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lots</a:t>
            </a:r>
            <a:r>
              <a:rPr lang="en-US"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of</a:t>
            </a:r>
            <a:r>
              <a:rPr lang="en-US"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trees</a:t>
            </a:r>
            <a:r>
              <a:rPr lang="en-US"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and</a:t>
            </a:r>
            <a:r>
              <a:rPr lang="en-US"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flowers</a:t>
            </a:r>
            <a:r>
              <a:rPr lang="en-US"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on</a:t>
            </a:r>
            <a:r>
              <a:rPr lang="en-US"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both</a:t>
            </a:r>
            <a:r>
              <a:rPr lang="en-US"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sides</a:t>
            </a:r>
            <a:r>
              <a:rPr lang="en-US"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of</a:t>
            </a:r>
            <a:r>
              <a:rPr lang="en-US"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the</a:t>
            </a:r>
            <a:r>
              <a:rPr lang="en-US"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roads.</a:t>
            </a:r>
            <a:r>
              <a:rPr lang="en-US"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Moreover</a:t>
            </a:r>
            <a:r>
              <a:rPr lang="zh-CN"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a:t>
            </a:r>
            <a:r>
              <a:rPr lang="zh-CN" altLang="zh-CN" sz="3200" b="1" dirty="0">
                <a:solidFill>
                  <a:srgbClr val="FF0000"/>
                </a:solidFill>
                <a:uFill>
                  <a:solidFill>
                    <a:srgbClr val="000000"/>
                  </a:solidFill>
                </a:uFill>
                <a:latin typeface="Calibri" panose="020F0502020204030204" pitchFamily="34" charset="0"/>
                <a:ea typeface="Arial" panose="020B0604020202020204" pitchFamily="34" charset="0"/>
                <a:cs typeface="Times New Roman" panose="02020603050405020304" pitchFamily="18" charset="0"/>
              </a:rPr>
              <a:t> </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the</a:t>
            </a:r>
            <a:r>
              <a:rPr lang="en-US"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living</a:t>
            </a:r>
            <a:r>
              <a:rPr lang="en-US"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condition</a:t>
            </a:r>
            <a:r>
              <a:rPr lang="en-US"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becomes</a:t>
            </a:r>
            <a:r>
              <a:rPr lang="en-US"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better.</a:t>
            </a:r>
            <a:r>
              <a:rPr lang="en-US"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Most</a:t>
            </a:r>
            <a:r>
              <a:rPr lang="en-US"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people</a:t>
            </a:r>
            <a:r>
              <a:rPr lang="en-US"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move</a:t>
            </a:r>
            <a:r>
              <a:rPr lang="en-US"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into</a:t>
            </a:r>
            <a:r>
              <a:rPr lang="en-US"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flats.</a:t>
            </a:r>
            <a:r>
              <a:rPr lang="en-US" altLang="zh-CN" sz="3200" b="1" dirty="0">
                <a:solidFill>
                  <a:srgbClr val="FF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 </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rPr>
              <a:t>        I</a:t>
            </a:r>
            <a:r>
              <a:rPr lang="en-US"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rPr>
              <a:t>believe</a:t>
            </a:r>
            <a:r>
              <a:rPr lang="en-US"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rPr>
              <a:t>that</a:t>
            </a:r>
            <a:r>
              <a:rPr lang="en-US"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rPr>
              <a:t>our</a:t>
            </a:r>
            <a:r>
              <a:rPr lang="en-US"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rPr>
              <a:t>home</a:t>
            </a:r>
            <a:r>
              <a:rPr lang="en-US"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rPr>
              <a:t>town</a:t>
            </a:r>
            <a:r>
              <a:rPr lang="en-US"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rPr>
              <a:t>will</a:t>
            </a:r>
            <a:r>
              <a:rPr lang="en-US"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rPr>
              <a:t>become</a:t>
            </a:r>
            <a:r>
              <a:rPr lang="en-US"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rPr>
              <a:t>more</a:t>
            </a:r>
            <a:r>
              <a:rPr lang="en-US"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rPr>
              <a:t>and</a:t>
            </a:r>
            <a:r>
              <a:rPr lang="en-US"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rPr>
              <a:t>more</a:t>
            </a:r>
            <a:r>
              <a:rPr lang="en-US"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rPr>
              <a:t>beautiful</a:t>
            </a:r>
            <a:r>
              <a:rPr lang="en-US"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rPr>
              <a:t>in</a:t>
            </a:r>
            <a:r>
              <a:rPr lang="en-US"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rPr>
              <a:t>the</a:t>
            </a:r>
            <a:r>
              <a:rPr lang="en-US"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rPr>
              <a:t>future.</a:t>
            </a:r>
            <a:r>
              <a:rPr lang="en-US" altLang="zh-CN" sz="3200" b="1" dirty="0">
                <a:solidFill>
                  <a:srgbClr val="FF0000"/>
                </a:solidFill>
                <a:uFill>
                  <a:solidFill>
                    <a:srgbClr val="000000"/>
                  </a:solidFill>
                </a:uFill>
                <a:latin typeface="宋体" panose="02010600030101010101" pitchFamily="2" charset="-122"/>
                <a:cs typeface="Times New Roman" panose="02020603050405020304" pitchFamily="18" charset="0"/>
              </a:rPr>
              <a:t> </a:t>
            </a:r>
            <a:endParaRPr lang="zh-CN" altLang="en-US" sz="3200" dirty="0"/>
          </a:p>
        </p:txBody>
      </p:sp>
    </p:spTree>
    <p:extLst>
      <p:ext uri="{BB962C8B-B14F-4D97-AF65-F5344CB8AC3E}">
        <p14:creationId xmlns:p14="http://schemas.microsoft.com/office/powerpoint/2010/main" val="40570224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2">
                                            <p:txEl>
                                              <p:pRg st="1" end="1"/>
                                            </p:txEl>
                                          </p:spTgt>
                                        </p:tgtEl>
                                        <p:attrNameLst>
                                          <p:attrName>style.visibility</p:attrName>
                                        </p:attrNameLst>
                                      </p:cBhvr>
                                      <p:to>
                                        <p:strVal val="visible"/>
                                      </p:to>
                                    </p:set>
                                    <p:animEffect transition="in" filter="fade">
                                      <p:cBhvr>
                                        <p:cTn id="10"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bg>
      <p:bgPr>
        <a:solidFill>
          <a:srgbClr val="FFF100"/>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18055" y="984739"/>
            <a:ext cx="4555890" cy="3570240"/>
          </a:xfrm>
          <a:prstGeom prst="rect">
            <a:avLst/>
          </a:prstGeom>
        </p:spPr>
      </p:pic>
      <p:sp>
        <p:nvSpPr>
          <p:cNvPr id="4" name="文本框 3"/>
          <p:cNvSpPr txBox="1"/>
          <p:nvPr/>
        </p:nvSpPr>
        <p:spPr>
          <a:xfrm>
            <a:off x="4823857" y="4783016"/>
            <a:ext cx="2544286" cy="800219"/>
          </a:xfrm>
          <a:prstGeom prst="rect">
            <a:avLst/>
          </a:prstGeom>
          <a:noFill/>
        </p:spPr>
        <p:txBody>
          <a:bodyPr wrap="none" rtlCol="0">
            <a:spAutoFit/>
          </a:bodyPr>
          <a:lstStyle/>
          <a:p>
            <a:r>
              <a:rPr lang="zh-CN" altLang="en-US" sz="4600" dirty="0">
                <a:latin typeface="黑体" panose="02010609060101010101" pitchFamily="49" charset="-122"/>
                <a:ea typeface="黑体" panose="02010609060101010101" pitchFamily="49" charset="-122"/>
              </a:rPr>
              <a:t>谢谢观看</a:t>
            </a:r>
          </a:p>
        </p:txBody>
      </p:sp>
    </p:spTree>
  </p:cSld>
  <p:clrMapOvr>
    <a:masterClrMapping/>
  </p:clrMapOvr>
  <mc:AlternateContent xmlns:mc="http://schemas.openxmlformats.org/markup-compatibility/2006" xmlns:p14="http://schemas.microsoft.com/office/powerpoint/2010/main">
    <mc:Choice Requires="p14">
      <p:transition spd="slow" p14:dur="2000">
        <p:zoom dir="in"/>
      </p:transition>
    </mc:Choice>
    <mc:Fallback xmlns="">
      <p:transition spd="slow">
        <p:zoom dir="in"/>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a:extLst>
              <a:ext uri="{FF2B5EF4-FFF2-40B4-BE49-F238E27FC236}">
                <a16:creationId xmlns:a16="http://schemas.microsoft.com/office/drawing/2014/main" id="{150B798C-0CCE-9D1D-5DCD-377BD00247D3}"/>
              </a:ext>
            </a:extLst>
          </p:cNvPr>
          <p:cNvGrpSpPr/>
          <p:nvPr/>
        </p:nvGrpSpPr>
        <p:grpSpPr>
          <a:xfrm>
            <a:off x="0" y="908321"/>
            <a:ext cx="12192000" cy="4035486"/>
            <a:chOff x="0" y="908321"/>
            <a:chExt cx="12192000" cy="4035486"/>
          </a:xfrm>
        </p:grpSpPr>
        <p:sp>
          <p:nvSpPr>
            <p:cNvPr id="4" name="矩形 3">
              <a:extLst>
                <a:ext uri="{FF2B5EF4-FFF2-40B4-BE49-F238E27FC236}">
                  <a16:creationId xmlns:a16="http://schemas.microsoft.com/office/drawing/2014/main" id="{2852F51E-0B0D-4410-9F52-935F9483CDBE}"/>
                </a:ext>
              </a:extLst>
            </p:cNvPr>
            <p:cNvSpPr/>
            <p:nvPr/>
          </p:nvSpPr>
          <p:spPr>
            <a:xfrm>
              <a:off x="0" y="1698759"/>
              <a:ext cx="12192000" cy="1730241"/>
            </a:xfrm>
            <a:prstGeom prst="rect">
              <a:avLst/>
            </a:prstGeom>
            <a:solidFill>
              <a:srgbClr val="E600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Times New Roman" panose="02020603050405020304" pitchFamily="18" charset="0"/>
                <a:cs typeface="Times New Roman" panose="02020603050405020304" pitchFamily="18" charset="0"/>
              </a:endParaRPr>
            </a:p>
          </p:txBody>
        </p:sp>
        <p:sp>
          <p:nvSpPr>
            <p:cNvPr id="5" name="TextBox 14">
              <a:extLst>
                <a:ext uri="{FF2B5EF4-FFF2-40B4-BE49-F238E27FC236}">
                  <a16:creationId xmlns:a16="http://schemas.microsoft.com/office/drawing/2014/main" id="{785D1E4F-546B-4C6F-B152-DF81FC3BF4A8}"/>
                </a:ext>
              </a:extLst>
            </p:cNvPr>
            <p:cNvSpPr txBox="1"/>
            <p:nvPr/>
          </p:nvSpPr>
          <p:spPr>
            <a:xfrm>
              <a:off x="272322" y="2662460"/>
              <a:ext cx="11647357" cy="615553"/>
            </a:xfrm>
            <a:prstGeom prst="rect">
              <a:avLst/>
            </a:prstGeom>
            <a:noFill/>
          </p:spPr>
          <p:txBody>
            <a:bodyPr vert="horz" wrap="square">
              <a:spAutoFit/>
            </a:bodyPr>
            <a:lstStyle/>
            <a:p>
              <a:pPr algn="ctr" fontAlgn="auto">
                <a:spcBef>
                  <a:spcPts val="0"/>
                </a:spcBef>
                <a:spcAft>
                  <a:spcPts val="0"/>
                </a:spcAft>
                <a:defRPr/>
              </a:pPr>
              <a:r>
                <a:rPr lang="zh-CN" altLang="en-US" sz="34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模块写作专项　</a:t>
              </a:r>
            </a:p>
          </p:txBody>
        </p:sp>
        <p:grpSp>
          <p:nvGrpSpPr>
            <p:cNvPr id="6" name="组合 5">
              <a:extLst>
                <a:ext uri="{FF2B5EF4-FFF2-40B4-BE49-F238E27FC236}">
                  <a16:creationId xmlns:a16="http://schemas.microsoft.com/office/drawing/2014/main" id="{96EE5104-B659-4620-9FB8-F7D86929E5D3}"/>
                </a:ext>
              </a:extLst>
            </p:cNvPr>
            <p:cNvGrpSpPr/>
            <p:nvPr/>
          </p:nvGrpSpPr>
          <p:grpSpPr>
            <a:xfrm>
              <a:off x="4706901" y="3509470"/>
              <a:ext cx="3044397" cy="640508"/>
              <a:chOff x="1145233" y="1687953"/>
              <a:chExt cx="3044397" cy="640508"/>
            </a:xfrm>
          </p:grpSpPr>
          <p:sp>
            <p:nvSpPr>
              <p:cNvPr id="7" name="矩形 6">
                <a:extLst>
                  <a:ext uri="{FF2B5EF4-FFF2-40B4-BE49-F238E27FC236}">
                    <a16:creationId xmlns:a16="http://schemas.microsoft.com/office/drawing/2014/main" id="{4181739E-A672-4427-A7B0-5A9B5144356C}"/>
                  </a:ext>
                </a:extLst>
              </p:cNvPr>
              <p:cNvSpPr/>
              <p:nvPr/>
            </p:nvSpPr>
            <p:spPr>
              <a:xfrm>
                <a:off x="1292798" y="1802436"/>
                <a:ext cx="526025" cy="526025"/>
              </a:xfrm>
              <a:prstGeom prst="rect">
                <a:avLst/>
              </a:prstGeom>
              <a:noFill/>
              <a:ln>
                <a:solidFill>
                  <a:srgbClr val="E6001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Times New Roman" panose="02020603050405020304" pitchFamily="18" charset="0"/>
                  <a:cs typeface="Times New Roman" panose="02020603050405020304" pitchFamily="18" charset="0"/>
                </a:endParaRPr>
              </a:p>
            </p:txBody>
          </p:sp>
          <p:sp>
            <p:nvSpPr>
              <p:cNvPr id="8" name="TextBox 18">
                <a:hlinkClick r:id="rId2" action="ppaction://hlinksldjump"/>
                <a:extLst>
                  <a:ext uri="{FF2B5EF4-FFF2-40B4-BE49-F238E27FC236}">
                    <a16:creationId xmlns:a16="http://schemas.microsoft.com/office/drawing/2014/main" id="{6B7C65E2-F7B3-47E5-A852-E87ECEF3AAD9}"/>
                  </a:ext>
                </a:extLst>
              </p:cNvPr>
              <p:cNvSpPr txBox="1"/>
              <p:nvPr/>
            </p:nvSpPr>
            <p:spPr>
              <a:xfrm>
                <a:off x="1865313" y="1744163"/>
                <a:ext cx="2324317" cy="523220"/>
              </a:xfrm>
              <a:prstGeom prst="rect">
                <a:avLst/>
              </a:prstGeom>
              <a:noFill/>
            </p:spPr>
            <p:txBody>
              <a:bodyPr wrap="square" rtlCol="0">
                <a:spAutoFit/>
              </a:bodyPr>
              <a:lstStyle/>
              <a:p>
                <a:r>
                  <a:rPr lang="zh-CN" altLang="en-US" sz="2800" b="1" dirty="0">
                    <a:solidFill>
                      <a:schemeClr val="tx1">
                        <a:lumMod val="85000"/>
                        <a:lumOff val="15000"/>
                      </a:schemeClr>
                    </a:solidFill>
                    <a:latin typeface="Times New Roman" panose="02020603050405020304" pitchFamily="18" charset="0"/>
                    <a:ea typeface="微软雅黑" panose="020B0503020204020204" pitchFamily="34" charset="-122"/>
                    <a:cs typeface="Times New Roman" panose="02020603050405020304" pitchFamily="18" charset="0"/>
                  </a:rPr>
                  <a:t>话题分析</a:t>
                </a:r>
              </a:p>
            </p:txBody>
          </p:sp>
          <p:sp>
            <p:nvSpPr>
              <p:cNvPr id="9" name="TextBox 10">
                <a:extLst>
                  <a:ext uri="{FF2B5EF4-FFF2-40B4-BE49-F238E27FC236}">
                    <a16:creationId xmlns:a16="http://schemas.microsoft.com/office/drawing/2014/main" id="{DFECE70A-7BCE-486C-B288-3F1FEA8EED16}"/>
                  </a:ext>
                </a:extLst>
              </p:cNvPr>
              <p:cNvSpPr txBox="1"/>
              <p:nvPr/>
            </p:nvSpPr>
            <p:spPr>
              <a:xfrm>
                <a:off x="1145233" y="1687953"/>
                <a:ext cx="550151" cy="523220"/>
              </a:xfrm>
              <a:prstGeom prst="rect">
                <a:avLst/>
              </a:prstGeom>
              <a:solidFill>
                <a:srgbClr val="E60012"/>
              </a:solidFill>
              <a:ln>
                <a:noFill/>
              </a:ln>
            </p:spPr>
            <p:txBody>
              <a:bodyPr wrap="none" rtlCol="0">
                <a:spAutoFit/>
              </a:bodyPr>
              <a:lstStyle/>
              <a:p>
                <a:r>
                  <a:rPr lang="en-US" altLang="zh-CN" sz="2800" dirty="0">
                    <a:solidFill>
                      <a:schemeClr val="bg1"/>
                    </a:solidFill>
                    <a:latin typeface="Times New Roman" panose="02020603050405020304" pitchFamily="18" charset="0"/>
                    <a:cs typeface="Times New Roman" panose="02020603050405020304" pitchFamily="18" charset="0"/>
                  </a:rPr>
                  <a:t>01</a:t>
                </a:r>
                <a:endParaRPr lang="zh-CN" altLang="en-US" sz="2800" dirty="0">
                  <a:solidFill>
                    <a:schemeClr val="bg1"/>
                  </a:solidFill>
                  <a:latin typeface="Times New Roman" panose="02020603050405020304" pitchFamily="18" charset="0"/>
                  <a:cs typeface="Times New Roman" panose="02020603050405020304" pitchFamily="18" charset="0"/>
                </a:endParaRPr>
              </a:p>
            </p:txBody>
          </p:sp>
        </p:grpSp>
        <p:grpSp>
          <p:nvGrpSpPr>
            <p:cNvPr id="10" name="组合 9">
              <a:extLst>
                <a:ext uri="{FF2B5EF4-FFF2-40B4-BE49-F238E27FC236}">
                  <a16:creationId xmlns:a16="http://schemas.microsoft.com/office/drawing/2014/main" id="{661930A9-57A4-4281-8FD7-DD9BD9030090}"/>
                </a:ext>
              </a:extLst>
            </p:cNvPr>
            <p:cNvGrpSpPr/>
            <p:nvPr/>
          </p:nvGrpSpPr>
          <p:grpSpPr>
            <a:xfrm>
              <a:off x="4706901" y="4303299"/>
              <a:ext cx="4476446" cy="640508"/>
              <a:chOff x="1145233" y="1528665"/>
              <a:chExt cx="4476446" cy="640508"/>
            </a:xfrm>
          </p:grpSpPr>
          <p:sp>
            <p:nvSpPr>
              <p:cNvPr id="11" name="矩形 10">
                <a:extLst>
                  <a:ext uri="{FF2B5EF4-FFF2-40B4-BE49-F238E27FC236}">
                    <a16:creationId xmlns:a16="http://schemas.microsoft.com/office/drawing/2014/main" id="{9117B8EF-60CE-4A31-B455-DC67E8F6ABC0}"/>
                  </a:ext>
                </a:extLst>
              </p:cNvPr>
              <p:cNvSpPr/>
              <p:nvPr/>
            </p:nvSpPr>
            <p:spPr>
              <a:xfrm>
                <a:off x="1292798" y="1643148"/>
                <a:ext cx="526025" cy="526025"/>
              </a:xfrm>
              <a:prstGeom prst="rect">
                <a:avLst/>
              </a:prstGeom>
              <a:noFill/>
              <a:ln>
                <a:solidFill>
                  <a:srgbClr val="E6001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Times New Roman" panose="02020603050405020304" pitchFamily="18" charset="0"/>
                  <a:cs typeface="Times New Roman" panose="02020603050405020304" pitchFamily="18" charset="0"/>
                </a:endParaRPr>
              </a:p>
            </p:txBody>
          </p:sp>
          <p:sp>
            <p:nvSpPr>
              <p:cNvPr id="12" name="TextBox 18">
                <a:hlinkClick r:id="rId3" action="ppaction://hlinksldjump"/>
                <a:extLst>
                  <a:ext uri="{FF2B5EF4-FFF2-40B4-BE49-F238E27FC236}">
                    <a16:creationId xmlns:a16="http://schemas.microsoft.com/office/drawing/2014/main" id="{430AE51E-66D2-45D2-B077-EDBC955C33F1}"/>
                  </a:ext>
                </a:extLst>
              </p:cNvPr>
              <p:cNvSpPr txBox="1"/>
              <p:nvPr/>
            </p:nvSpPr>
            <p:spPr>
              <a:xfrm>
                <a:off x="1865313" y="1584875"/>
                <a:ext cx="3756366" cy="523220"/>
              </a:xfrm>
              <a:prstGeom prst="rect">
                <a:avLst/>
              </a:prstGeom>
              <a:noFill/>
            </p:spPr>
            <p:txBody>
              <a:bodyPr wrap="square" rtlCol="0">
                <a:spAutoFit/>
              </a:bodyPr>
              <a:lstStyle/>
              <a:p>
                <a:r>
                  <a:rPr lang="zh-CN" altLang="en-US" sz="2800" b="1" dirty="0">
                    <a:solidFill>
                      <a:schemeClr val="tx1">
                        <a:lumMod val="85000"/>
                        <a:lumOff val="15000"/>
                      </a:schemeClr>
                    </a:solidFill>
                    <a:latin typeface="Times New Roman" panose="02020603050405020304" pitchFamily="18" charset="0"/>
                    <a:ea typeface="微软雅黑" panose="020B0503020204020204" pitchFamily="34" charset="-122"/>
                    <a:cs typeface="Times New Roman" panose="02020603050405020304" pitchFamily="18" charset="0"/>
                  </a:rPr>
                  <a:t>写作素材</a:t>
                </a:r>
              </a:p>
            </p:txBody>
          </p:sp>
          <p:sp>
            <p:nvSpPr>
              <p:cNvPr id="13" name="TextBox 10">
                <a:extLst>
                  <a:ext uri="{FF2B5EF4-FFF2-40B4-BE49-F238E27FC236}">
                    <a16:creationId xmlns:a16="http://schemas.microsoft.com/office/drawing/2014/main" id="{D4A69202-68AE-4148-B0D7-CBAE5B697CA8}"/>
                  </a:ext>
                </a:extLst>
              </p:cNvPr>
              <p:cNvSpPr txBox="1"/>
              <p:nvPr/>
            </p:nvSpPr>
            <p:spPr>
              <a:xfrm>
                <a:off x="1145233" y="1528665"/>
                <a:ext cx="543739" cy="523220"/>
              </a:xfrm>
              <a:prstGeom prst="rect">
                <a:avLst/>
              </a:prstGeom>
              <a:solidFill>
                <a:srgbClr val="E60012"/>
              </a:solidFill>
              <a:ln>
                <a:noFill/>
              </a:ln>
            </p:spPr>
            <p:txBody>
              <a:bodyPr wrap="none" rtlCol="0">
                <a:spAutoFit/>
              </a:bodyPr>
              <a:lstStyle/>
              <a:p>
                <a:r>
                  <a:rPr lang="en-US" altLang="zh-CN" sz="2800" dirty="0">
                    <a:solidFill>
                      <a:schemeClr val="bg1"/>
                    </a:solidFill>
                    <a:latin typeface="Times New Roman" panose="02020603050405020304" pitchFamily="18" charset="0"/>
                    <a:cs typeface="Times New Roman" panose="02020603050405020304" pitchFamily="18" charset="0"/>
                  </a:rPr>
                  <a:t>02</a:t>
                </a:r>
                <a:endParaRPr lang="zh-CN" altLang="en-US" sz="2800" dirty="0">
                  <a:solidFill>
                    <a:schemeClr val="bg1"/>
                  </a:solidFill>
                  <a:latin typeface="Times New Roman" panose="02020603050405020304" pitchFamily="18" charset="0"/>
                  <a:cs typeface="Times New Roman" panose="02020603050405020304" pitchFamily="18" charset="0"/>
                </a:endParaRPr>
              </a:p>
            </p:txBody>
          </p:sp>
        </p:grpSp>
        <p:pic>
          <p:nvPicPr>
            <p:cNvPr id="14" name="图片 13">
              <a:extLst>
                <a:ext uri="{FF2B5EF4-FFF2-40B4-BE49-F238E27FC236}">
                  <a16:creationId xmlns:a16="http://schemas.microsoft.com/office/drawing/2014/main" id="{D28D4CCA-B443-4DE6-B305-5643B8CAA65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84863" y="908321"/>
              <a:ext cx="1730939" cy="616443"/>
            </a:xfrm>
            <a:prstGeom prst="rect">
              <a:avLst/>
            </a:prstGeom>
          </p:spPr>
        </p:pic>
        <p:sp>
          <p:nvSpPr>
            <p:cNvPr id="2" name="TextBox 14">
              <a:extLst>
                <a:ext uri="{FF2B5EF4-FFF2-40B4-BE49-F238E27FC236}">
                  <a16:creationId xmlns:a16="http://schemas.microsoft.com/office/drawing/2014/main" id="{DDBB0582-9D5D-6CF5-F6A1-1938C2DA1945}"/>
                </a:ext>
              </a:extLst>
            </p:cNvPr>
            <p:cNvSpPr txBox="1"/>
            <p:nvPr/>
          </p:nvSpPr>
          <p:spPr>
            <a:xfrm>
              <a:off x="272322" y="1792861"/>
              <a:ext cx="11647357" cy="800219"/>
            </a:xfrm>
            <a:prstGeom prst="rect">
              <a:avLst/>
            </a:prstGeom>
            <a:noFill/>
          </p:spPr>
          <p:txBody>
            <a:bodyPr vert="horz" wrap="square">
              <a:spAutoFit/>
            </a:bodyPr>
            <a:lstStyle/>
            <a:p>
              <a:pPr algn="ctr" fontAlgn="auto">
                <a:spcBef>
                  <a:spcPts val="0"/>
                </a:spcBef>
                <a:spcAft>
                  <a:spcPts val="0"/>
                </a:spcAft>
                <a:defRPr/>
              </a:pPr>
              <a:r>
                <a:rPr lang="en-US" altLang="zh-CN" sz="46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Module 2</a:t>
              </a:r>
              <a:r>
                <a:rPr lang="zh-CN" altLang="en-US" sz="46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4600" b="1">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My home town and my country</a:t>
              </a:r>
              <a:endParaRPr lang="zh-CN" altLang="en-US" sz="46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endParaRPr>
            </a:p>
          </p:txBody>
        </p:sp>
      </p:grpSp>
      <p:sp>
        <p:nvSpPr>
          <p:cNvPr id="15" name="矩形 14">
            <a:extLst>
              <a:ext uri="{FF2B5EF4-FFF2-40B4-BE49-F238E27FC236}">
                <a16:creationId xmlns:a16="http://schemas.microsoft.com/office/drawing/2014/main" id="{4181739E-A672-4427-A7B0-5A9B5144356C}"/>
              </a:ext>
            </a:extLst>
          </p:cNvPr>
          <p:cNvSpPr/>
          <p:nvPr/>
        </p:nvSpPr>
        <p:spPr>
          <a:xfrm>
            <a:off x="4854466" y="5231703"/>
            <a:ext cx="526025" cy="526025"/>
          </a:xfrm>
          <a:prstGeom prst="rect">
            <a:avLst/>
          </a:prstGeom>
          <a:noFill/>
          <a:ln>
            <a:solidFill>
              <a:srgbClr val="E6001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Times New Roman" panose="02020603050405020304" pitchFamily="18" charset="0"/>
              <a:cs typeface="Times New Roman" panose="02020603050405020304" pitchFamily="18" charset="0"/>
            </a:endParaRPr>
          </a:p>
        </p:txBody>
      </p:sp>
      <p:sp>
        <p:nvSpPr>
          <p:cNvPr id="16" name="TextBox 18">
            <a:hlinkClick r:id="rId2" action="ppaction://hlinksldjump"/>
            <a:extLst>
              <a:ext uri="{FF2B5EF4-FFF2-40B4-BE49-F238E27FC236}">
                <a16:creationId xmlns:a16="http://schemas.microsoft.com/office/drawing/2014/main" id="{6B7C65E2-F7B3-47E5-A852-E87ECEF3AAD9}"/>
              </a:ext>
            </a:extLst>
          </p:cNvPr>
          <p:cNvSpPr txBox="1"/>
          <p:nvPr/>
        </p:nvSpPr>
        <p:spPr>
          <a:xfrm>
            <a:off x="5426981" y="5173430"/>
            <a:ext cx="2324317" cy="523220"/>
          </a:xfrm>
          <a:prstGeom prst="rect">
            <a:avLst/>
          </a:prstGeom>
          <a:noFill/>
        </p:spPr>
        <p:txBody>
          <a:bodyPr wrap="square" rtlCol="0">
            <a:spAutoFit/>
          </a:bodyPr>
          <a:lstStyle/>
          <a:p>
            <a:r>
              <a:rPr lang="zh-CN" altLang="en-US" sz="2800" b="1" dirty="0">
                <a:solidFill>
                  <a:schemeClr val="tx1">
                    <a:lumMod val="85000"/>
                    <a:lumOff val="15000"/>
                  </a:schemeClr>
                </a:solidFill>
                <a:latin typeface="Times New Roman" panose="02020603050405020304" pitchFamily="18" charset="0"/>
                <a:ea typeface="微软雅黑" panose="020B0503020204020204" pitchFamily="34" charset="-122"/>
                <a:cs typeface="Times New Roman" panose="02020603050405020304" pitchFamily="18" charset="0"/>
              </a:rPr>
              <a:t>写作实例</a:t>
            </a:r>
          </a:p>
        </p:txBody>
      </p:sp>
      <p:sp>
        <p:nvSpPr>
          <p:cNvPr id="17" name="TextBox 10">
            <a:extLst>
              <a:ext uri="{FF2B5EF4-FFF2-40B4-BE49-F238E27FC236}">
                <a16:creationId xmlns:a16="http://schemas.microsoft.com/office/drawing/2014/main" id="{DFECE70A-7BCE-486C-B288-3F1FEA8EED16}"/>
              </a:ext>
            </a:extLst>
          </p:cNvPr>
          <p:cNvSpPr txBox="1"/>
          <p:nvPr/>
        </p:nvSpPr>
        <p:spPr>
          <a:xfrm>
            <a:off x="4706901" y="5117220"/>
            <a:ext cx="543739" cy="523220"/>
          </a:xfrm>
          <a:prstGeom prst="rect">
            <a:avLst/>
          </a:prstGeom>
          <a:solidFill>
            <a:srgbClr val="E60012"/>
          </a:solidFill>
          <a:ln>
            <a:noFill/>
          </a:ln>
        </p:spPr>
        <p:txBody>
          <a:bodyPr wrap="none" rtlCol="0">
            <a:spAutoFit/>
          </a:bodyPr>
          <a:lstStyle/>
          <a:p>
            <a:r>
              <a:rPr lang="en-US" altLang="zh-CN" sz="2800" dirty="0">
                <a:solidFill>
                  <a:schemeClr val="bg1"/>
                </a:solidFill>
                <a:latin typeface="Times New Roman" panose="02020603050405020304" pitchFamily="18" charset="0"/>
                <a:cs typeface="Times New Roman" panose="02020603050405020304" pitchFamily="18" charset="0"/>
              </a:rPr>
              <a:t>03</a:t>
            </a:r>
            <a:endParaRPr lang="zh-CN" altLang="en-US" sz="2800" dirty="0">
              <a:solidFill>
                <a:schemeClr val="bg1"/>
              </a:solidFill>
              <a:latin typeface="Times New Roman" panose="02020603050405020304" pitchFamily="18" charset="0"/>
              <a:cs typeface="Times New Roman" panose="02020603050405020304" pitchFamily="18" charset="0"/>
            </a:endParaRPr>
          </a:p>
        </p:txBody>
      </p:sp>
      <p:sp>
        <p:nvSpPr>
          <p:cNvPr id="19" name="矩形 18">
            <a:extLst>
              <a:ext uri="{FF2B5EF4-FFF2-40B4-BE49-F238E27FC236}">
                <a16:creationId xmlns:a16="http://schemas.microsoft.com/office/drawing/2014/main" id="{4181739E-A672-4427-A7B0-5A9B5144356C}"/>
              </a:ext>
            </a:extLst>
          </p:cNvPr>
          <p:cNvSpPr/>
          <p:nvPr/>
        </p:nvSpPr>
        <p:spPr>
          <a:xfrm>
            <a:off x="4854466" y="6043561"/>
            <a:ext cx="526025" cy="526025"/>
          </a:xfrm>
          <a:prstGeom prst="rect">
            <a:avLst/>
          </a:prstGeom>
          <a:noFill/>
          <a:ln>
            <a:solidFill>
              <a:srgbClr val="E6001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Times New Roman" panose="02020603050405020304" pitchFamily="18" charset="0"/>
              <a:cs typeface="Times New Roman" panose="02020603050405020304" pitchFamily="18" charset="0"/>
            </a:endParaRPr>
          </a:p>
        </p:txBody>
      </p:sp>
      <p:sp>
        <p:nvSpPr>
          <p:cNvPr id="20" name="TextBox 18">
            <a:hlinkClick r:id="rId2" action="ppaction://hlinksldjump"/>
            <a:extLst>
              <a:ext uri="{FF2B5EF4-FFF2-40B4-BE49-F238E27FC236}">
                <a16:creationId xmlns:a16="http://schemas.microsoft.com/office/drawing/2014/main" id="{6B7C65E2-F7B3-47E5-A852-E87ECEF3AAD9}"/>
              </a:ext>
            </a:extLst>
          </p:cNvPr>
          <p:cNvSpPr txBox="1"/>
          <p:nvPr/>
        </p:nvSpPr>
        <p:spPr>
          <a:xfrm>
            <a:off x="5426981" y="5985288"/>
            <a:ext cx="2324317" cy="523220"/>
          </a:xfrm>
          <a:prstGeom prst="rect">
            <a:avLst/>
          </a:prstGeom>
          <a:noFill/>
        </p:spPr>
        <p:txBody>
          <a:bodyPr wrap="square" rtlCol="0">
            <a:spAutoFit/>
          </a:bodyPr>
          <a:lstStyle/>
          <a:p>
            <a:r>
              <a:rPr lang="zh-CN" altLang="en-US" sz="2800" b="1" dirty="0">
                <a:solidFill>
                  <a:schemeClr val="tx1">
                    <a:lumMod val="85000"/>
                    <a:lumOff val="15000"/>
                  </a:schemeClr>
                </a:solidFill>
                <a:latin typeface="Times New Roman" panose="02020603050405020304" pitchFamily="18" charset="0"/>
                <a:ea typeface="微软雅黑" panose="020B0503020204020204" pitchFamily="34" charset="-122"/>
                <a:cs typeface="Times New Roman" panose="02020603050405020304" pitchFamily="18" charset="0"/>
              </a:rPr>
              <a:t>写作专练</a:t>
            </a:r>
          </a:p>
        </p:txBody>
      </p:sp>
      <p:sp>
        <p:nvSpPr>
          <p:cNvPr id="21" name="TextBox 10">
            <a:extLst>
              <a:ext uri="{FF2B5EF4-FFF2-40B4-BE49-F238E27FC236}">
                <a16:creationId xmlns:a16="http://schemas.microsoft.com/office/drawing/2014/main" id="{DFECE70A-7BCE-486C-B288-3F1FEA8EED16}"/>
              </a:ext>
            </a:extLst>
          </p:cNvPr>
          <p:cNvSpPr txBox="1"/>
          <p:nvPr/>
        </p:nvSpPr>
        <p:spPr>
          <a:xfrm>
            <a:off x="4706901" y="5929078"/>
            <a:ext cx="543739" cy="523220"/>
          </a:xfrm>
          <a:prstGeom prst="rect">
            <a:avLst/>
          </a:prstGeom>
          <a:solidFill>
            <a:srgbClr val="E60012"/>
          </a:solidFill>
          <a:ln>
            <a:noFill/>
          </a:ln>
        </p:spPr>
        <p:txBody>
          <a:bodyPr wrap="none" rtlCol="0">
            <a:spAutoFit/>
          </a:bodyPr>
          <a:lstStyle/>
          <a:p>
            <a:r>
              <a:rPr lang="en-US" altLang="zh-CN" sz="2800" dirty="0">
                <a:solidFill>
                  <a:schemeClr val="bg1"/>
                </a:solidFill>
                <a:latin typeface="Times New Roman" panose="02020603050405020304" pitchFamily="18" charset="0"/>
                <a:cs typeface="Times New Roman" panose="02020603050405020304" pitchFamily="18" charset="0"/>
              </a:rPr>
              <a:t>04</a:t>
            </a:r>
            <a:endParaRPr lang="zh-CN" altLang="en-US" sz="2800" dirty="0">
              <a:solidFill>
                <a:schemeClr val="bg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6608171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8.jpeg"/>
          <p:cNvPicPr/>
          <p:nvPr/>
        </p:nvPicPr>
        <p:blipFill>
          <a:blip r:embed="rId2"/>
          <a:stretch>
            <a:fillRect/>
          </a:stretch>
        </p:blipFill>
        <p:spPr>
          <a:xfrm>
            <a:off x="361457" y="750377"/>
            <a:ext cx="2624031" cy="491825"/>
          </a:xfrm>
          <a:prstGeom prst="rect">
            <a:avLst/>
          </a:prstGeom>
        </p:spPr>
      </p:pic>
      <p:sp>
        <p:nvSpPr>
          <p:cNvPr id="2" name="矩形 1"/>
          <p:cNvSpPr>
            <a:spLocks noChangeAspect="1"/>
          </p:cNvSpPr>
          <p:nvPr/>
        </p:nvSpPr>
        <p:spPr>
          <a:xfrm>
            <a:off x="679450" y="2642886"/>
            <a:ext cx="10833100" cy="2012859"/>
          </a:xfrm>
          <a:prstGeom prst="rect">
            <a:avLst/>
          </a:prstGeom>
        </p:spPr>
        <p:txBody>
          <a:bodyPr>
            <a:spAutoFit/>
          </a:bodyPr>
          <a:lstStyle/>
          <a:p>
            <a:pPr indent="280670">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本模块以“生活环境”为话题，向我们介绍了如何运用形容词的比较级来谈论自己居住的地方，简单介绍自己熟悉的城市或故乡。</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43208176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9.jpeg"/>
          <p:cNvPicPr/>
          <p:nvPr/>
        </p:nvPicPr>
        <p:blipFill>
          <a:blip r:embed="rId2"/>
          <a:stretch>
            <a:fillRect/>
          </a:stretch>
        </p:blipFill>
        <p:spPr>
          <a:xfrm>
            <a:off x="361458" y="715872"/>
            <a:ext cx="2624031" cy="491825"/>
          </a:xfrm>
          <a:prstGeom prst="rect">
            <a:avLst/>
          </a:prstGeom>
        </p:spPr>
      </p:pic>
      <p:graphicFrame>
        <p:nvGraphicFramePr>
          <p:cNvPr id="2" name="表格 1"/>
          <p:cNvGraphicFramePr>
            <a:graphicFrameLocks noGrp="1"/>
          </p:cNvGraphicFramePr>
          <p:nvPr>
            <p:extLst>
              <p:ext uri="{D42A27DB-BD31-4B8C-83A1-F6EECF244321}">
                <p14:modId xmlns:p14="http://schemas.microsoft.com/office/powerpoint/2010/main" val="2863660055"/>
              </p:ext>
            </p:extLst>
          </p:nvPr>
        </p:nvGraphicFramePr>
        <p:xfrm>
          <a:off x="1344565" y="1412025"/>
          <a:ext cx="9352556" cy="4652010"/>
        </p:xfrm>
        <a:graphic>
          <a:graphicData uri="http://schemas.openxmlformats.org/drawingml/2006/table">
            <a:tbl>
              <a:tblPr firstRow="1" firstCol="1" bandRow="1"/>
              <a:tblGrid>
                <a:gridCol w="1174714">
                  <a:extLst>
                    <a:ext uri="{9D8B030D-6E8A-4147-A177-3AD203B41FA5}">
                      <a16:colId xmlns:a16="http://schemas.microsoft.com/office/drawing/2014/main" val="20000"/>
                    </a:ext>
                  </a:extLst>
                </a:gridCol>
                <a:gridCol w="4675517">
                  <a:extLst>
                    <a:ext uri="{9D8B030D-6E8A-4147-A177-3AD203B41FA5}">
                      <a16:colId xmlns:a16="http://schemas.microsoft.com/office/drawing/2014/main" val="20001"/>
                    </a:ext>
                  </a:extLst>
                </a:gridCol>
                <a:gridCol w="3502325">
                  <a:extLst>
                    <a:ext uri="{9D8B030D-6E8A-4147-A177-3AD203B41FA5}">
                      <a16:colId xmlns:a16="http://schemas.microsoft.com/office/drawing/2014/main" val="20002"/>
                    </a:ext>
                  </a:extLst>
                </a:gridCol>
              </a:tblGrid>
              <a:tr h="0">
                <a:tc rowSpan="9">
                  <a:txBody>
                    <a:bodyPr/>
                    <a:lstStyle/>
                    <a:p>
                      <a:pPr algn="ctr">
                        <a:spcAft>
                          <a:spcPts val="0"/>
                        </a:spcAft>
                      </a:pPr>
                      <a:endParaRPr lang="zh-CN" sz="3200" dirty="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ABD8DA"/>
                      </a:solidFill>
                      <a:prstDash val="solid"/>
                      <a:round/>
                      <a:headEnd type="none" w="med" len="med"/>
                      <a:tailEnd type="none" w="med" len="med"/>
                    </a:lnL>
                    <a:lnR w="12700" cap="flat" cmpd="sng" algn="ctr">
                      <a:solidFill>
                        <a:srgbClr val="ABD8DA"/>
                      </a:solidFill>
                      <a:prstDash val="solid"/>
                      <a:round/>
                      <a:headEnd type="none" w="med" len="med"/>
                      <a:tailEnd type="none" w="med" len="med"/>
                    </a:lnR>
                    <a:lnT w="12700" cap="flat" cmpd="sng" algn="ctr">
                      <a:solidFill>
                        <a:srgbClr val="ABD8DA"/>
                      </a:solidFill>
                      <a:prstDash val="solid"/>
                      <a:round/>
                      <a:headEnd type="none" w="med" len="med"/>
                      <a:tailEnd type="none" w="med" len="med"/>
                    </a:lnT>
                    <a:lnB w="12700" cap="flat" cmpd="sng" algn="ctr">
                      <a:solidFill>
                        <a:srgbClr val="ABD8DA"/>
                      </a:solidFill>
                      <a:prstDash val="solid"/>
                      <a:round/>
                      <a:headEnd type="none" w="med" len="med"/>
                      <a:tailEnd type="none" w="med" len="med"/>
                    </a:lnB>
                  </a:tcPr>
                </a:tc>
                <a:tc>
                  <a:txBody>
                    <a:bodyPr/>
                    <a:lstStyle/>
                    <a:p>
                      <a:pPr>
                        <a:spcAft>
                          <a:spcPts val="0"/>
                        </a:spcAft>
                      </a:pPr>
                      <a:r>
                        <a:rPr lang="en-US" sz="3200" b="1">
                          <a:effectLst/>
                          <a:latin typeface="Times New Roman" panose="02020603050405020304" pitchFamily="18" charset="0"/>
                          <a:ea typeface="宋体" panose="02010600030101010101" pitchFamily="2" charset="-122"/>
                          <a:cs typeface="Times New Roman" panose="02020603050405020304" pitchFamily="18" charset="0"/>
                        </a:rPr>
                        <a:t>in the 1980s</a:t>
                      </a:r>
                      <a:endParaRPr lang="zh-CN" sz="32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ABD8DA"/>
                      </a:solidFill>
                      <a:prstDash val="solid"/>
                      <a:round/>
                      <a:headEnd type="none" w="med" len="med"/>
                      <a:tailEnd type="none" w="med" len="med"/>
                    </a:lnL>
                    <a:lnR w="12700" cap="flat" cmpd="sng" algn="ctr">
                      <a:solidFill>
                        <a:srgbClr val="ABD8DA"/>
                      </a:solidFill>
                      <a:prstDash val="solid"/>
                      <a:round/>
                      <a:headEnd type="none" w="med" len="med"/>
                      <a:tailEnd type="none" w="med" len="med"/>
                    </a:lnR>
                    <a:lnT w="12700" cap="flat" cmpd="sng" algn="ctr">
                      <a:solidFill>
                        <a:srgbClr val="ABD8DA"/>
                      </a:solidFill>
                      <a:prstDash val="solid"/>
                      <a:round/>
                      <a:headEnd type="none" w="med" len="med"/>
                      <a:tailEnd type="none" w="med" len="med"/>
                    </a:lnT>
                    <a:lnB w="12700" cap="flat" cmpd="sng" algn="ctr">
                      <a:solidFill>
                        <a:srgbClr val="ABD8DA"/>
                      </a:solidFill>
                      <a:prstDash val="solid"/>
                      <a:round/>
                      <a:headEnd type="none" w="med" len="med"/>
                      <a:tailEnd type="none" w="med" len="med"/>
                    </a:lnB>
                  </a:tcPr>
                </a:tc>
                <a:tc>
                  <a:txBody>
                    <a:bodyPr/>
                    <a:lstStyle/>
                    <a:p>
                      <a:pPr>
                        <a:spcAft>
                          <a:spcPts val="0"/>
                        </a:spcAft>
                      </a:pPr>
                      <a:r>
                        <a:rPr lang="zh-CN" sz="3200" b="1">
                          <a:effectLst/>
                          <a:latin typeface="Times New Roman" panose="02020603050405020304" pitchFamily="18" charset="0"/>
                          <a:ea typeface="宋体" panose="02010600030101010101" pitchFamily="2" charset="-122"/>
                          <a:cs typeface="Times New Roman" panose="02020603050405020304" pitchFamily="18" charset="0"/>
                        </a:rPr>
                        <a:t>在</a:t>
                      </a:r>
                      <a:r>
                        <a:rPr lang="en-US" sz="3200" b="1">
                          <a:effectLst/>
                          <a:latin typeface="Times New Roman" panose="02020603050405020304" pitchFamily="18" charset="0"/>
                          <a:ea typeface="宋体" panose="02010600030101010101" pitchFamily="2" charset="-122"/>
                          <a:cs typeface="Times New Roman" panose="02020603050405020304" pitchFamily="18" charset="0"/>
                        </a:rPr>
                        <a:t>20</a:t>
                      </a:r>
                      <a:r>
                        <a:rPr lang="zh-CN" sz="3200" b="1">
                          <a:effectLst/>
                          <a:latin typeface="Times New Roman" panose="02020603050405020304" pitchFamily="18" charset="0"/>
                          <a:ea typeface="宋体" panose="02010600030101010101" pitchFamily="2" charset="-122"/>
                          <a:cs typeface="Times New Roman" panose="02020603050405020304" pitchFamily="18" charset="0"/>
                        </a:rPr>
                        <a:t>世纪</a:t>
                      </a:r>
                      <a:r>
                        <a:rPr lang="en-US" sz="3200" b="1">
                          <a:effectLst/>
                          <a:latin typeface="Times New Roman" panose="02020603050405020304" pitchFamily="18" charset="0"/>
                          <a:ea typeface="宋体" panose="02010600030101010101" pitchFamily="2" charset="-122"/>
                          <a:cs typeface="Times New Roman" panose="02020603050405020304" pitchFamily="18" charset="0"/>
                        </a:rPr>
                        <a:t>80</a:t>
                      </a:r>
                      <a:r>
                        <a:rPr lang="zh-CN" sz="3200" b="1">
                          <a:effectLst/>
                          <a:latin typeface="Times New Roman" panose="02020603050405020304" pitchFamily="18" charset="0"/>
                          <a:ea typeface="宋体" panose="02010600030101010101" pitchFamily="2" charset="-122"/>
                          <a:cs typeface="Times New Roman" panose="02020603050405020304" pitchFamily="18" charset="0"/>
                        </a:rPr>
                        <a:t>年代</a:t>
                      </a:r>
                      <a:endParaRPr lang="zh-CN" sz="32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ABD8DA"/>
                      </a:solidFill>
                      <a:prstDash val="solid"/>
                      <a:round/>
                      <a:headEnd type="none" w="med" len="med"/>
                      <a:tailEnd type="none" w="med" len="med"/>
                    </a:lnL>
                    <a:lnR w="12700" cap="flat" cmpd="sng" algn="ctr">
                      <a:solidFill>
                        <a:srgbClr val="ABD8DA"/>
                      </a:solidFill>
                      <a:prstDash val="solid"/>
                      <a:round/>
                      <a:headEnd type="none" w="med" len="med"/>
                      <a:tailEnd type="none" w="med" len="med"/>
                    </a:lnR>
                    <a:lnT w="12700" cap="flat" cmpd="sng" algn="ctr">
                      <a:solidFill>
                        <a:srgbClr val="ABD8DA"/>
                      </a:solidFill>
                      <a:prstDash val="solid"/>
                      <a:round/>
                      <a:headEnd type="none" w="med" len="med"/>
                      <a:tailEnd type="none" w="med" len="med"/>
                    </a:lnT>
                    <a:lnB w="12700" cap="flat" cmpd="sng" algn="ctr">
                      <a:solidFill>
                        <a:srgbClr val="ABD8DA"/>
                      </a:solidFill>
                      <a:prstDash val="solid"/>
                      <a:round/>
                      <a:headEnd type="none" w="med" len="med"/>
                      <a:tailEnd type="none" w="med" len="med"/>
                    </a:lnB>
                  </a:tcPr>
                </a:tc>
                <a:extLst>
                  <a:ext uri="{0D108BD9-81ED-4DB2-BD59-A6C34878D82A}">
                    <a16:rowId xmlns:a16="http://schemas.microsoft.com/office/drawing/2014/main" val="10000"/>
                  </a:ext>
                </a:extLst>
              </a:tr>
              <a:tr h="0">
                <a:tc vMerge="1">
                  <a:txBody>
                    <a:bodyPr/>
                    <a:lstStyle/>
                    <a:p>
                      <a:endParaRPr lang="zh-CN" altLang="en-US"/>
                    </a:p>
                  </a:txBody>
                  <a:tcPr/>
                </a:tc>
                <a:tc>
                  <a:txBody>
                    <a:bodyPr/>
                    <a:lstStyle/>
                    <a:p>
                      <a:pPr>
                        <a:spcAft>
                          <a:spcPts val="0"/>
                        </a:spcAft>
                      </a:pPr>
                      <a:r>
                        <a:rPr lang="en-US" sz="3200" b="1">
                          <a:effectLst/>
                          <a:latin typeface="Times New Roman" panose="02020603050405020304" pitchFamily="18" charset="0"/>
                          <a:ea typeface="宋体" panose="02010600030101010101" pitchFamily="2" charset="-122"/>
                          <a:cs typeface="Times New Roman" panose="02020603050405020304" pitchFamily="18" charset="0"/>
                        </a:rPr>
                        <a:t>on the coast</a:t>
                      </a:r>
                      <a:endParaRPr lang="zh-CN" sz="32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ABD8DA"/>
                      </a:solidFill>
                      <a:prstDash val="solid"/>
                      <a:round/>
                      <a:headEnd type="none" w="med" len="med"/>
                      <a:tailEnd type="none" w="med" len="med"/>
                    </a:lnL>
                    <a:lnR w="12700" cap="flat" cmpd="sng" algn="ctr">
                      <a:solidFill>
                        <a:srgbClr val="ABD8DA"/>
                      </a:solidFill>
                      <a:prstDash val="solid"/>
                      <a:round/>
                      <a:headEnd type="none" w="med" len="med"/>
                      <a:tailEnd type="none" w="med" len="med"/>
                    </a:lnR>
                    <a:lnT w="12700" cap="flat" cmpd="sng" algn="ctr">
                      <a:solidFill>
                        <a:srgbClr val="ABD8DA"/>
                      </a:solidFill>
                      <a:prstDash val="solid"/>
                      <a:round/>
                      <a:headEnd type="none" w="med" len="med"/>
                      <a:tailEnd type="none" w="med" len="med"/>
                    </a:lnT>
                    <a:lnB w="12700" cap="flat" cmpd="sng" algn="ctr">
                      <a:solidFill>
                        <a:srgbClr val="ABD8DA"/>
                      </a:solidFill>
                      <a:prstDash val="solid"/>
                      <a:round/>
                      <a:headEnd type="none" w="med" len="med"/>
                      <a:tailEnd type="none" w="med" len="med"/>
                    </a:lnB>
                  </a:tcPr>
                </a:tc>
                <a:tc>
                  <a:txBody>
                    <a:bodyPr/>
                    <a:lstStyle/>
                    <a:p>
                      <a:pPr>
                        <a:spcAft>
                          <a:spcPts val="0"/>
                        </a:spcAft>
                      </a:pPr>
                      <a:r>
                        <a:rPr lang="zh-CN" sz="3200" b="1">
                          <a:effectLst/>
                          <a:latin typeface="Times New Roman" panose="02020603050405020304" pitchFamily="18" charset="0"/>
                          <a:ea typeface="宋体" panose="02010600030101010101" pitchFamily="2" charset="-122"/>
                          <a:cs typeface="Times New Roman" panose="02020603050405020304" pitchFamily="18" charset="0"/>
                        </a:rPr>
                        <a:t>在海边</a:t>
                      </a:r>
                      <a:endParaRPr lang="zh-CN" sz="32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ABD8DA"/>
                      </a:solidFill>
                      <a:prstDash val="solid"/>
                      <a:round/>
                      <a:headEnd type="none" w="med" len="med"/>
                      <a:tailEnd type="none" w="med" len="med"/>
                    </a:lnL>
                    <a:lnR w="12700" cap="flat" cmpd="sng" algn="ctr">
                      <a:solidFill>
                        <a:srgbClr val="ABD8DA"/>
                      </a:solidFill>
                      <a:prstDash val="solid"/>
                      <a:round/>
                      <a:headEnd type="none" w="med" len="med"/>
                      <a:tailEnd type="none" w="med" len="med"/>
                    </a:lnR>
                    <a:lnT w="12700" cap="flat" cmpd="sng" algn="ctr">
                      <a:solidFill>
                        <a:srgbClr val="ABD8DA"/>
                      </a:solidFill>
                      <a:prstDash val="solid"/>
                      <a:round/>
                      <a:headEnd type="none" w="med" len="med"/>
                      <a:tailEnd type="none" w="med" len="med"/>
                    </a:lnT>
                    <a:lnB w="12700" cap="flat" cmpd="sng" algn="ctr">
                      <a:solidFill>
                        <a:srgbClr val="ABD8DA"/>
                      </a:solidFill>
                      <a:prstDash val="solid"/>
                      <a:round/>
                      <a:headEnd type="none" w="med" len="med"/>
                      <a:tailEnd type="none" w="med" len="med"/>
                    </a:lnB>
                  </a:tcPr>
                </a:tc>
                <a:extLst>
                  <a:ext uri="{0D108BD9-81ED-4DB2-BD59-A6C34878D82A}">
                    <a16:rowId xmlns:a16="http://schemas.microsoft.com/office/drawing/2014/main" val="10001"/>
                  </a:ext>
                </a:extLst>
              </a:tr>
              <a:tr h="0">
                <a:tc vMerge="1">
                  <a:txBody>
                    <a:bodyPr/>
                    <a:lstStyle/>
                    <a:p>
                      <a:endParaRPr lang="zh-CN" altLang="en-US"/>
                    </a:p>
                  </a:txBody>
                  <a:tcPr/>
                </a:tc>
                <a:tc>
                  <a:txBody>
                    <a:bodyPr/>
                    <a:lstStyle/>
                    <a:p>
                      <a:pPr>
                        <a:spcAft>
                          <a:spcPts val="0"/>
                        </a:spcAft>
                      </a:pPr>
                      <a:r>
                        <a:rPr lang="en-US" sz="3200" b="1">
                          <a:effectLst/>
                          <a:latin typeface="Times New Roman" panose="02020603050405020304" pitchFamily="18" charset="0"/>
                          <a:ea typeface="宋体" panose="02010600030101010101" pitchFamily="2" charset="-122"/>
                          <a:cs typeface="Times New Roman" panose="02020603050405020304" pitchFamily="18" charset="0"/>
                        </a:rPr>
                        <a:t>more than</a:t>
                      </a:r>
                      <a:endParaRPr lang="zh-CN" sz="32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ABD8DA"/>
                      </a:solidFill>
                      <a:prstDash val="solid"/>
                      <a:round/>
                      <a:headEnd type="none" w="med" len="med"/>
                      <a:tailEnd type="none" w="med" len="med"/>
                    </a:lnL>
                    <a:lnR w="12700" cap="flat" cmpd="sng" algn="ctr">
                      <a:solidFill>
                        <a:srgbClr val="ABD8DA"/>
                      </a:solidFill>
                      <a:prstDash val="solid"/>
                      <a:round/>
                      <a:headEnd type="none" w="med" len="med"/>
                      <a:tailEnd type="none" w="med" len="med"/>
                    </a:lnR>
                    <a:lnT w="12700" cap="flat" cmpd="sng" algn="ctr">
                      <a:solidFill>
                        <a:srgbClr val="ABD8DA"/>
                      </a:solidFill>
                      <a:prstDash val="solid"/>
                      <a:round/>
                      <a:headEnd type="none" w="med" len="med"/>
                      <a:tailEnd type="none" w="med" len="med"/>
                    </a:lnT>
                    <a:lnB w="12700" cap="flat" cmpd="sng" algn="ctr">
                      <a:solidFill>
                        <a:srgbClr val="ABD8DA"/>
                      </a:solidFill>
                      <a:prstDash val="solid"/>
                      <a:round/>
                      <a:headEnd type="none" w="med" len="med"/>
                      <a:tailEnd type="none" w="med" len="med"/>
                    </a:lnB>
                  </a:tcPr>
                </a:tc>
                <a:tc>
                  <a:txBody>
                    <a:bodyPr/>
                    <a:lstStyle/>
                    <a:p>
                      <a:pPr>
                        <a:spcAft>
                          <a:spcPts val="0"/>
                        </a:spcAft>
                      </a:pPr>
                      <a:r>
                        <a:rPr lang="zh-CN" sz="3200" b="1">
                          <a:effectLst/>
                          <a:latin typeface="Times New Roman" panose="02020603050405020304" pitchFamily="18" charset="0"/>
                          <a:ea typeface="宋体" panose="02010600030101010101" pitchFamily="2" charset="-122"/>
                          <a:cs typeface="Times New Roman" panose="02020603050405020304" pitchFamily="18" charset="0"/>
                        </a:rPr>
                        <a:t>超过；多于</a:t>
                      </a:r>
                      <a:endParaRPr lang="zh-CN" sz="32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ABD8DA"/>
                      </a:solidFill>
                      <a:prstDash val="solid"/>
                      <a:round/>
                      <a:headEnd type="none" w="med" len="med"/>
                      <a:tailEnd type="none" w="med" len="med"/>
                    </a:lnL>
                    <a:lnR w="12700" cap="flat" cmpd="sng" algn="ctr">
                      <a:solidFill>
                        <a:srgbClr val="ABD8DA"/>
                      </a:solidFill>
                      <a:prstDash val="solid"/>
                      <a:round/>
                      <a:headEnd type="none" w="med" len="med"/>
                      <a:tailEnd type="none" w="med" len="med"/>
                    </a:lnR>
                    <a:lnT w="12700" cap="flat" cmpd="sng" algn="ctr">
                      <a:solidFill>
                        <a:srgbClr val="ABD8DA"/>
                      </a:solidFill>
                      <a:prstDash val="solid"/>
                      <a:round/>
                      <a:headEnd type="none" w="med" len="med"/>
                      <a:tailEnd type="none" w="med" len="med"/>
                    </a:lnT>
                    <a:lnB w="12700" cap="flat" cmpd="sng" algn="ctr">
                      <a:solidFill>
                        <a:srgbClr val="ABD8DA"/>
                      </a:solidFill>
                      <a:prstDash val="solid"/>
                      <a:round/>
                      <a:headEnd type="none" w="med" len="med"/>
                      <a:tailEnd type="none" w="med" len="med"/>
                    </a:lnB>
                  </a:tcPr>
                </a:tc>
                <a:extLst>
                  <a:ext uri="{0D108BD9-81ED-4DB2-BD59-A6C34878D82A}">
                    <a16:rowId xmlns:a16="http://schemas.microsoft.com/office/drawing/2014/main" val="10002"/>
                  </a:ext>
                </a:extLst>
              </a:tr>
              <a:tr h="0">
                <a:tc vMerge="1">
                  <a:txBody>
                    <a:bodyPr/>
                    <a:lstStyle/>
                    <a:p>
                      <a:endParaRPr lang="zh-CN" altLang="en-US"/>
                    </a:p>
                  </a:txBody>
                  <a:tcPr/>
                </a:tc>
                <a:tc>
                  <a:txBody>
                    <a:bodyPr/>
                    <a:lstStyle/>
                    <a:p>
                      <a:pPr>
                        <a:spcAft>
                          <a:spcPts val="0"/>
                        </a:spcAft>
                      </a:pPr>
                      <a:r>
                        <a:rPr lang="en-US" sz="3200" b="1">
                          <a:effectLst/>
                          <a:latin typeface="Times New Roman" panose="02020603050405020304" pitchFamily="18" charset="0"/>
                          <a:ea typeface="宋体" panose="02010600030101010101" pitchFamily="2" charset="-122"/>
                          <a:cs typeface="Times New Roman" panose="02020603050405020304" pitchFamily="18" charset="0"/>
                        </a:rPr>
                        <a:t>in fact</a:t>
                      </a:r>
                      <a:endParaRPr lang="zh-CN" sz="32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ABD8DA"/>
                      </a:solidFill>
                      <a:prstDash val="solid"/>
                      <a:round/>
                      <a:headEnd type="none" w="med" len="med"/>
                      <a:tailEnd type="none" w="med" len="med"/>
                    </a:lnL>
                    <a:lnR w="12700" cap="flat" cmpd="sng" algn="ctr">
                      <a:solidFill>
                        <a:srgbClr val="ABD8DA"/>
                      </a:solidFill>
                      <a:prstDash val="solid"/>
                      <a:round/>
                      <a:headEnd type="none" w="med" len="med"/>
                      <a:tailEnd type="none" w="med" len="med"/>
                    </a:lnR>
                    <a:lnT w="12700" cap="flat" cmpd="sng" algn="ctr">
                      <a:solidFill>
                        <a:srgbClr val="ABD8DA"/>
                      </a:solidFill>
                      <a:prstDash val="solid"/>
                      <a:round/>
                      <a:headEnd type="none" w="med" len="med"/>
                      <a:tailEnd type="none" w="med" len="med"/>
                    </a:lnT>
                    <a:lnB w="12700" cap="flat" cmpd="sng" algn="ctr">
                      <a:solidFill>
                        <a:srgbClr val="ABD8DA"/>
                      </a:solidFill>
                      <a:prstDash val="solid"/>
                      <a:round/>
                      <a:headEnd type="none" w="med" len="med"/>
                      <a:tailEnd type="none" w="med" len="med"/>
                    </a:lnB>
                  </a:tcPr>
                </a:tc>
                <a:tc>
                  <a:txBody>
                    <a:bodyPr/>
                    <a:lstStyle/>
                    <a:p>
                      <a:pPr>
                        <a:spcAft>
                          <a:spcPts val="0"/>
                        </a:spcAft>
                      </a:pPr>
                      <a:r>
                        <a:rPr lang="zh-CN" sz="3200" b="1">
                          <a:effectLst/>
                          <a:latin typeface="Times New Roman" panose="02020603050405020304" pitchFamily="18" charset="0"/>
                          <a:ea typeface="宋体" panose="02010600030101010101" pitchFamily="2" charset="-122"/>
                          <a:cs typeface="Times New Roman" panose="02020603050405020304" pitchFamily="18" charset="0"/>
                        </a:rPr>
                        <a:t>事实上，实际上</a:t>
                      </a:r>
                      <a:endParaRPr lang="zh-CN" sz="32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ABD8DA"/>
                      </a:solidFill>
                      <a:prstDash val="solid"/>
                      <a:round/>
                      <a:headEnd type="none" w="med" len="med"/>
                      <a:tailEnd type="none" w="med" len="med"/>
                    </a:lnL>
                    <a:lnR w="12700" cap="flat" cmpd="sng" algn="ctr">
                      <a:solidFill>
                        <a:srgbClr val="ABD8DA"/>
                      </a:solidFill>
                      <a:prstDash val="solid"/>
                      <a:round/>
                      <a:headEnd type="none" w="med" len="med"/>
                      <a:tailEnd type="none" w="med" len="med"/>
                    </a:lnR>
                    <a:lnT w="12700" cap="flat" cmpd="sng" algn="ctr">
                      <a:solidFill>
                        <a:srgbClr val="ABD8DA"/>
                      </a:solidFill>
                      <a:prstDash val="solid"/>
                      <a:round/>
                      <a:headEnd type="none" w="med" len="med"/>
                      <a:tailEnd type="none" w="med" len="med"/>
                    </a:lnT>
                    <a:lnB w="12700" cap="flat" cmpd="sng" algn="ctr">
                      <a:solidFill>
                        <a:srgbClr val="ABD8DA"/>
                      </a:solidFill>
                      <a:prstDash val="solid"/>
                      <a:round/>
                      <a:headEnd type="none" w="med" len="med"/>
                      <a:tailEnd type="none" w="med" len="med"/>
                    </a:lnB>
                  </a:tcPr>
                </a:tc>
                <a:extLst>
                  <a:ext uri="{0D108BD9-81ED-4DB2-BD59-A6C34878D82A}">
                    <a16:rowId xmlns:a16="http://schemas.microsoft.com/office/drawing/2014/main" val="10003"/>
                  </a:ext>
                </a:extLst>
              </a:tr>
              <a:tr h="0">
                <a:tc vMerge="1">
                  <a:txBody>
                    <a:bodyPr/>
                    <a:lstStyle/>
                    <a:p>
                      <a:endParaRPr lang="zh-CN" altLang="en-US"/>
                    </a:p>
                  </a:txBody>
                  <a:tcPr/>
                </a:tc>
                <a:tc>
                  <a:txBody>
                    <a:bodyPr/>
                    <a:lstStyle/>
                    <a:p>
                      <a:pPr>
                        <a:spcAft>
                          <a:spcPts val="0"/>
                        </a:spcAft>
                      </a:pPr>
                      <a:r>
                        <a:rPr lang="en-US" sz="3200" b="1">
                          <a:effectLst/>
                          <a:latin typeface="Times New Roman" panose="02020603050405020304" pitchFamily="18" charset="0"/>
                          <a:ea typeface="宋体" panose="02010600030101010101" pitchFamily="2" charset="-122"/>
                          <a:cs typeface="Times New Roman" panose="02020603050405020304" pitchFamily="18" charset="0"/>
                        </a:rPr>
                        <a:t>have a population of ...</a:t>
                      </a:r>
                      <a:endParaRPr lang="zh-CN" sz="32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ABD8DA"/>
                      </a:solidFill>
                      <a:prstDash val="solid"/>
                      <a:round/>
                      <a:headEnd type="none" w="med" len="med"/>
                      <a:tailEnd type="none" w="med" len="med"/>
                    </a:lnL>
                    <a:lnR w="12700" cap="flat" cmpd="sng" algn="ctr">
                      <a:solidFill>
                        <a:srgbClr val="ABD8DA"/>
                      </a:solidFill>
                      <a:prstDash val="solid"/>
                      <a:round/>
                      <a:headEnd type="none" w="med" len="med"/>
                      <a:tailEnd type="none" w="med" len="med"/>
                    </a:lnR>
                    <a:lnT w="12700" cap="flat" cmpd="sng" algn="ctr">
                      <a:solidFill>
                        <a:srgbClr val="ABD8DA"/>
                      </a:solidFill>
                      <a:prstDash val="solid"/>
                      <a:round/>
                      <a:headEnd type="none" w="med" len="med"/>
                      <a:tailEnd type="none" w="med" len="med"/>
                    </a:lnT>
                    <a:lnB w="12700" cap="flat" cmpd="sng" algn="ctr">
                      <a:solidFill>
                        <a:srgbClr val="ABD8DA"/>
                      </a:solidFill>
                      <a:prstDash val="solid"/>
                      <a:round/>
                      <a:headEnd type="none" w="med" len="med"/>
                      <a:tailEnd type="none" w="med" len="med"/>
                    </a:lnB>
                  </a:tcPr>
                </a:tc>
                <a:tc>
                  <a:txBody>
                    <a:bodyPr/>
                    <a:lstStyle/>
                    <a:p>
                      <a:pPr>
                        <a:spcAft>
                          <a:spcPts val="0"/>
                        </a:spcAft>
                      </a:pPr>
                      <a:r>
                        <a:rPr lang="zh-CN" sz="3200" b="1">
                          <a:effectLst/>
                          <a:latin typeface="Times New Roman" panose="02020603050405020304" pitchFamily="18" charset="0"/>
                          <a:ea typeface="宋体" panose="02010600030101010101" pitchFamily="2" charset="-122"/>
                          <a:cs typeface="Times New Roman" panose="02020603050405020304" pitchFamily="18" charset="0"/>
                        </a:rPr>
                        <a:t>有……人口</a:t>
                      </a:r>
                      <a:endParaRPr lang="zh-CN" sz="32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ABD8DA"/>
                      </a:solidFill>
                      <a:prstDash val="solid"/>
                      <a:round/>
                      <a:headEnd type="none" w="med" len="med"/>
                      <a:tailEnd type="none" w="med" len="med"/>
                    </a:lnL>
                    <a:lnR w="12700" cap="flat" cmpd="sng" algn="ctr">
                      <a:solidFill>
                        <a:srgbClr val="ABD8DA"/>
                      </a:solidFill>
                      <a:prstDash val="solid"/>
                      <a:round/>
                      <a:headEnd type="none" w="med" len="med"/>
                      <a:tailEnd type="none" w="med" len="med"/>
                    </a:lnR>
                    <a:lnT w="12700" cap="flat" cmpd="sng" algn="ctr">
                      <a:solidFill>
                        <a:srgbClr val="ABD8DA"/>
                      </a:solidFill>
                      <a:prstDash val="solid"/>
                      <a:round/>
                      <a:headEnd type="none" w="med" len="med"/>
                      <a:tailEnd type="none" w="med" len="med"/>
                    </a:lnT>
                    <a:lnB w="12700" cap="flat" cmpd="sng" algn="ctr">
                      <a:solidFill>
                        <a:srgbClr val="ABD8DA"/>
                      </a:solidFill>
                      <a:prstDash val="solid"/>
                      <a:round/>
                      <a:headEnd type="none" w="med" len="med"/>
                      <a:tailEnd type="none" w="med" len="med"/>
                    </a:lnB>
                  </a:tcPr>
                </a:tc>
                <a:extLst>
                  <a:ext uri="{0D108BD9-81ED-4DB2-BD59-A6C34878D82A}">
                    <a16:rowId xmlns:a16="http://schemas.microsoft.com/office/drawing/2014/main" val="10004"/>
                  </a:ext>
                </a:extLst>
              </a:tr>
              <a:tr h="0">
                <a:tc vMerge="1">
                  <a:txBody>
                    <a:bodyPr/>
                    <a:lstStyle/>
                    <a:p>
                      <a:endParaRPr lang="zh-CN" altLang="en-US"/>
                    </a:p>
                  </a:txBody>
                  <a:tcPr/>
                </a:tc>
                <a:tc>
                  <a:txBody>
                    <a:bodyPr/>
                    <a:lstStyle/>
                    <a:p>
                      <a:pPr>
                        <a:spcAft>
                          <a:spcPts val="0"/>
                        </a:spcAft>
                      </a:pPr>
                      <a:r>
                        <a:rPr lang="en-US" sz="3200" b="1">
                          <a:effectLst/>
                          <a:latin typeface="Times New Roman" panose="02020603050405020304" pitchFamily="18" charset="0"/>
                          <a:ea typeface="宋体" panose="02010600030101010101" pitchFamily="2" charset="-122"/>
                          <a:cs typeface="Times New Roman" panose="02020603050405020304" pitchFamily="18" charset="0"/>
                        </a:rPr>
                        <a:t>be famous/known for</a:t>
                      </a:r>
                      <a:endParaRPr lang="zh-CN" sz="32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ABD8DA"/>
                      </a:solidFill>
                      <a:prstDash val="solid"/>
                      <a:round/>
                      <a:headEnd type="none" w="med" len="med"/>
                      <a:tailEnd type="none" w="med" len="med"/>
                    </a:lnL>
                    <a:lnR w="12700" cap="flat" cmpd="sng" algn="ctr">
                      <a:solidFill>
                        <a:srgbClr val="ABD8DA"/>
                      </a:solidFill>
                      <a:prstDash val="solid"/>
                      <a:round/>
                      <a:headEnd type="none" w="med" len="med"/>
                      <a:tailEnd type="none" w="med" len="med"/>
                    </a:lnR>
                    <a:lnT w="12700" cap="flat" cmpd="sng" algn="ctr">
                      <a:solidFill>
                        <a:srgbClr val="ABD8DA"/>
                      </a:solidFill>
                      <a:prstDash val="solid"/>
                      <a:round/>
                      <a:headEnd type="none" w="med" len="med"/>
                      <a:tailEnd type="none" w="med" len="med"/>
                    </a:lnT>
                    <a:lnB w="12700" cap="flat" cmpd="sng" algn="ctr">
                      <a:solidFill>
                        <a:srgbClr val="ABD8DA"/>
                      </a:solidFill>
                      <a:prstDash val="solid"/>
                      <a:round/>
                      <a:headEnd type="none" w="med" len="med"/>
                      <a:tailEnd type="none" w="med" len="med"/>
                    </a:lnB>
                  </a:tcPr>
                </a:tc>
                <a:tc>
                  <a:txBody>
                    <a:bodyPr/>
                    <a:lstStyle/>
                    <a:p>
                      <a:pPr>
                        <a:spcAft>
                          <a:spcPts val="0"/>
                        </a:spcAft>
                      </a:pPr>
                      <a:r>
                        <a:rPr lang="zh-CN" sz="3200" b="1">
                          <a:effectLst/>
                          <a:latin typeface="Times New Roman" panose="02020603050405020304" pitchFamily="18" charset="0"/>
                          <a:ea typeface="宋体" panose="02010600030101010101" pitchFamily="2" charset="-122"/>
                          <a:cs typeface="Times New Roman" panose="02020603050405020304" pitchFamily="18" charset="0"/>
                        </a:rPr>
                        <a:t>因……而闻名</a:t>
                      </a:r>
                      <a:endParaRPr lang="zh-CN" sz="32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ABD8DA"/>
                      </a:solidFill>
                      <a:prstDash val="solid"/>
                      <a:round/>
                      <a:headEnd type="none" w="med" len="med"/>
                      <a:tailEnd type="none" w="med" len="med"/>
                    </a:lnL>
                    <a:lnR w="12700" cap="flat" cmpd="sng" algn="ctr">
                      <a:solidFill>
                        <a:srgbClr val="ABD8DA"/>
                      </a:solidFill>
                      <a:prstDash val="solid"/>
                      <a:round/>
                      <a:headEnd type="none" w="med" len="med"/>
                      <a:tailEnd type="none" w="med" len="med"/>
                    </a:lnR>
                    <a:lnT w="12700" cap="flat" cmpd="sng" algn="ctr">
                      <a:solidFill>
                        <a:srgbClr val="ABD8DA"/>
                      </a:solidFill>
                      <a:prstDash val="solid"/>
                      <a:round/>
                      <a:headEnd type="none" w="med" len="med"/>
                      <a:tailEnd type="none" w="med" len="med"/>
                    </a:lnT>
                    <a:lnB w="12700" cap="flat" cmpd="sng" algn="ctr">
                      <a:solidFill>
                        <a:srgbClr val="ABD8DA"/>
                      </a:solidFill>
                      <a:prstDash val="solid"/>
                      <a:round/>
                      <a:headEnd type="none" w="med" len="med"/>
                      <a:tailEnd type="none" w="med" len="med"/>
                    </a:lnB>
                  </a:tcPr>
                </a:tc>
                <a:extLst>
                  <a:ext uri="{0D108BD9-81ED-4DB2-BD59-A6C34878D82A}">
                    <a16:rowId xmlns:a16="http://schemas.microsoft.com/office/drawing/2014/main" val="10005"/>
                  </a:ext>
                </a:extLst>
              </a:tr>
              <a:tr h="0">
                <a:tc vMerge="1">
                  <a:txBody>
                    <a:bodyPr/>
                    <a:lstStyle/>
                    <a:p>
                      <a:endParaRPr lang="zh-CN" altLang="en-US"/>
                    </a:p>
                  </a:txBody>
                  <a:tcPr/>
                </a:tc>
                <a:tc>
                  <a:txBody>
                    <a:bodyPr/>
                    <a:lstStyle/>
                    <a:p>
                      <a:pPr>
                        <a:spcAft>
                          <a:spcPts val="0"/>
                        </a:spcAft>
                      </a:pPr>
                      <a:r>
                        <a:rPr lang="en-US" sz="3200" b="1">
                          <a:effectLst/>
                          <a:latin typeface="Times New Roman" panose="02020603050405020304" pitchFamily="18" charset="0"/>
                          <a:ea typeface="宋体" panose="02010600030101010101" pitchFamily="2" charset="-122"/>
                          <a:cs typeface="Times New Roman" panose="02020603050405020304" pitchFamily="18" charset="0"/>
                        </a:rPr>
                        <a:t>part of</a:t>
                      </a:r>
                      <a:endParaRPr lang="zh-CN" sz="32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ABD8DA"/>
                      </a:solidFill>
                      <a:prstDash val="solid"/>
                      <a:round/>
                      <a:headEnd type="none" w="med" len="med"/>
                      <a:tailEnd type="none" w="med" len="med"/>
                    </a:lnL>
                    <a:lnR w="12700" cap="flat" cmpd="sng" algn="ctr">
                      <a:solidFill>
                        <a:srgbClr val="ABD8DA"/>
                      </a:solidFill>
                      <a:prstDash val="solid"/>
                      <a:round/>
                      <a:headEnd type="none" w="med" len="med"/>
                      <a:tailEnd type="none" w="med" len="med"/>
                    </a:lnR>
                    <a:lnT w="12700" cap="flat" cmpd="sng" algn="ctr">
                      <a:solidFill>
                        <a:srgbClr val="ABD8DA"/>
                      </a:solidFill>
                      <a:prstDash val="solid"/>
                      <a:round/>
                      <a:headEnd type="none" w="med" len="med"/>
                      <a:tailEnd type="none" w="med" len="med"/>
                    </a:lnT>
                    <a:lnB w="12700" cap="flat" cmpd="sng" algn="ctr">
                      <a:solidFill>
                        <a:srgbClr val="ABD8DA"/>
                      </a:solidFill>
                      <a:prstDash val="solid"/>
                      <a:round/>
                      <a:headEnd type="none" w="med" len="med"/>
                      <a:tailEnd type="none" w="med" len="med"/>
                    </a:lnB>
                  </a:tcPr>
                </a:tc>
                <a:tc>
                  <a:txBody>
                    <a:bodyPr/>
                    <a:lstStyle/>
                    <a:p>
                      <a:pPr>
                        <a:spcAft>
                          <a:spcPts val="0"/>
                        </a:spcAft>
                      </a:pPr>
                      <a:r>
                        <a:rPr lang="zh-CN" sz="3200" b="1">
                          <a:effectLst/>
                          <a:latin typeface="Times New Roman" panose="02020603050405020304" pitchFamily="18" charset="0"/>
                          <a:ea typeface="宋体" panose="02010600030101010101" pitchFamily="2" charset="-122"/>
                          <a:cs typeface="Times New Roman" panose="02020603050405020304" pitchFamily="18" charset="0"/>
                        </a:rPr>
                        <a:t>……的一部分</a:t>
                      </a:r>
                      <a:endParaRPr lang="zh-CN" sz="32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ABD8DA"/>
                      </a:solidFill>
                      <a:prstDash val="solid"/>
                      <a:round/>
                      <a:headEnd type="none" w="med" len="med"/>
                      <a:tailEnd type="none" w="med" len="med"/>
                    </a:lnL>
                    <a:lnR w="12700" cap="flat" cmpd="sng" algn="ctr">
                      <a:solidFill>
                        <a:srgbClr val="ABD8DA"/>
                      </a:solidFill>
                      <a:prstDash val="solid"/>
                      <a:round/>
                      <a:headEnd type="none" w="med" len="med"/>
                      <a:tailEnd type="none" w="med" len="med"/>
                    </a:lnR>
                    <a:lnT w="12700" cap="flat" cmpd="sng" algn="ctr">
                      <a:solidFill>
                        <a:srgbClr val="ABD8DA"/>
                      </a:solidFill>
                      <a:prstDash val="solid"/>
                      <a:round/>
                      <a:headEnd type="none" w="med" len="med"/>
                      <a:tailEnd type="none" w="med" len="med"/>
                    </a:lnT>
                    <a:lnB w="12700" cap="flat" cmpd="sng" algn="ctr">
                      <a:solidFill>
                        <a:srgbClr val="ABD8DA"/>
                      </a:solidFill>
                      <a:prstDash val="solid"/>
                      <a:round/>
                      <a:headEnd type="none" w="med" len="med"/>
                      <a:tailEnd type="none" w="med" len="med"/>
                    </a:lnB>
                  </a:tcPr>
                </a:tc>
                <a:extLst>
                  <a:ext uri="{0D108BD9-81ED-4DB2-BD59-A6C34878D82A}">
                    <a16:rowId xmlns:a16="http://schemas.microsoft.com/office/drawing/2014/main" val="10006"/>
                  </a:ext>
                </a:extLst>
              </a:tr>
              <a:tr h="0">
                <a:tc vMerge="1">
                  <a:txBody>
                    <a:bodyPr/>
                    <a:lstStyle/>
                    <a:p>
                      <a:endParaRPr lang="zh-CN" altLang="en-US"/>
                    </a:p>
                  </a:txBody>
                  <a:tcPr/>
                </a:tc>
                <a:tc>
                  <a:txBody>
                    <a:bodyPr/>
                    <a:lstStyle/>
                    <a:p>
                      <a:pPr>
                        <a:spcAft>
                          <a:spcPts val="0"/>
                        </a:spcAft>
                      </a:pPr>
                      <a:r>
                        <a:rPr lang="en-US" sz="3200" b="1">
                          <a:effectLst/>
                          <a:latin typeface="Times New Roman" panose="02020603050405020304" pitchFamily="18" charset="0"/>
                          <a:ea typeface="宋体" panose="02010600030101010101" pitchFamily="2" charset="-122"/>
                          <a:cs typeface="Times New Roman" panose="02020603050405020304" pitchFamily="18" charset="0"/>
                        </a:rPr>
                        <a:t>pretty good </a:t>
                      </a:r>
                      <a:endParaRPr lang="zh-CN" sz="32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ABD8DA"/>
                      </a:solidFill>
                      <a:prstDash val="solid"/>
                      <a:round/>
                      <a:headEnd type="none" w="med" len="med"/>
                      <a:tailEnd type="none" w="med" len="med"/>
                    </a:lnL>
                    <a:lnR w="12700" cap="flat" cmpd="sng" algn="ctr">
                      <a:solidFill>
                        <a:srgbClr val="ABD8DA"/>
                      </a:solidFill>
                      <a:prstDash val="solid"/>
                      <a:round/>
                      <a:headEnd type="none" w="med" len="med"/>
                      <a:tailEnd type="none" w="med" len="med"/>
                    </a:lnR>
                    <a:lnT w="12700" cap="flat" cmpd="sng" algn="ctr">
                      <a:solidFill>
                        <a:srgbClr val="ABD8DA"/>
                      </a:solidFill>
                      <a:prstDash val="solid"/>
                      <a:round/>
                      <a:headEnd type="none" w="med" len="med"/>
                      <a:tailEnd type="none" w="med" len="med"/>
                    </a:lnT>
                    <a:lnB w="12700" cap="flat" cmpd="sng" algn="ctr">
                      <a:solidFill>
                        <a:srgbClr val="ABD8DA"/>
                      </a:solidFill>
                      <a:prstDash val="solid"/>
                      <a:round/>
                      <a:headEnd type="none" w="med" len="med"/>
                      <a:tailEnd type="none" w="med" len="med"/>
                    </a:lnB>
                  </a:tcPr>
                </a:tc>
                <a:tc>
                  <a:txBody>
                    <a:bodyPr/>
                    <a:lstStyle/>
                    <a:p>
                      <a:pPr>
                        <a:spcAft>
                          <a:spcPts val="0"/>
                        </a:spcAft>
                      </a:pPr>
                      <a:r>
                        <a:rPr lang="zh-CN" sz="3200" b="1" dirty="0">
                          <a:effectLst/>
                          <a:latin typeface="Times New Roman" panose="02020603050405020304" pitchFamily="18" charset="0"/>
                          <a:ea typeface="宋体" panose="02010600030101010101" pitchFamily="2" charset="-122"/>
                          <a:cs typeface="Times New Roman" panose="02020603050405020304" pitchFamily="18" charset="0"/>
                        </a:rPr>
                        <a:t>相当好</a:t>
                      </a:r>
                      <a:endParaRPr lang="zh-CN" sz="32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ABD8DA"/>
                      </a:solidFill>
                      <a:prstDash val="solid"/>
                      <a:round/>
                      <a:headEnd type="none" w="med" len="med"/>
                      <a:tailEnd type="none" w="med" len="med"/>
                    </a:lnL>
                    <a:lnR w="12700" cap="flat" cmpd="sng" algn="ctr">
                      <a:solidFill>
                        <a:srgbClr val="ABD8DA"/>
                      </a:solidFill>
                      <a:prstDash val="solid"/>
                      <a:round/>
                      <a:headEnd type="none" w="med" len="med"/>
                      <a:tailEnd type="none" w="med" len="med"/>
                    </a:lnR>
                    <a:lnT w="12700" cap="flat" cmpd="sng" algn="ctr">
                      <a:solidFill>
                        <a:srgbClr val="ABD8DA"/>
                      </a:solidFill>
                      <a:prstDash val="solid"/>
                      <a:round/>
                      <a:headEnd type="none" w="med" len="med"/>
                      <a:tailEnd type="none" w="med" len="med"/>
                    </a:lnT>
                    <a:lnB w="12700" cap="flat" cmpd="sng" algn="ctr">
                      <a:solidFill>
                        <a:srgbClr val="ABD8DA"/>
                      </a:solidFill>
                      <a:prstDash val="solid"/>
                      <a:round/>
                      <a:headEnd type="none" w="med" len="med"/>
                      <a:tailEnd type="none" w="med" len="med"/>
                    </a:lnB>
                  </a:tcPr>
                </a:tc>
                <a:extLst>
                  <a:ext uri="{0D108BD9-81ED-4DB2-BD59-A6C34878D82A}">
                    <a16:rowId xmlns:a16="http://schemas.microsoft.com/office/drawing/2014/main" val="10007"/>
                  </a:ext>
                </a:extLst>
              </a:tr>
              <a:tr h="0">
                <a:tc vMerge="1">
                  <a:txBody>
                    <a:bodyPr/>
                    <a:lstStyle/>
                    <a:p>
                      <a:endParaRPr lang="zh-CN" altLang="en-US"/>
                    </a:p>
                  </a:txBody>
                  <a:tcPr/>
                </a:tc>
                <a:tc>
                  <a:txBody>
                    <a:bodyPr/>
                    <a:lstStyle/>
                    <a:p>
                      <a:pPr>
                        <a:spcAft>
                          <a:spcPts val="0"/>
                        </a:spcAft>
                      </a:pPr>
                      <a:r>
                        <a:rPr lang="en-US" sz="3200" b="1">
                          <a:effectLst/>
                          <a:latin typeface="Times New Roman" panose="02020603050405020304" pitchFamily="18" charset="0"/>
                          <a:ea typeface="宋体" panose="02010600030101010101" pitchFamily="2" charset="-122"/>
                          <a:cs typeface="Times New Roman" panose="02020603050405020304" pitchFamily="18" charset="0"/>
                        </a:rPr>
                        <a:t>more than </a:t>
                      </a:r>
                      <a:endParaRPr lang="zh-CN" sz="32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ABD8DA"/>
                      </a:solidFill>
                      <a:prstDash val="solid"/>
                      <a:round/>
                      <a:headEnd type="none" w="med" len="med"/>
                      <a:tailEnd type="none" w="med" len="med"/>
                    </a:lnL>
                    <a:lnR w="12700" cap="flat" cmpd="sng" algn="ctr">
                      <a:solidFill>
                        <a:srgbClr val="ABD8DA"/>
                      </a:solidFill>
                      <a:prstDash val="solid"/>
                      <a:round/>
                      <a:headEnd type="none" w="med" len="med"/>
                      <a:tailEnd type="none" w="med" len="med"/>
                    </a:lnR>
                    <a:lnT w="12700" cap="flat" cmpd="sng" algn="ctr">
                      <a:solidFill>
                        <a:srgbClr val="ABD8DA"/>
                      </a:solidFill>
                      <a:prstDash val="solid"/>
                      <a:round/>
                      <a:headEnd type="none" w="med" len="med"/>
                      <a:tailEnd type="none" w="med" len="med"/>
                    </a:lnT>
                    <a:lnB w="12700" cap="flat" cmpd="sng" algn="ctr">
                      <a:solidFill>
                        <a:srgbClr val="ABD8DA"/>
                      </a:solidFill>
                      <a:prstDash val="solid"/>
                      <a:round/>
                      <a:headEnd type="none" w="med" len="med"/>
                      <a:tailEnd type="none" w="med" len="med"/>
                    </a:lnB>
                  </a:tcPr>
                </a:tc>
                <a:tc>
                  <a:txBody>
                    <a:bodyPr/>
                    <a:lstStyle/>
                    <a:p>
                      <a:pPr>
                        <a:spcAft>
                          <a:spcPts val="0"/>
                        </a:spcAft>
                      </a:pPr>
                      <a:r>
                        <a:rPr lang="zh-CN" sz="3200" b="1" dirty="0">
                          <a:effectLst/>
                          <a:latin typeface="Times New Roman" panose="02020603050405020304" pitchFamily="18" charset="0"/>
                          <a:ea typeface="宋体" panose="02010600030101010101" pitchFamily="2" charset="-122"/>
                          <a:cs typeface="Times New Roman" panose="02020603050405020304" pitchFamily="18" charset="0"/>
                        </a:rPr>
                        <a:t>超过；多于</a:t>
                      </a:r>
                      <a:endParaRPr lang="zh-CN" sz="32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ABD8DA"/>
                      </a:solidFill>
                      <a:prstDash val="solid"/>
                      <a:round/>
                      <a:headEnd type="none" w="med" len="med"/>
                      <a:tailEnd type="none" w="med" len="med"/>
                    </a:lnL>
                    <a:lnR w="12700" cap="flat" cmpd="sng" algn="ctr">
                      <a:solidFill>
                        <a:srgbClr val="ABD8DA"/>
                      </a:solidFill>
                      <a:prstDash val="solid"/>
                      <a:round/>
                      <a:headEnd type="none" w="med" len="med"/>
                      <a:tailEnd type="none" w="med" len="med"/>
                    </a:lnR>
                    <a:lnT w="12700" cap="flat" cmpd="sng" algn="ctr">
                      <a:solidFill>
                        <a:srgbClr val="ABD8DA"/>
                      </a:solidFill>
                      <a:prstDash val="solid"/>
                      <a:round/>
                      <a:headEnd type="none" w="med" len="med"/>
                      <a:tailEnd type="none" w="med" len="med"/>
                    </a:lnT>
                    <a:lnB w="12700" cap="flat" cmpd="sng" algn="ctr">
                      <a:solidFill>
                        <a:srgbClr val="ABD8DA"/>
                      </a:solidFill>
                      <a:prstDash val="solid"/>
                      <a:round/>
                      <a:headEnd type="none" w="med" len="med"/>
                      <a:tailEnd type="none" w="med" len="med"/>
                    </a:lnB>
                  </a:tcPr>
                </a:tc>
                <a:extLst>
                  <a:ext uri="{0D108BD9-81ED-4DB2-BD59-A6C34878D82A}">
                    <a16:rowId xmlns:a16="http://schemas.microsoft.com/office/drawing/2014/main" val="10008"/>
                  </a:ext>
                </a:extLst>
              </a:tr>
            </a:tbl>
          </a:graphicData>
        </a:graphic>
      </p:graphicFrame>
      <p:pic>
        <p:nvPicPr>
          <p:cNvPr id="1025" name="image250.jpeg" descr="source:si_idp296349920;FounderCE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68800" y="2463320"/>
            <a:ext cx="657815" cy="221579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0523574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ext uri="{D42A27DB-BD31-4B8C-83A1-F6EECF244321}">
                <p14:modId xmlns:p14="http://schemas.microsoft.com/office/powerpoint/2010/main" val="2443013941"/>
              </p:ext>
            </p:extLst>
          </p:nvPr>
        </p:nvGraphicFramePr>
        <p:xfrm>
          <a:off x="1058868" y="1103902"/>
          <a:ext cx="10397012" cy="4906010"/>
        </p:xfrm>
        <a:graphic>
          <a:graphicData uri="http://schemas.openxmlformats.org/drawingml/2006/table">
            <a:tbl>
              <a:tblPr firstRow="1" firstCol="1" bandRow="1"/>
              <a:tblGrid>
                <a:gridCol w="1011472">
                  <a:extLst>
                    <a:ext uri="{9D8B030D-6E8A-4147-A177-3AD203B41FA5}">
                      <a16:colId xmlns:a16="http://schemas.microsoft.com/office/drawing/2014/main" val="20000"/>
                    </a:ext>
                  </a:extLst>
                </a:gridCol>
                <a:gridCol w="9385540">
                  <a:extLst>
                    <a:ext uri="{9D8B030D-6E8A-4147-A177-3AD203B41FA5}">
                      <a16:colId xmlns:a16="http://schemas.microsoft.com/office/drawing/2014/main" val="20001"/>
                    </a:ext>
                  </a:extLst>
                </a:gridCol>
              </a:tblGrid>
              <a:tr h="190060">
                <a:tc>
                  <a:txBody>
                    <a:bodyPr/>
                    <a:lstStyle/>
                    <a:p>
                      <a:pPr algn="ctr">
                        <a:spcAft>
                          <a:spcPts val="0"/>
                        </a:spcAft>
                      </a:pPr>
                      <a:endParaRPr lang="zh-CN" sz="3200" dirty="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ABD8DA"/>
                      </a:solidFill>
                      <a:prstDash val="solid"/>
                      <a:round/>
                      <a:headEnd type="none" w="med" len="med"/>
                      <a:tailEnd type="none" w="med" len="med"/>
                    </a:lnL>
                    <a:lnR w="12700" cap="flat" cmpd="sng" algn="ctr">
                      <a:solidFill>
                        <a:srgbClr val="ABD8DA"/>
                      </a:solidFill>
                      <a:prstDash val="solid"/>
                      <a:round/>
                      <a:headEnd type="none" w="med" len="med"/>
                      <a:tailEnd type="none" w="med" len="med"/>
                    </a:lnR>
                    <a:lnT w="12700" cap="flat" cmpd="sng" algn="ctr">
                      <a:solidFill>
                        <a:srgbClr val="ABD8DA"/>
                      </a:solidFill>
                      <a:prstDash val="solid"/>
                      <a:round/>
                      <a:headEnd type="none" w="med" len="med"/>
                      <a:tailEnd type="none" w="med" len="med"/>
                    </a:lnT>
                    <a:lnB w="12700" cap="flat" cmpd="sng" algn="ctr">
                      <a:solidFill>
                        <a:srgbClr val="ABD8DA"/>
                      </a:solidFill>
                      <a:prstDash val="solid"/>
                      <a:round/>
                      <a:headEnd type="none" w="med" len="med"/>
                      <a:tailEnd type="none" w="med" len="med"/>
                    </a:lnB>
                  </a:tcPr>
                </a:tc>
                <a:tc>
                  <a:txBody>
                    <a:bodyPr/>
                    <a:lstStyle/>
                    <a:p>
                      <a:pPr>
                        <a:spcAft>
                          <a:spcPts val="0"/>
                        </a:spcAft>
                      </a:pPr>
                      <a:r>
                        <a:rPr lang="en-US" sz="3200" b="1" dirty="0">
                          <a:solidFill>
                            <a:srgbClr val="00B0F0"/>
                          </a:solidFill>
                          <a:effectLst/>
                          <a:latin typeface="Times New Roman" panose="02020603050405020304" pitchFamily="18" charset="0"/>
                          <a:ea typeface="宋体" panose="02010600030101010101" pitchFamily="2" charset="-122"/>
                          <a:cs typeface="Times New Roman" panose="02020603050405020304" pitchFamily="18" charset="0"/>
                        </a:rPr>
                        <a:t>1.</a:t>
                      </a: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Millions of tourists visit it every year to show respect to ...</a:t>
                      </a:r>
                      <a:endParaRPr lang="zh-CN" sz="3200" dirty="0">
                        <a:effectLst/>
                        <a:latin typeface="Calibri" panose="020F0502020204030204" pitchFamily="34" charset="0"/>
                        <a:ea typeface="宋体" panose="02010600030101010101" pitchFamily="2" charset="-122"/>
                        <a:cs typeface="Times New Roman" panose="02020603050405020304" pitchFamily="18" charset="0"/>
                      </a:endParaRPr>
                    </a:p>
                    <a:p>
                      <a:pPr>
                        <a:spcAft>
                          <a:spcPts val="0"/>
                        </a:spcAft>
                      </a:pPr>
                      <a:r>
                        <a:rPr lang="en-US" sz="3200" b="1" dirty="0">
                          <a:solidFill>
                            <a:srgbClr val="00B0F0"/>
                          </a:solidFill>
                          <a:effectLst/>
                          <a:latin typeface="Times New Roman" panose="02020603050405020304" pitchFamily="18" charset="0"/>
                          <a:ea typeface="宋体" panose="02010600030101010101" pitchFamily="2" charset="-122"/>
                          <a:cs typeface="Times New Roman" panose="02020603050405020304" pitchFamily="18" charset="0"/>
                        </a:rPr>
                        <a:t>2.</a:t>
                      </a: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There are lots of old buildings and churches to visit.</a:t>
                      </a:r>
                      <a:endParaRPr lang="zh-CN" sz="3200" dirty="0">
                        <a:effectLst/>
                        <a:latin typeface="Calibri" panose="020F0502020204030204" pitchFamily="34" charset="0"/>
                        <a:ea typeface="宋体" panose="02010600030101010101" pitchFamily="2" charset="-122"/>
                        <a:cs typeface="Times New Roman" panose="02020603050405020304" pitchFamily="18" charset="0"/>
                      </a:endParaRPr>
                    </a:p>
                    <a:p>
                      <a:pPr>
                        <a:spcAft>
                          <a:spcPts val="0"/>
                        </a:spcAft>
                      </a:pPr>
                      <a:r>
                        <a:rPr lang="en-US" sz="3200" b="1" dirty="0">
                          <a:solidFill>
                            <a:srgbClr val="00B0F0"/>
                          </a:solidFill>
                          <a:effectLst/>
                          <a:latin typeface="Times New Roman" panose="02020603050405020304" pitchFamily="18" charset="0"/>
                          <a:ea typeface="宋体" panose="02010600030101010101" pitchFamily="2" charset="-122"/>
                          <a:cs typeface="Times New Roman" panose="02020603050405020304" pitchFamily="18" charset="0"/>
                        </a:rPr>
                        <a:t>3.</a:t>
                      </a: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The population of India is smaller than that of China but larger than that of Russia.</a:t>
                      </a:r>
                      <a:endParaRPr lang="zh-CN" sz="3200" dirty="0">
                        <a:effectLst/>
                        <a:latin typeface="Calibri" panose="020F0502020204030204" pitchFamily="34" charset="0"/>
                        <a:ea typeface="宋体" panose="02010600030101010101" pitchFamily="2" charset="-122"/>
                        <a:cs typeface="Times New Roman" panose="02020603050405020304" pitchFamily="18" charset="0"/>
                      </a:endParaRPr>
                    </a:p>
                    <a:p>
                      <a:pPr>
                        <a:spcAft>
                          <a:spcPts val="0"/>
                        </a:spcAft>
                      </a:pPr>
                      <a:r>
                        <a:rPr lang="en-US" sz="3200" b="1" dirty="0">
                          <a:solidFill>
                            <a:srgbClr val="00B0F0"/>
                          </a:solidFill>
                          <a:effectLst/>
                          <a:latin typeface="Times New Roman" panose="02020603050405020304" pitchFamily="18" charset="0"/>
                          <a:ea typeface="宋体" panose="02010600030101010101" pitchFamily="2" charset="-122"/>
                          <a:cs typeface="Times New Roman" panose="02020603050405020304" pitchFamily="18" charset="0"/>
                        </a:rPr>
                        <a:t>4.</a:t>
                      </a: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It’s getting bigger and busier.</a:t>
                      </a:r>
                      <a:endParaRPr lang="zh-CN" sz="3200" dirty="0">
                        <a:effectLst/>
                        <a:latin typeface="Calibri" panose="020F0502020204030204" pitchFamily="34" charset="0"/>
                        <a:ea typeface="宋体" panose="02010600030101010101" pitchFamily="2" charset="-122"/>
                        <a:cs typeface="Times New Roman" panose="02020603050405020304" pitchFamily="18" charset="0"/>
                      </a:endParaRPr>
                    </a:p>
                    <a:p>
                      <a:pPr>
                        <a:spcAft>
                          <a:spcPts val="0"/>
                        </a:spcAft>
                      </a:pPr>
                      <a:r>
                        <a:rPr lang="en-US" sz="3200" b="1" dirty="0">
                          <a:solidFill>
                            <a:srgbClr val="00B0F0"/>
                          </a:solidFill>
                          <a:effectLst/>
                          <a:latin typeface="Times New Roman" panose="02020603050405020304" pitchFamily="18" charset="0"/>
                          <a:ea typeface="宋体" panose="02010600030101010101" pitchFamily="2" charset="-122"/>
                          <a:cs typeface="Times New Roman" panose="02020603050405020304" pitchFamily="18" charset="0"/>
                        </a:rPr>
                        <a:t>5.</a:t>
                      </a: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So come and see England any time of the year</a:t>
                      </a:r>
                      <a:r>
                        <a:rPr 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but bring an umbrella with you.</a:t>
                      </a:r>
                      <a:endParaRPr lang="zh-CN" sz="3200" dirty="0">
                        <a:effectLst/>
                        <a:latin typeface="Calibri" panose="020F0502020204030204" pitchFamily="34" charset="0"/>
                        <a:ea typeface="宋体" panose="02010600030101010101" pitchFamily="2" charset="-122"/>
                        <a:cs typeface="Times New Roman" panose="02020603050405020304" pitchFamily="18" charset="0"/>
                      </a:endParaRPr>
                    </a:p>
                    <a:p>
                      <a:pPr>
                        <a:spcAft>
                          <a:spcPts val="0"/>
                        </a:spcAft>
                      </a:pPr>
                      <a:r>
                        <a:rPr lang="en-US" sz="3200" b="1" dirty="0">
                          <a:solidFill>
                            <a:srgbClr val="00B0F0"/>
                          </a:solidFill>
                          <a:effectLst/>
                          <a:latin typeface="Times New Roman" panose="02020603050405020304" pitchFamily="18" charset="0"/>
                          <a:ea typeface="宋体" panose="02010600030101010101" pitchFamily="2" charset="-122"/>
                          <a:cs typeface="Times New Roman" panose="02020603050405020304" pitchFamily="18" charset="0"/>
                        </a:rPr>
                        <a:t>6.</a:t>
                      </a: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That’s larger than the population of many other cities in China.</a:t>
                      </a:r>
                      <a:endParaRPr lang="zh-CN" sz="32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ABD8DA"/>
                      </a:solidFill>
                      <a:prstDash val="solid"/>
                      <a:round/>
                      <a:headEnd type="none" w="med" len="med"/>
                      <a:tailEnd type="none" w="med" len="med"/>
                    </a:lnL>
                    <a:lnR w="12700" cap="flat" cmpd="sng" algn="ctr">
                      <a:solidFill>
                        <a:srgbClr val="ABD8DA"/>
                      </a:solidFill>
                      <a:prstDash val="solid"/>
                      <a:round/>
                      <a:headEnd type="none" w="med" len="med"/>
                      <a:tailEnd type="none" w="med" len="med"/>
                    </a:lnR>
                    <a:lnT w="12700" cap="flat" cmpd="sng" algn="ctr">
                      <a:solidFill>
                        <a:srgbClr val="ABD8DA"/>
                      </a:solidFill>
                      <a:prstDash val="solid"/>
                      <a:round/>
                      <a:headEnd type="none" w="med" len="med"/>
                      <a:tailEnd type="none" w="med" len="med"/>
                    </a:lnT>
                    <a:lnB w="12700" cap="flat" cmpd="sng" algn="ctr">
                      <a:solidFill>
                        <a:srgbClr val="ABD8DA"/>
                      </a:solidFill>
                      <a:prstDash val="solid"/>
                      <a:round/>
                      <a:headEnd type="none" w="med" len="med"/>
                      <a:tailEnd type="none" w="med" len="med"/>
                    </a:lnB>
                  </a:tcPr>
                </a:tc>
                <a:extLst>
                  <a:ext uri="{0D108BD9-81ED-4DB2-BD59-A6C34878D82A}">
                    <a16:rowId xmlns:a16="http://schemas.microsoft.com/office/drawing/2014/main" val="10000"/>
                  </a:ext>
                </a:extLst>
              </a:tr>
            </a:tbl>
          </a:graphicData>
        </a:graphic>
      </p:graphicFrame>
      <p:pic>
        <p:nvPicPr>
          <p:cNvPr id="2049" name="image251.jpeg" descr="source:si_idp317208656;FounderCE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96255" y="2311757"/>
            <a:ext cx="599302" cy="20187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7058288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10.jpeg"/>
          <p:cNvPicPr/>
          <p:nvPr/>
        </p:nvPicPr>
        <p:blipFill>
          <a:blip r:embed="rId2"/>
          <a:stretch>
            <a:fillRect/>
          </a:stretch>
        </p:blipFill>
        <p:spPr>
          <a:xfrm>
            <a:off x="378711" y="750377"/>
            <a:ext cx="2347887" cy="440067"/>
          </a:xfrm>
          <a:prstGeom prst="rect">
            <a:avLst/>
          </a:prstGeom>
        </p:spPr>
      </p:pic>
      <p:sp>
        <p:nvSpPr>
          <p:cNvPr id="3" name="矩形 2"/>
          <p:cNvSpPr>
            <a:spLocks noChangeAspect="1"/>
          </p:cNvSpPr>
          <p:nvPr/>
        </p:nvSpPr>
        <p:spPr>
          <a:xfrm>
            <a:off x="627691" y="1190444"/>
            <a:ext cx="10833100" cy="1954125"/>
          </a:xfrm>
          <a:prstGeom prst="rect">
            <a:avLst/>
          </a:prstGeom>
        </p:spPr>
        <p:txBody>
          <a:bodyPr>
            <a:spAutoFit/>
          </a:bodyPr>
          <a:lstStyle/>
          <a:p>
            <a:pPr>
              <a:lnSpc>
                <a:spcPct val="130000"/>
              </a:lnSpc>
              <a:spcAft>
                <a:spcPts val="0"/>
              </a:spcAft>
            </a:pPr>
            <a:r>
              <a:rPr lang="zh-CN" altLang="zh-CN" sz="3200" b="1" dirty="0">
                <a:solidFill>
                  <a:srgbClr val="00B0F0"/>
                </a:solidFill>
                <a:latin typeface="Arial" panose="020B0604020202020204" pitchFamily="34" charset="0"/>
                <a:ea typeface="黑体" panose="02010609060101010101" pitchFamily="49" charset="-122"/>
                <a:cs typeface="Times New Roman" panose="02020603050405020304" pitchFamily="18" charset="0"/>
              </a:rPr>
              <a:t>【典型例题】</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根据所给英文提示，比较北京和昆明两个城市，写一篇内容完整、意思连贯、符合逻辑的短文，词数</a:t>
            </a:r>
            <a:r>
              <a:rPr lang="en-US" altLang="zh-CN" sz="3200" b="1" dirty="0">
                <a:latin typeface="Times New Roman" panose="02020603050405020304" pitchFamily="18" charset="0"/>
                <a:ea typeface="宋体" panose="02010600030101010101" pitchFamily="2" charset="-122"/>
              </a:rPr>
              <a:t>60</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左右。</a:t>
            </a:r>
            <a:endParaRPr lang="zh-CN" altLang="en-US" sz="3200" dirty="0"/>
          </a:p>
        </p:txBody>
      </p:sp>
      <p:graphicFrame>
        <p:nvGraphicFramePr>
          <p:cNvPr id="4" name="表格 3"/>
          <p:cNvGraphicFramePr>
            <a:graphicFrameLocks noGrp="1"/>
          </p:cNvGraphicFramePr>
          <p:nvPr>
            <p:extLst>
              <p:ext uri="{D42A27DB-BD31-4B8C-83A1-F6EECF244321}">
                <p14:modId xmlns:p14="http://schemas.microsoft.com/office/powerpoint/2010/main" val="1844742434"/>
              </p:ext>
            </p:extLst>
          </p:nvPr>
        </p:nvGraphicFramePr>
        <p:xfrm>
          <a:off x="1160870" y="3144569"/>
          <a:ext cx="10299921" cy="2889250"/>
        </p:xfrm>
        <a:graphic>
          <a:graphicData uri="http://schemas.openxmlformats.org/drawingml/2006/table">
            <a:tbl>
              <a:tblPr firstRow="1" firstCol="1" bandRow="1"/>
              <a:tblGrid>
                <a:gridCol w="3199896">
                  <a:extLst>
                    <a:ext uri="{9D8B030D-6E8A-4147-A177-3AD203B41FA5}">
                      <a16:colId xmlns:a16="http://schemas.microsoft.com/office/drawing/2014/main" val="20000"/>
                    </a:ext>
                  </a:extLst>
                </a:gridCol>
                <a:gridCol w="3853804">
                  <a:extLst>
                    <a:ext uri="{9D8B030D-6E8A-4147-A177-3AD203B41FA5}">
                      <a16:colId xmlns:a16="http://schemas.microsoft.com/office/drawing/2014/main" val="20001"/>
                    </a:ext>
                  </a:extLst>
                </a:gridCol>
                <a:gridCol w="3246221">
                  <a:extLst>
                    <a:ext uri="{9D8B030D-6E8A-4147-A177-3AD203B41FA5}">
                      <a16:colId xmlns:a16="http://schemas.microsoft.com/office/drawing/2014/main" val="20002"/>
                    </a:ext>
                  </a:extLst>
                </a:gridCol>
              </a:tblGrid>
              <a:tr h="0">
                <a:tc>
                  <a:txBody>
                    <a:bodyPr/>
                    <a:lstStyle/>
                    <a:p>
                      <a:pPr>
                        <a:spcAft>
                          <a:spcPts val="0"/>
                        </a:spcAft>
                      </a:pPr>
                      <a:r>
                        <a:rPr lang="en-US" sz="3000" b="1" dirty="0">
                          <a:effectLst/>
                          <a:latin typeface="Calibri" panose="020F0502020204030204" pitchFamily="34" charset="0"/>
                          <a:ea typeface="宋体" panose="02010600030101010101" pitchFamily="2" charset="-122"/>
                          <a:cs typeface="Times New Roman" panose="02020603050405020304" pitchFamily="18" charset="0"/>
                        </a:rPr>
                        <a:t> </a:t>
                      </a:r>
                      <a:endParaRPr lang="zh-CN" sz="3000" dirty="0">
                        <a:effectLst/>
                        <a:latin typeface="Calibri" panose="020F0502020204030204" pitchFamily="34" charset="0"/>
                        <a:ea typeface="宋体" panose="02010600030101010101" pitchFamily="2" charset="-122"/>
                        <a:cs typeface="Times New Roman" panose="02020603050405020304" pitchFamily="18" charset="0"/>
                      </a:endParaRPr>
                    </a:p>
                    <a:p>
                      <a:pPr>
                        <a:spcAft>
                          <a:spcPts val="0"/>
                        </a:spcAft>
                      </a:pPr>
                      <a:endParaRPr lang="zh-CN" sz="3000" dirty="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6350" cap="flat" cmpd="sng" algn="ctr">
                      <a:solidFill>
                        <a:srgbClr val="000000"/>
                      </a:solidFill>
                      <a:prstDash val="solid"/>
                      <a:round/>
                      <a:headEnd type="none" w="med" len="med"/>
                      <a:tailEnd type="none" w="med" len="med"/>
                    </a:lnTlToBr>
                  </a:tcPr>
                </a:tc>
                <a:tc>
                  <a:txBody>
                    <a:bodyPr/>
                    <a:lstStyle/>
                    <a:p>
                      <a:pPr algn="ctr">
                        <a:spcAft>
                          <a:spcPts val="0"/>
                        </a:spcAft>
                      </a:pPr>
                      <a:r>
                        <a:rPr lang="en-US" sz="3000" b="1">
                          <a:effectLst/>
                          <a:latin typeface="Times New Roman" panose="02020603050405020304" pitchFamily="18" charset="0"/>
                          <a:ea typeface="宋体" panose="02010600030101010101" pitchFamily="2" charset="-122"/>
                          <a:cs typeface="Times New Roman" panose="02020603050405020304" pitchFamily="18" charset="0"/>
                        </a:rPr>
                        <a:t>Beijing</a:t>
                      </a:r>
                      <a:endParaRPr lang="zh-CN" sz="30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3000" b="1">
                          <a:effectLst/>
                          <a:latin typeface="Times New Roman" panose="02020603050405020304" pitchFamily="18" charset="0"/>
                          <a:ea typeface="宋体" panose="02010600030101010101" pitchFamily="2" charset="-122"/>
                          <a:cs typeface="Times New Roman" panose="02020603050405020304" pitchFamily="18" charset="0"/>
                        </a:rPr>
                        <a:t>Kunming</a:t>
                      </a:r>
                      <a:endParaRPr lang="zh-CN" sz="30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0">
                <a:tc>
                  <a:txBody>
                    <a:bodyPr/>
                    <a:lstStyle/>
                    <a:p>
                      <a:pPr algn="ctr">
                        <a:spcAft>
                          <a:spcPts val="0"/>
                        </a:spcAft>
                      </a:pPr>
                      <a:r>
                        <a:rPr lang="en-US" sz="3000" b="1">
                          <a:effectLst/>
                          <a:latin typeface="Times New Roman" panose="02020603050405020304" pitchFamily="18" charset="0"/>
                          <a:ea typeface="宋体" panose="02010600030101010101" pitchFamily="2" charset="-122"/>
                          <a:cs typeface="Times New Roman" panose="02020603050405020304" pitchFamily="18" charset="0"/>
                        </a:rPr>
                        <a:t>Location</a:t>
                      </a:r>
                      <a:r>
                        <a:rPr lang="en-US" sz="3000" b="1">
                          <a:effectLst/>
                          <a:latin typeface="Times New Roman" panose="02020603050405020304" pitchFamily="18" charset="0"/>
                          <a:ea typeface="楷体" panose="02010609060101010101" pitchFamily="49" charset="-122"/>
                          <a:cs typeface="Times New Roman" panose="02020603050405020304" pitchFamily="18" charset="0"/>
                        </a:rPr>
                        <a:t>(</a:t>
                      </a:r>
                      <a:r>
                        <a:rPr lang="zh-CN" sz="3000" b="1">
                          <a:effectLst/>
                          <a:latin typeface="Times New Roman" panose="02020603050405020304" pitchFamily="18" charset="0"/>
                          <a:ea typeface="楷体" panose="02010609060101010101" pitchFamily="49" charset="-122"/>
                          <a:cs typeface="Times New Roman" panose="02020603050405020304" pitchFamily="18" charset="0"/>
                        </a:rPr>
                        <a:t>位置</a:t>
                      </a:r>
                      <a:r>
                        <a:rPr lang="en-US" sz="3000" b="1">
                          <a:effectLst/>
                          <a:latin typeface="Times New Roman" panose="02020603050405020304" pitchFamily="18" charset="0"/>
                          <a:ea typeface="楷体" panose="02010609060101010101" pitchFamily="49" charset="-122"/>
                          <a:cs typeface="Times New Roman" panose="02020603050405020304" pitchFamily="18" charset="0"/>
                        </a:rPr>
                        <a:t>)</a:t>
                      </a:r>
                      <a:endParaRPr lang="zh-CN" sz="30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3000" b="1">
                          <a:effectLst/>
                          <a:latin typeface="Times New Roman" panose="02020603050405020304" pitchFamily="18" charset="0"/>
                          <a:ea typeface="宋体" panose="02010600030101010101" pitchFamily="2" charset="-122"/>
                          <a:cs typeface="Times New Roman" panose="02020603050405020304" pitchFamily="18" charset="0"/>
                        </a:rPr>
                        <a:t>north</a:t>
                      </a:r>
                      <a:endParaRPr lang="zh-CN" sz="30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3000" b="1">
                          <a:effectLst/>
                          <a:latin typeface="Times New Roman" panose="02020603050405020304" pitchFamily="18" charset="0"/>
                          <a:ea typeface="宋体" panose="02010600030101010101" pitchFamily="2" charset="-122"/>
                          <a:cs typeface="Times New Roman" panose="02020603050405020304" pitchFamily="18" charset="0"/>
                        </a:rPr>
                        <a:t>south</a:t>
                      </a:r>
                      <a:endParaRPr lang="zh-CN" sz="30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0">
                <a:tc>
                  <a:txBody>
                    <a:bodyPr/>
                    <a:lstStyle/>
                    <a:p>
                      <a:pPr algn="ctr">
                        <a:spcAft>
                          <a:spcPts val="0"/>
                        </a:spcAft>
                      </a:pPr>
                      <a:r>
                        <a:rPr lang="en-US" sz="3000" b="1">
                          <a:effectLst/>
                          <a:latin typeface="Times New Roman" panose="02020603050405020304" pitchFamily="18" charset="0"/>
                          <a:ea typeface="宋体" panose="02010600030101010101" pitchFamily="2" charset="-122"/>
                          <a:cs typeface="Times New Roman" panose="02020603050405020304" pitchFamily="18" charset="0"/>
                        </a:rPr>
                        <a:t>Climate</a:t>
                      </a:r>
                      <a:r>
                        <a:rPr lang="en-US" sz="3000" b="1">
                          <a:effectLst/>
                          <a:latin typeface="Times New Roman" panose="02020603050405020304" pitchFamily="18" charset="0"/>
                          <a:ea typeface="楷体" panose="02010609060101010101" pitchFamily="49" charset="-122"/>
                          <a:cs typeface="Times New Roman" panose="02020603050405020304" pitchFamily="18" charset="0"/>
                        </a:rPr>
                        <a:t>(</a:t>
                      </a:r>
                      <a:r>
                        <a:rPr lang="zh-CN" sz="3000" b="1">
                          <a:effectLst/>
                          <a:latin typeface="Times New Roman" panose="02020603050405020304" pitchFamily="18" charset="0"/>
                          <a:ea typeface="楷体" panose="02010609060101010101" pitchFamily="49" charset="-122"/>
                          <a:cs typeface="Times New Roman" panose="02020603050405020304" pitchFamily="18" charset="0"/>
                        </a:rPr>
                        <a:t>气候</a:t>
                      </a:r>
                      <a:r>
                        <a:rPr lang="en-US" sz="3000" b="1">
                          <a:effectLst/>
                          <a:latin typeface="Times New Roman" panose="02020603050405020304" pitchFamily="18" charset="0"/>
                          <a:ea typeface="楷体" panose="02010609060101010101" pitchFamily="49" charset="-122"/>
                          <a:cs typeface="Times New Roman" panose="02020603050405020304" pitchFamily="18" charset="0"/>
                        </a:rPr>
                        <a:t>)</a:t>
                      </a:r>
                      <a:endParaRPr lang="zh-CN" sz="30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3000" b="1">
                          <a:effectLst/>
                          <a:latin typeface="Times New Roman" panose="02020603050405020304" pitchFamily="18" charset="0"/>
                          <a:ea typeface="宋体" panose="02010600030101010101" pitchFamily="2" charset="-122"/>
                          <a:cs typeface="Times New Roman" panose="02020603050405020304" pitchFamily="18" charset="0"/>
                        </a:rPr>
                        <a:t>hot/cold</a:t>
                      </a:r>
                      <a:endParaRPr lang="zh-CN" sz="30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3000" b="1">
                          <a:effectLst/>
                          <a:latin typeface="Times New Roman" panose="02020603050405020304" pitchFamily="18" charset="0"/>
                          <a:ea typeface="宋体" panose="02010600030101010101" pitchFamily="2" charset="-122"/>
                          <a:cs typeface="Times New Roman" panose="02020603050405020304" pitchFamily="18" charset="0"/>
                        </a:rPr>
                        <a:t>warm</a:t>
                      </a:r>
                      <a:endParaRPr lang="zh-CN" sz="30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0">
                <a:tc>
                  <a:txBody>
                    <a:bodyPr/>
                    <a:lstStyle/>
                    <a:p>
                      <a:pPr algn="ctr">
                        <a:spcAft>
                          <a:spcPts val="0"/>
                        </a:spcAft>
                      </a:pPr>
                      <a:r>
                        <a:rPr lang="en-US" sz="3000" b="1">
                          <a:effectLst/>
                          <a:latin typeface="Times New Roman" panose="02020603050405020304" pitchFamily="18" charset="0"/>
                          <a:ea typeface="宋体" panose="02010600030101010101" pitchFamily="2" charset="-122"/>
                          <a:cs typeface="Times New Roman" panose="02020603050405020304" pitchFamily="18" charset="0"/>
                        </a:rPr>
                        <a:t>Population</a:t>
                      </a:r>
                      <a:endParaRPr lang="zh-CN" sz="30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3000" b="1" dirty="0">
                          <a:effectLst/>
                          <a:latin typeface="Times New Roman" panose="02020603050405020304" pitchFamily="18" charset="0"/>
                          <a:ea typeface="宋体" panose="02010600030101010101" pitchFamily="2" charset="-122"/>
                          <a:cs typeface="Times New Roman" panose="02020603050405020304" pitchFamily="18" charset="0"/>
                        </a:rPr>
                        <a:t>about</a:t>
                      </a:r>
                      <a:r>
                        <a:rPr lang="en-US" sz="30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sz="3000" b="1" dirty="0">
                          <a:effectLst/>
                          <a:latin typeface="Times New Roman" panose="02020603050405020304" pitchFamily="18" charset="0"/>
                          <a:ea typeface="宋体" panose="02010600030101010101" pitchFamily="2" charset="-122"/>
                          <a:cs typeface="Times New Roman" panose="02020603050405020304" pitchFamily="18" charset="0"/>
                        </a:rPr>
                        <a:t>21.7</a:t>
                      </a:r>
                      <a:r>
                        <a:rPr lang="en-US" sz="30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sz="3000" b="1" dirty="0">
                          <a:effectLst/>
                          <a:latin typeface="Times New Roman" panose="02020603050405020304" pitchFamily="18" charset="0"/>
                          <a:ea typeface="宋体" panose="02010600030101010101" pitchFamily="2" charset="-122"/>
                          <a:cs typeface="Times New Roman" panose="02020603050405020304" pitchFamily="18" charset="0"/>
                        </a:rPr>
                        <a:t>million</a:t>
                      </a:r>
                      <a:endParaRPr lang="zh-CN" sz="3000" dirty="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3000" b="1" dirty="0">
                          <a:effectLst/>
                          <a:latin typeface="Times New Roman" panose="02020603050405020304" pitchFamily="18" charset="0"/>
                          <a:ea typeface="宋体" panose="02010600030101010101" pitchFamily="2" charset="-122"/>
                          <a:cs typeface="Times New Roman" panose="02020603050405020304" pitchFamily="18" charset="0"/>
                        </a:rPr>
                        <a:t>about</a:t>
                      </a:r>
                      <a:r>
                        <a:rPr lang="en-US" sz="30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sz="3000" b="1" dirty="0">
                          <a:effectLst/>
                          <a:latin typeface="Times New Roman" panose="02020603050405020304" pitchFamily="18" charset="0"/>
                          <a:ea typeface="宋体" panose="02010600030101010101" pitchFamily="2" charset="-122"/>
                          <a:cs typeface="Times New Roman" panose="02020603050405020304" pitchFamily="18" charset="0"/>
                        </a:rPr>
                        <a:t>6.6</a:t>
                      </a:r>
                      <a:r>
                        <a:rPr lang="en-US" sz="30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sz="3000" b="1" dirty="0">
                          <a:effectLst/>
                          <a:latin typeface="Times New Roman" panose="02020603050405020304" pitchFamily="18" charset="0"/>
                          <a:ea typeface="宋体" panose="02010600030101010101" pitchFamily="2" charset="-122"/>
                          <a:cs typeface="Times New Roman" panose="02020603050405020304" pitchFamily="18" charset="0"/>
                        </a:rPr>
                        <a:t>million</a:t>
                      </a:r>
                      <a:endParaRPr lang="zh-CN" sz="3000" dirty="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0">
                <a:tc>
                  <a:txBody>
                    <a:bodyPr/>
                    <a:lstStyle/>
                    <a:p>
                      <a:pPr algn="ctr">
                        <a:spcAft>
                          <a:spcPts val="0"/>
                        </a:spcAft>
                      </a:pPr>
                      <a:r>
                        <a:rPr lang="en-US" sz="3000" b="1" dirty="0">
                          <a:effectLst/>
                          <a:latin typeface="Times New Roman" panose="02020603050405020304" pitchFamily="18" charset="0"/>
                          <a:ea typeface="宋体" panose="02010600030101010101" pitchFamily="2" charset="-122"/>
                          <a:cs typeface="Times New Roman" panose="02020603050405020304" pitchFamily="18" charset="0"/>
                        </a:rPr>
                        <a:t>Place</a:t>
                      </a:r>
                      <a:r>
                        <a:rPr lang="en-US" sz="30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sz="3000" b="1" dirty="0">
                          <a:effectLst/>
                          <a:latin typeface="Times New Roman" panose="02020603050405020304" pitchFamily="18" charset="0"/>
                          <a:ea typeface="宋体" panose="02010600030101010101" pitchFamily="2" charset="-122"/>
                          <a:cs typeface="Times New Roman" panose="02020603050405020304" pitchFamily="18" charset="0"/>
                        </a:rPr>
                        <a:t>of</a:t>
                      </a:r>
                      <a:r>
                        <a:rPr lang="en-US" sz="3000" b="0" baseline="0" dirty="0">
                          <a:effectLst/>
                          <a:latin typeface="Calibri" panose="020F0502020204030204" pitchFamily="34" charset="0"/>
                          <a:ea typeface="宋体" panose="02010600030101010101" pitchFamily="2" charset="-122"/>
                          <a:cs typeface="Times New Roman" panose="02020603050405020304" pitchFamily="18" charset="0"/>
                        </a:rPr>
                        <a:t> </a:t>
                      </a:r>
                      <a:r>
                        <a:rPr lang="en-US" sz="3000" b="1" dirty="0">
                          <a:effectLst/>
                          <a:latin typeface="Times New Roman" panose="02020603050405020304" pitchFamily="18" charset="0"/>
                          <a:ea typeface="宋体" panose="02010600030101010101" pitchFamily="2" charset="-122"/>
                          <a:cs typeface="Times New Roman" panose="02020603050405020304" pitchFamily="18" charset="0"/>
                        </a:rPr>
                        <a:t>interest</a:t>
                      </a:r>
                      <a:endParaRPr lang="zh-CN" sz="3000" dirty="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3000" b="1" dirty="0">
                          <a:effectLst/>
                          <a:latin typeface="Times New Roman" panose="02020603050405020304" pitchFamily="18" charset="0"/>
                          <a:ea typeface="宋体" panose="02010600030101010101" pitchFamily="2" charset="-122"/>
                          <a:cs typeface="Times New Roman" panose="02020603050405020304" pitchFamily="18" charset="0"/>
                        </a:rPr>
                        <a:t>the</a:t>
                      </a:r>
                      <a:r>
                        <a:rPr lang="en-US" sz="30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sz="3000" b="1" dirty="0">
                          <a:effectLst/>
                          <a:latin typeface="Times New Roman" panose="02020603050405020304" pitchFamily="18" charset="0"/>
                          <a:ea typeface="宋体" panose="02010600030101010101" pitchFamily="2" charset="-122"/>
                          <a:cs typeface="Times New Roman" panose="02020603050405020304" pitchFamily="18" charset="0"/>
                        </a:rPr>
                        <a:t>Forbidden</a:t>
                      </a:r>
                      <a:r>
                        <a:rPr lang="en-US" sz="3000" b="0" baseline="0" dirty="0">
                          <a:effectLst/>
                          <a:latin typeface="Calibri" panose="020F0502020204030204" pitchFamily="34" charset="0"/>
                          <a:ea typeface="宋体" panose="02010600030101010101" pitchFamily="2" charset="-122"/>
                          <a:cs typeface="Times New Roman" panose="02020603050405020304" pitchFamily="18" charset="0"/>
                        </a:rPr>
                        <a:t> </a:t>
                      </a:r>
                      <a:r>
                        <a:rPr lang="en-US" sz="3000" b="1" dirty="0">
                          <a:effectLst/>
                          <a:latin typeface="Times New Roman" panose="02020603050405020304" pitchFamily="18" charset="0"/>
                          <a:ea typeface="宋体" panose="02010600030101010101" pitchFamily="2" charset="-122"/>
                          <a:cs typeface="Times New Roman" panose="02020603050405020304" pitchFamily="18" charset="0"/>
                        </a:rPr>
                        <a:t>City</a:t>
                      </a:r>
                      <a:endParaRPr lang="zh-CN" sz="3000" dirty="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3000" b="1" dirty="0">
                          <a:effectLst/>
                          <a:latin typeface="Times New Roman" panose="02020603050405020304" pitchFamily="18" charset="0"/>
                          <a:ea typeface="宋体" panose="02010600030101010101" pitchFamily="2" charset="-122"/>
                          <a:cs typeface="Times New Roman" panose="02020603050405020304" pitchFamily="18" charset="0"/>
                        </a:rPr>
                        <a:t>Stone</a:t>
                      </a:r>
                      <a:r>
                        <a:rPr lang="en-US" sz="30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sz="3000" b="1" dirty="0">
                          <a:effectLst/>
                          <a:latin typeface="Times New Roman" panose="02020603050405020304" pitchFamily="18" charset="0"/>
                          <a:ea typeface="宋体" panose="02010600030101010101" pitchFamily="2" charset="-122"/>
                          <a:cs typeface="Times New Roman" panose="02020603050405020304" pitchFamily="18" charset="0"/>
                        </a:rPr>
                        <a:t>Forest</a:t>
                      </a:r>
                      <a:endParaRPr lang="zh-CN" sz="3000" dirty="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378004589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9450" y="2322799"/>
            <a:ext cx="10833100" cy="2593402"/>
          </a:xfrm>
          <a:prstGeom prst="rect">
            <a:avLst/>
          </a:prstGeom>
        </p:spPr>
        <p:txBody>
          <a:bodyPr>
            <a:spAutoFit/>
          </a:bodyPr>
          <a:lstStyle/>
          <a:p>
            <a:pPr>
              <a:lnSpc>
                <a:spcPct val="130000"/>
              </a:lnSpc>
              <a:spcAft>
                <a:spcPts val="0"/>
              </a:spcAft>
            </a:pPr>
            <a:r>
              <a:rPr lang="zh-CN" altLang="zh-CN" sz="3200" b="1" dirty="0">
                <a:solidFill>
                  <a:srgbClr val="00B0F0"/>
                </a:solidFill>
                <a:latin typeface="Arial" panose="020B0604020202020204" pitchFamily="34" charset="0"/>
                <a:ea typeface="黑体" panose="02010609060101010101" pitchFamily="49" charset="-122"/>
                <a:cs typeface="Times New Roman" panose="02020603050405020304" pitchFamily="18" charset="0"/>
              </a:rPr>
              <a:t>【思路点拨】</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solidFill>
                  <a:srgbClr val="00B0F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比较二者的地理位置。</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solidFill>
                  <a:srgbClr val="00B0F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比较二者的人口数量。</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solidFill>
                  <a:srgbClr val="00B0F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列出二者的旅游胜地。</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03410101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9450" y="1039787"/>
            <a:ext cx="10833100" cy="5159426"/>
          </a:xfrm>
          <a:prstGeom prst="rect">
            <a:avLst/>
          </a:prstGeom>
        </p:spPr>
        <p:txBody>
          <a:bodyPr>
            <a:spAutoFit/>
          </a:bodyPr>
          <a:lstStyle/>
          <a:p>
            <a:pPr>
              <a:lnSpc>
                <a:spcPct val="130000"/>
              </a:lnSpc>
              <a:spcAft>
                <a:spcPts val="0"/>
              </a:spcAft>
            </a:pPr>
            <a:r>
              <a:rPr lang="zh-CN" altLang="zh-CN" sz="3200" b="1" dirty="0">
                <a:solidFill>
                  <a:srgbClr val="00B0F0"/>
                </a:solidFill>
                <a:latin typeface="Arial" panose="020B0604020202020204" pitchFamily="34" charset="0"/>
                <a:ea typeface="黑体" panose="02010609060101010101" pitchFamily="49" charset="-122"/>
                <a:cs typeface="Times New Roman" panose="02020603050405020304" pitchFamily="18" charset="0"/>
              </a:rPr>
              <a:t>【经典范文】</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indent="280670" algn="just">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Beijing is in the north of China and Kunming is in the south of China. So in winter Kunming is warmer than Beijing. The population of Beijing is about 21.7 million and Kunming has about 6.6 million people. So Beijing is much bigger than Kunming. And Beijing is busier than Kunming too. In Beijing you can visit the Forbidden City</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and in Kunming you can visit Stone Forest.</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99862314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11.jpeg"/>
          <p:cNvPicPr/>
          <p:nvPr/>
        </p:nvPicPr>
        <p:blipFill>
          <a:blip r:embed="rId2"/>
          <a:stretch>
            <a:fillRect/>
          </a:stretch>
        </p:blipFill>
        <p:spPr>
          <a:xfrm>
            <a:off x="361458" y="767632"/>
            <a:ext cx="2439937" cy="457320"/>
          </a:xfrm>
          <a:prstGeom prst="rect">
            <a:avLst/>
          </a:prstGeom>
        </p:spPr>
      </p:pic>
      <p:sp>
        <p:nvSpPr>
          <p:cNvPr id="3" name="矩形 2"/>
          <p:cNvSpPr>
            <a:spLocks noChangeAspect="1"/>
          </p:cNvSpPr>
          <p:nvPr/>
        </p:nvSpPr>
        <p:spPr>
          <a:xfrm>
            <a:off x="524175" y="1365729"/>
            <a:ext cx="10833100" cy="1954125"/>
          </a:xfrm>
          <a:prstGeom prst="rect">
            <a:avLst/>
          </a:prstGeom>
        </p:spPr>
        <p:txBody>
          <a:bodyPr>
            <a:spAutoFit/>
          </a:bodyPr>
          <a:lstStyle/>
          <a:p>
            <a:pPr>
              <a:lnSpc>
                <a:spcPct val="130000"/>
              </a:lnSpc>
            </a:pPr>
            <a:r>
              <a:rPr lang="zh-CN" altLang="zh-CN" sz="3200" b="1" dirty="0">
                <a:solidFill>
                  <a:srgbClr val="00B0F0"/>
                </a:solidFill>
                <a:latin typeface="Times New Roman" panose="02020603050405020304" pitchFamily="18" charset="0"/>
                <a:ea typeface="宋体" panose="02010600030101010101" pitchFamily="2" charset="-122"/>
                <a:cs typeface="Times New Roman" panose="02020603050405020304" pitchFamily="18" charset="0"/>
              </a:rPr>
              <a:t>［语言能力·表达能力］</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学校网站英语栏目组织以“</a:t>
            </a:r>
            <a:r>
              <a:rPr lang="en-US" altLang="zh-CN" sz="3200" b="1" dirty="0">
                <a:latin typeface="Times New Roman" panose="02020603050405020304" pitchFamily="18" charset="0"/>
                <a:ea typeface="宋体" panose="02010600030101010101" pitchFamily="2" charset="-122"/>
              </a:rPr>
              <a:t>Great changes in my home town</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”为主题的征文活动，请根据提示，写一篇短文投稿。</a:t>
            </a:r>
            <a:endParaRPr lang="zh-CN" altLang="en-US" sz="3200" dirty="0"/>
          </a:p>
        </p:txBody>
      </p:sp>
      <p:graphicFrame>
        <p:nvGraphicFramePr>
          <p:cNvPr id="4" name="表格 3"/>
          <p:cNvGraphicFramePr>
            <a:graphicFrameLocks noGrp="1"/>
          </p:cNvGraphicFramePr>
          <p:nvPr>
            <p:extLst>
              <p:ext uri="{D42A27DB-BD31-4B8C-83A1-F6EECF244321}">
                <p14:modId xmlns:p14="http://schemas.microsoft.com/office/powerpoint/2010/main" val="3396221197"/>
              </p:ext>
            </p:extLst>
          </p:nvPr>
        </p:nvGraphicFramePr>
        <p:xfrm>
          <a:off x="1742536" y="3319854"/>
          <a:ext cx="8350370" cy="2467610"/>
        </p:xfrm>
        <a:graphic>
          <a:graphicData uri="http://schemas.openxmlformats.org/drawingml/2006/table">
            <a:tbl>
              <a:tblPr firstRow="1" firstCol="1" bandRow="1"/>
              <a:tblGrid>
                <a:gridCol w="8350370">
                  <a:extLst>
                    <a:ext uri="{9D8B030D-6E8A-4147-A177-3AD203B41FA5}">
                      <a16:colId xmlns:a16="http://schemas.microsoft.com/office/drawing/2014/main" val="20000"/>
                    </a:ext>
                  </a:extLst>
                </a:gridCol>
              </a:tblGrid>
              <a:tr h="1005205">
                <a:tc>
                  <a:txBody>
                    <a:bodyPr/>
                    <a:lstStyle/>
                    <a:p>
                      <a:pPr algn="ctr">
                        <a:spcAft>
                          <a:spcPts val="0"/>
                        </a:spcAft>
                      </a:pP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Great changes in my home town</a:t>
                      </a:r>
                      <a:endParaRPr lang="zh-CN" sz="3200" dirty="0">
                        <a:effectLst/>
                        <a:latin typeface="Calibri" panose="020F0502020204030204" pitchFamily="34" charset="0"/>
                        <a:ea typeface="宋体" panose="02010600030101010101" pitchFamily="2" charset="-122"/>
                        <a:cs typeface="Times New Roman" panose="02020603050405020304" pitchFamily="18" charset="0"/>
                      </a:endParaRPr>
                    </a:p>
                    <a:p>
                      <a:pPr>
                        <a:spcAft>
                          <a:spcPts val="0"/>
                        </a:spcAft>
                      </a:pP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1.What was your home town like in the past</a:t>
                      </a:r>
                      <a:r>
                        <a:rPr 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sz="3200" dirty="0">
                        <a:effectLst/>
                        <a:latin typeface="Calibri" panose="020F0502020204030204" pitchFamily="34" charset="0"/>
                        <a:ea typeface="宋体" panose="02010600030101010101" pitchFamily="2" charset="-122"/>
                        <a:cs typeface="Times New Roman" panose="02020603050405020304" pitchFamily="18" charset="0"/>
                      </a:endParaRPr>
                    </a:p>
                    <a:p>
                      <a:pPr>
                        <a:spcAft>
                          <a:spcPts val="0"/>
                        </a:spcAft>
                      </a:pP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2.What has happened in your home town</a:t>
                      </a:r>
                      <a:r>
                        <a:rPr 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sz="3200" dirty="0">
                        <a:effectLst/>
                        <a:latin typeface="Calibri" panose="020F0502020204030204" pitchFamily="34" charset="0"/>
                        <a:ea typeface="宋体" panose="02010600030101010101" pitchFamily="2" charset="-122"/>
                        <a:cs typeface="Times New Roman" panose="02020603050405020304" pitchFamily="18" charset="0"/>
                      </a:endParaRPr>
                    </a:p>
                    <a:p>
                      <a:pPr>
                        <a:spcAft>
                          <a:spcPts val="0"/>
                        </a:spcAft>
                      </a:pP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3.What do you think of the great changes</a:t>
                      </a:r>
                      <a:r>
                        <a:rPr 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sz="3200" dirty="0">
                        <a:effectLst/>
                        <a:latin typeface="Calibri" panose="020F0502020204030204" pitchFamily="34" charset="0"/>
                        <a:ea typeface="宋体" panose="02010600030101010101" pitchFamily="2" charset="-122"/>
                        <a:cs typeface="Times New Roman" panose="02020603050405020304" pitchFamily="18" charset="0"/>
                      </a:endParaRPr>
                    </a:p>
                    <a:p>
                      <a:pPr>
                        <a:spcAft>
                          <a:spcPts val="0"/>
                        </a:spcAft>
                      </a:pP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4....</a:t>
                      </a:r>
                      <a:endParaRPr lang="zh-CN" sz="32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1768355986"/>
      </p:ext>
    </p:extLst>
  </p:cSld>
  <p:clrMapOvr>
    <a:masterClrMapping/>
  </p:clrMapOvr>
</p:sld>
</file>

<file path=ppt/theme/theme1.xml><?xml version="1.0" encoding="utf-8"?>
<a:theme xmlns:a="http://schemas.openxmlformats.org/drawingml/2006/main" name="全频道课时作业">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模板无字号3个栏目  32号复制.potx" id="{E093AF96-6B44-451D-9477-1FDBBD50C6D3}" vid="{2C6F219A-BFEA-4BAF-8E14-6798A2747A70}"/>
    </a:ext>
  </a:extLst>
</a:theme>
</file>

<file path=docProps/app.xml><?xml version="1.0" encoding="utf-8"?>
<Properties xmlns="http://schemas.openxmlformats.org/officeDocument/2006/extended-properties" xmlns:vt="http://schemas.openxmlformats.org/officeDocument/2006/docPropsVTypes">
  <Template>模板无字号3个栏目  32号复制</Template>
  <TotalTime>88</TotalTime>
  <Words>617</Words>
  <Application>Microsoft Office PowerPoint</Application>
  <PresentationFormat>宽屏</PresentationFormat>
  <Paragraphs>77</Paragraphs>
  <Slides>13</Slides>
  <Notes>0</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13</vt:i4>
      </vt:variant>
    </vt:vector>
  </HeadingPairs>
  <TitlesOfParts>
    <vt:vector size="21" baseType="lpstr">
      <vt:lpstr>等线</vt:lpstr>
      <vt:lpstr>等线 Light</vt:lpstr>
      <vt:lpstr>黑体</vt:lpstr>
      <vt:lpstr>宋体</vt:lpstr>
      <vt:lpstr>Arial</vt:lpstr>
      <vt:lpstr>Calibri</vt:lpstr>
      <vt:lpstr>Times New Roman</vt:lpstr>
      <vt:lpstr>全频道课时作业</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Microsoft 帐户</dc:creator>
  <cp:lastModifiedBy>Administrator</cp:lastModifiedBy>
  <cp:revision>9</cp:revision>
  <dcterms:created xsi:type="dcterms:W3CDTF">2024-07-07T03:18:13Z</dcterms:created>
  <dcterms:modified xsi:type="dcterms:W3CDTF">2024-07-08T13:22:37Z</dcterms:modified>
</cp:coreProperties>
</file>