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4" r:id="rId3"/>
    <p:sldId id="257" r:id="rId4"/>
    <p:sldId id="875" r:id="rId5"/>
    <p:sldId id="876" r:id="rId6"/>
    <p:sldId id="877" r:id="rId7"/>
    <p:sldId id="878" r:id="rId8"/>
    <p:sldId id="879" r:id="rId9"/>
    <p:sldId id="259" r:id="rId10"/>
    <p:sldId id="880" r:id="rId11"/>
    <p:sldId id="881" r:id="rId12"/>
    <p:sldId id="882" r:id="rId13"/>
    <p:sldId id="883" r:id="rId14"/>
    <p:sldId id="884" r:id="rId15"/>
    <p:sldId id="885" r:id="rId16"/>
    <p:sldId id="886" r:id="rId17"/>
    <p:sldId id="887" r:id="rId18"/>
    <p:sldId id="888" r:id="rId19"/>
    <p:sldId id="889" r:id="rId20"/>
    <p:sldId id="87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3" autoAdjust="0"/>
    <p:restoredTop sz="94660"/>
  </p:normalViewPr>
  <p:slideViewPr>
    <p:cSldViewPr snapToGrid="0" showGuides="1">
      <p:cViewPr varScale="1">
        <p:scale>
          <a:sx n="72" d="100"/>
          <a:sy n="72" d="100"/>
        </p:scale>
        <p:origin x="66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2024/7/9 Tuesday</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Unit 3</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Language in use</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7" y="762518"/>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9151034" y="4639752"/>
              <a:ext cx="2704218" cy="1339283"/>
              <a:chOff x="9051182" y="4714359"/>
              <a:chExt cx="2704218" cy="1339283"/>
            </a:xfrm>
          </p:grpSpPr>
          <p:grpSp>
            <p:nvGrpSpPr>
              <p:cNvPr id="8" name="组合 7">
                <a:extLst>
                  <a:ext uri="{FF2B5EF4-FFF2-40B4-BE49-F238E27FC236}">
                    <a16:creationId xmlns:a16="http://schemas.microsoft.com/office/drawing/2014/main" id="{51918DD0-7464-4719-95CD-F234FA8565DC}"/>
                  </a:ext>
                </a:extLst>
              </p:cNvPr>
              <p:cNvGrpSpPr/>
              <p:nvPr/>
            </p:nvGrpSpPr>
            <p:grpSpPr>
              <a:xfrm>
                <a:off x="9051182" y="4714359"/>
                <a:ext cx="2704218" cy="1339283"/>
                <a:chOff x="8965838" y="4823543"/>
                <a:chExt cx="2704218" cy="1339283"/>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英 语</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r>
                    <a:rPr lang="en-US" altLang="zh-CN" sz="2000" b="1" spc="300">
                      <a:cs typeface="Times New Roman" panose="02020603050405020304" pitchFamily="18" charset="0"/>
                      <a:sym typeface="Times New Roman" panose="02020603050405020304" pitchFamily="18" charset="0"/>
                    </a:rPr>
                    <a:t>WY</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4258553-D563-A119-77FF-0DEFEA405AF8}"/>
              </a:ext>
            </a:extLst>
          </p:cNvPr>
          <p:cNvSpPr txBox="1">
            <a:spLocks noChangeAspect="1"/>
          </p:cNvSpPr>
          <p:nvPr/>
        </p:nvSpPr>
        <p:spPr>
          <a:xfrm>
            <a:off x="679450" y="1679963"/>
            <a:ext cx="10833100" cy="3879075"/>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Animal bites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动物咬伤</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Wash the bite area with soap and water. Pack the wound with a clean cloth if it is bleeding. If the bleeding has stopped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cover the area with a bandage and take the person to the hospital. Make sure you remember what kind of animal it is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so the doctor can find the right way to treat him or her at once.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84420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0C7A8FC-D5AC-7186-B15A-4C5032506830}"/>
              </a:ext>
            </a:extLst>
          </p:cNvPr>
          <p:cNvSpPr txBox="1">
            <a:spLocks noChangeAspect="1"/>
          </p:cNvSpPr>
          <p:nvPr/>
        </p:nvSpPr>
        <p:spPr>
          <a:xfrm>
            <a:off x="679450" y="1039787"/>
            <a:ext cx="10833100" cy="5159426"/>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Fainting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昏厥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Don’t move the body. Make sure he or she can breathe and take in fresh air. Clean the person’s face with a cool cloth.</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Nosebleeds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Let the person sit up with his or her head tilted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倾斜</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forward a little. Do not let the person tilt his or her head back because this may cause heavy breathing or coughing. Pinch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捏</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lower part of the nose for at least 10 minutes.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04696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36CC57A-56FA-48FF-68C4-3F5F833EE291}"/>
              </a:ext>
            </a:extLst>
          </p:cNvPr>
          <p:cNvSpPr txBox="1">
            <a:spLocks noChangeAspect="1"/>
          </p:cNvSpPr>
          <p:nvPr/>
        </p:nvSpPr>
        <p:spPr>
          <a:xfrm>
            <a:off x="679450" y="1679963"/>
            <a:ext cx="10833100" cy="3879075"/>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should we do first when an animal bite happens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Put an ice pack on the wound.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Wash the bite area with soap and water.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Try to stop the bleeding with a clean cloth.</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Take the hurt person to the hospital.</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4f194">
            <a:extLst>
              <a:ext uri="{FF2B5EF4-FFF2-40B4-BE49-F238E27FC236}">
                <a16:creationId xmlns:a16="http://schemas.microsoft.com/office/drawing/2014/main" id="{67BAA44A-0D98-4F3B-AAF2-FCFF55582D65}"/>
              </a:ext>
            </a:extLst>
          </p:cNvPr>
          <p:cNvSpPr/>
          <p:nvPr/>
        </p:nvSpPr>
        <p:spPr>
          <a:xfrm>
            <a:off x="804228" y="1776483"/>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500257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8522C7D-0D89-EFC2-E122-6CFAFD48E2B9}"/>
              </a:ext>
            </a:extLst>
          </p:cNvPr>
          <p:cNvSpPr txBox="1">
            <a:spLocks noChangeAspect="1"/>
          </p:cNvSpPr>
          <p:nvPr/>
        </p:nvSpPr>
        <p:spPr>
          <a:xfrm>
            <a:off x="679450" y="1679963"/>
            <a:ext cx="10833100" cy="3879075"/>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When dealing 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处理</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problems of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we shouldn’t move the hurt.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broken bones and animal bites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animal bites and nosebleeds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broken bones and fainting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fainting and nosebleeds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1071e">
            <a:extLst>
              <a:ext uri="{FF2B5EF4-FFF2-40B4-BE49-F238E27FC236}">
                <a16:creationId xmlns:a16="http://schemas.microsoft.com/office/drawing/2014/main" id="{39A2AEF0-502C-4BC9-B0B4-51845A0BE08B}"/>
              </a:ext>
            </a:extLst>
          </p:cNvPr>
          <p:cNvSpPr/>
          <p:nvPr/>
        </p:nvSpPr>
        <p:spPr>
          <a:xfrm>
            <a:off x="804228" y="1776483"/>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 </a:t>
            </a:r>
            <a:endParaRPr lang="zh-CN" altLang="en-US"/>
          </a:p>
        </p:txBody>
      </p:sp>
    </p:spTree>
    <p:extLst>
      <p:ext uri="{BB962C8B-B14F-4D97-AF65-F5344CB8AC3E}">
        <p14:creationId xmlns:p14="http://schemas.microsoft.com/office/powerpoint/2010/main" val="1337086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9E368CB-F45D-CFBF-A541-40CF6745EB9D}"/>
              </a:ext>
            </a:extLst>
          </p:cNvPr>
          <p:cNvSpPr txBox="1">
            <a:spLocks noChangeAspect="1"/>
          </p:cNvSpPr>
          <p:nvPr/>
        </p:nvSpPr>
        <p:spPr>
          <a:xfrm>
            <a:off x="679450" y="1679963"/>
            <a:ext cx="10833100" cy="3879075"/>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Which of the following is Not Right when a boy’s nose bleeds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Let his head not tilt back.</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Let his head tilt forward a little.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Let him sit up.</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 Pinch his nose for less than 10 minutes.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88b17">
            <a:extLst>
              <a:ext uri="{FF2B5EF4-FFF2-40B4-BE49-F238E27FC236}">
                <a16:creationId xmlns:a16="http://schemas.microsoft.com/office/drawing/2014/main" id="{459BDD98-5E4E-4704-B87B-67302EA3530C}"/>
              </a:ext>
            </a:extLst>
          </p:cNvPr>
          <p:cNvSpPr/>
          <p:nvPr/>
        </p:nvSpPr>
        <p:spPr>
          <a:xfrm>
            <a:off x="804228" y="1776483"/>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164771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94C888C-726D-0C5A-876F-A2BD4FE51E98}"/>
              </a:ext>
            </a:extLst>
          </p:cNvPr>
          <p:cNvSpPr txBox="1">
            <a:spLocks noChangeAspect="1"/>
          </p:cNvSpPr>
          <p:nvPr/>
        </p:nvSpPr>
        <p:spPr>
          <a:xfrm>
            <a:off x="679450" y="1359875"/>
            <a:ext cx="10833100" cy="4519250"/>
          </a:xfrm>
          <a:prstGeom prst="rect">
            <a:avLst/>
          </a:prstGeom>
          <a:noFill/>
        </p:spPr>
        <p:txBody>
          <a:bodyPr wrap="square">
            <a:spAutoFit/>
          </a:bodyPr>
          <a:lstStyle/>
          <a:p>
            <a:pPr>
              <a:lnSpc>
                <a:spcPct val="130000"/>
              </a:lnSpc>
            </a:pPr>
            <a:r>
              <a:rPr lang="en-US" altLang="zh-CN" sz="3200" b="1" dirty="0">
                <a:solidFill>
                  <a:srgbClr val="00B0F0"/>
                </a:solidFill>
                <a:effectLst/>
                <a:latin typeface="宋体" panose="02010600030101010101" pitchFamily="2" charset="-122"/>
                <a:ea typeface="宋体" panose="02010600030101010101" pitchFamily="2" charset="-122"/>
                <a:cs typeface="Times New Roman" panose="02020603050405020304" pitchFamily="18" charset="0"/>
              </a:rPr>
              <a:t>Ⅴ</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任务型阅读。</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Safety Activities for Middle School Kids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School is not the safe place as it used to be. How to keep school safer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How to help students stay away from danger</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There are many activities that teachers can do to teach safety in an easy way. Here are some stories from the students who have had the safety class in No.1 Middle School.</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49906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FBA4877-3F7D-82DF-852A-51EDAAEF1EBF}"/>
              </a:ext>
            </a:extLst>
          </p:cNvPr>
          <p:cNvSpPr txBox="1">
            <a:spLocks noChangeAspect="1"/>
          </p:cNvSpPr>
          <p:nvPr/>
        </p:nvSpPr>
        <p:spPr>
          <a:xfrm>
            <a:off x="679450" y="1679963"/>
            <a:ext cx="10833100" cy="3879075"/>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Mike Smith</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About Sports Safety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Once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our head teacher made up a story about sports safety. All we needed to do was to point out safe and unsafe sports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behaviours</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in the story. From this lesson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we knew we should always do warm</a:t>
            </a:r>
            <a:r>
              <a:rPr lang="en-US" altLang="zh-CN" sz="3200" b="1" dirty="0">
                <a:effectLst/>
                <a:latin typeface="Times New Roman" panose="02020603050405020304" pitchFamily="18" charset="0"/>
                <a:ea typeface="MS Mincho" panose="02020609040205080304" pitchFamily="49" charset="-128"/>
                <a:cs typeface="MS Mincho" panose="02020609040205080304" pitchFamily="49" charset="-128"/>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up</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热身</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activities before playing sports and drink some water after that.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541438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E3EE705-069D-73FF-DB33-D46CE55C7B8C}"/>
              </a:ext>
            </a:extLst>
          </p:cNvPr>
          <p:cNvSpPr txBox="1">
            <a:spLocks noChangeAspect="1"/>
          </p:cNvSpPr>
          <p:nvPr/>
        </p:nvSpPr>
        <p:spPr>
          <a:xfrm>
            <a:off x="679450" y="1359875"/>
            <a:ext cx="10833100" cy="4519250"/>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Amy Young</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About Classroom Safety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Yes</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making up stories is a good way to learn and enjoy ourselves. We were once asked to make up a story about a boy called Little Naughty. He always did something naughty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淘气的</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in the classroom and got himself into trouble. In this way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we learned to behave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行为</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well and get on well with each other.</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83268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7C85C83-A508-6272-FE2A-A4F0A9B0647A}"/>
              </a:ext>
            </a:extLst>
          </p:cNvPr>
          <p:cNvSpPr txBox="1">
            <a:spLocks noChangeAspect="1"/>
          </p:cNvSpPr>
          <p:nvPr/>
        </p:nvSpPr>
        <p:spPr>
          <a:xfrm>
            <a:off x="679450" y="1359875"/>
            <a:ext cx="10833100" cy="4519250"/>
          </a:xfrm>
          <a:prstGeom prst="rect">
            <a:avLst/>
          </a:prstGeom>
          <a:noFill/>
        </p:spPr>
        <p:txBody>
          <a:bodyPr wrap="square">
            <a:spAutoFit/>
          </a:bodyPr>
          <a:lstStyle/>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Frank Green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About Fire Safety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 our school</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we have a fire emergency response practice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火警应急演习</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in September every year. So we know where to go if there is a fire in school. We learn to use the fire extinguisher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灭火器</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too. But I don’t think we should be allowed to put out the fire alone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because it’s too dangerous for young students like us.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17356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446DF60-48E9-5DB6-EE01-33D11F2ED4C4}"/>
              </a:ext>
            </a:extLst>
          </p:cNvPr>
          <p:cNvSpPr txBox="1">
            <a:spLocks noChangeAspect="1"/>
          </p:cNvSpPr>
          <p:nvPr/>
        </p:nvSpPr>
        <p:spPr>
          <a:xfrm>
            <a:off x="679449" y="1362087"/>
            <a:ext cx="11008245" cy="4514826"/>
          </a:xfrm>
          <a:prstGeom prst="rect">
            <a:avLst/>
          </a:prstGeom>
          <a:noFill/>
        </p:spPr>
        <p:txBody>
          <a:bodyPr wrap="square">
            <a:spAutoFit/>
          </a:bodyPr>
          <a:lstStyle/>
          <a:p>
            <a:pPr indent="28067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阅读短文，回答下列问题。</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Where are the students from</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Who</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talked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about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classroom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safety</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should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drink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after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playing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sports</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个词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rPr>
              <a:t>              </a:t>
            </a:r>
            <a:r>
              <a:rPr lang="en-US" altLang="zh-CN" sz="3200" b="1" u="sng" dirty="0">
                <a:solidFill>
                  <a:srgbClr val="FF0000"/>
                </a:solidFill>
                <a:effectLst/>
                <a:uFill>
                  <a:solidFill>
                    <a:srgbClr val="000000"/>
                  </a:solidFill>
                </a:uFill>
                <a:latin typeface="宋体" panose="02010600030101010101" pitchFamily="2" charset="-122"/>
                <a:cs typeface="Times New Roman" panose="02020603050405020304" pitchFamily="18" charset="0"/>
              </a:rPr>
              <a:t>  </a:t>
            </a:r>
            <a:endParaRPr lang="zh-CN" altLang="en-US" sz="3200" dirty="0"/>
          </a:p>
        </p:txBody>
      </p:sp>
      <p:sp>
        <p:nvSpPr>
          <p:cNvPr id="5" name="A_c5d89">
            <a:extLst>
              <a:ext uri="{FF2B5EF4-FFF2-40B4-BE49-F238E27FC236}">
                <a16:creationId xmlns:a16="http://schemas.microsoft.com/office/drawing/2014/main" id="{20D8A4CA-3E06-4D9E-B2F1-8459366C34AB}"/>
              </a:ext>
            </a:extLst>
          </p:cNvPr>
          <p:cNvSpPr/>
          <p:nvPr/>
        </p:nvSpPr>
        <p:spPr>
          <a:xfrm>
            <a:off x="669289" y="5262511"/>
            <a:ext cx="9638603" cy="47792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We</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should</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drink</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some</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water</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after</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playing</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rPr>
              <a:t>sports.</a:t>
            </a:r>
            <a:r>
              <a:rPr lang="en-US" altLang="zh-CN" sz="3200" b="1" dirty="0">
                <a:solidFill>
                  <a:srgbClr val="FF0000"/>
                </a:solidFill>
                <a:uFill>
                  <a:solidFill>
                    <a:srgbClr val="000000"/>
                  </a:solidFill>
                </a:uFill>
                <a:latin typeface="宋体" panose="02010600030101010101" pitchFamily="2" charset="-122"/>
                <a:cs typeface="Times New Roman" panose="02020603050405020304" pitchFamily="18" charset="0"/>
              </a:rPr>
              <a:t> </a:t>
            </a:r>
            <a:endParaRPr lang="zh-CN" altLang="en-US" dirty="0"/>
          </a:p>
        </p:txBody>
      </p:sp>
      <p:sp>
        <p:nvSpPr>
          <p:cNvPr id="4" name="A_752fa">
            <a:extLst>
              <a:ext uri="{FF2B5EF4-FFF2-40B4-BE49-F238E27FC236}">
                <a16:creationId xmlns:a16="http://schemas.microsoft.com/office/drawing/2014/main" id="{D288ACFC-B07C-42FB-BD02-E04A1346E5F0}"/>
              </a:ext>
            </a:extLst>
          </p:cNvPr>
          <p:cNvSpPr/>
          <p:nvPr/>
        </p:nvSpPr>
        <p:spPr>
          <a:xfrm>
            <a:off x="669289" y="3994543"/>
            <a:ext cx="3272155"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Amy</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Young.</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en-US" dirty="0"/>
          </a:p>
        </p:txBody>
      </p:sp>
      <p:sp>
        <p:nvSpPr>
          <p:cNvPr id="2" name="A_74d0e">
            <a:extLst>
              <a:ext uri="{FF2B5EF4-FFF2-40B4-BE49-F238E27FC236}">
                <a16:creationId xmlns:a16="http://schemas.microsoft.com/office/drawing/2014/main" id="{5E1C6910-922D-4C21-B94F-E2D31041B132}"/>
              </a:ext>
            </a:extLst>
          </p:cNvPr>
          <p:cNvSpPr/>
          <p:nvPr/>
        </p:nvSpPr>
        <p:spPr>
          <a:xfrm>
            <a:off x="669289" y="2726575"/>
            <a:ext cx="7281547"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They</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are</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from</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No.1</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Middle</a:t>
            </a:r>
            <a:r>
              <a:rPr lang="en-US" altLang="zh-CN" sz="3200" b="1"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School.</a:t>
            </a:r>
            <a:r>
              <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69834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150B798C-0CCE-9D1D-5DCD-377BD00247D3}"/>
              </a:ext>
            </a:extLst>
          </p:cNvPr>
          <p:cNvGrpSpPr/>
          <p:nvPr/>
        </p:nvGrpSpPr>
        <p:grpSpPr>
          <a:xfrm>
            <a:off x="0" y="908321"/>
            <a:ext cx="12192000" cy="4437005"/>
            <a:chOff x="0" y="908321"/>
            <a:chExt cx="12192000" cy="4437005"/>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Unit 3</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Language in use</a:t>
              </a:r>
              <a:endPar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Module 12</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Help</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66081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D00633F-1CCB-FAB3-68AF-6DBA0E7BA786}"/>
              </a:ext>
            </a:extLst>
          </p:cNvPr>
          <p:cNvSpPr txBox="1">
            <a:spLocks noChangeAspect="1"/>
          </p:cNvSpPr>
          <p:nvPr/>
        </p:nvSpPr>
        <p:spPr>
          <a:xfrm>
            <a:off x="204509" y="1380537"/>
            <a:ext cx="11987491" cy="4837735"/>
          </a:xfrm>
          <a:prstGeom prst="rect">
            <a:avLst/>
          </a:prstGeom>
          <a:noFill/>
        </p:spPr>
        <p:txBody>
          <a:bodyPr wrap="square">
            <a:spAutoFit/>
          </a:bodyPr>
          <a:lstStyle/>
          <a:p>
            <a:pPr>
              <a:lnSpc>
                <a:spcPct val="130000"/>
              </a:lnSpc>
            </a:pPr>
            <a:r>
              <a:rPr lang="zh-CN" altLang="zh-CN" sz="30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Ⅰ</a:t>
            </a:r>
            <a:r>
              <a:rPr lang="en-US" altLang="zh-CN" sz="30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选词填空。</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0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Where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(can</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must) </a:t>
            </a:r>
            <a:r>
              <a:rPr lang="en-US" altLang="zh-CN" sz="3000" b="1" dirty="0" err="1">
                <a:effectLst/>
                <a:latin typeface="Times New Roman" panose="02020603050405020304" pitchFamily="18" charset="0"/>
                <a:ea typeface="宋体" panose="02010600030101010101" pitchFamily="2" charset="-122"/>
                <a:cs typeface="Times New Roman" panose="02020603050405020304" pitchFamily="18" charset="0"/>
              </a:rPr>
              <a:t>Mrs</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Green be</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She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(must</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could) be in the office or on the way home.</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0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It smells</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闻起来</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delicious</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Someone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(must</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can’t) be cooking</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0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If Lisa said that</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it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(must</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might) be true. She never lies.</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0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Alan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(can’t</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must) be </a:t>
            </a:r>
            <a:r>
              <a:rPr lang="en-US" altLang="zh-CN" sz="3000" b="1" dirty="0" err="1">
                <a:effectLst/>
                <a:latin typeface="Times New Roman" panose="02020603050405020304" pitchFamily="18" charset="0"/>
                <a:ea typeface="宋体" panose="02010600030101010101" pitchFamily="2" charset="-122"/>
                <a:cs typeface="Times New Roman" panose="02020603050405020304" pitchFamily="18" charset="0"/>
              </a:rPr>
              <a:t>Mr</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Green’s son. They look very different.</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A_6fa5b">
            <a:extLst>
              <a:ext uri="{FF2B5EF4-FFF2-40B4-BE49-F238E27FC236}">
                <a16:creationId xmlns:a16="http://schemas.microsoft.com/office/drawing/2014/main" id="{DE49A04E-C025-443A-8C90-FC464D029772}"/>
              </a:ext>
            </a:extLst>
          </p:cNvPr>
          <p:cNvSpPr/>
          <p:nvPr/>
        </p:nvSpPr>
        <p:spPr>
          <a:xfrm>
            <a:off x="1357987" y="5043217"/>
            <a:ext cx="2098738"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can’t</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f5458">
            <a:extLst>
              <a:ext uri="{FF2B5EF4-FFF2-40B4-BE49-F238E27FC236}">
                <a16:creationId xmlns:a16="http://schemas.microsoft.com/office/drawing/2014/main" id="{69378DB9-82AF-49CF-BA64-0C8EE09F53C0}"/>
              </a:ext>
            </a:extLst>
          </p:cNvPr>
          <p:cNvSpPr/>
          <p:nvPr/>
        </p:nvSpPr>
        <p:spPr>
          <a:xfrm>
            <a:off x="3856712" y="4448857"/>
            <a:ext cx="2076513"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must</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d3f79">
            <a:extLst>
              <a:ext uri="{FF2B5EF4-FFF2-40B4-BE49-F238E27FC236}">
                <a16:creationId xmlns:a16="http://schemas.microsoft.com/office/drawing/2014/main" id="{6363F24B-55D2-4331-8E01-75C7ACDDE9F1}"/>
              </a:ext>
            </a:extLst>
          </p:cNvPr>
          <p:cNvSpPr/>
          <p:nvPr/>
        </p:nvSpPr>
        <p:spPr>
          <a:xfrm>
            <a:off x="6795174" y="3260137"/>
            <a:ext cx="2076514"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must</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43dec">
            <a:extLst>
              <a:ext uri="{FF2B5EF4-FFF2-40B4-BE49-F238E27FC236}">
                <a16:creationId xmlns:a16="http://schemas.microsoft.com/office/drawing/2014/main" id="{0172BFB1-36B1-407E-9BB4-CDEDB3188560}"/>
              </a:ext>
            </a:extLst>
          </p:cNvPr>
          <p:cNvSpPr/>
          <p:nvPr/>
        </p:nvSpPr>
        <p:spPr>
          <a:xfrm>
            <a:off x="1262737" y="2665777"/>
            <a:ext cx="2162238"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could</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4" name="image16.jpeg"/>
          <p:cNvPicPr/>
          <p:nvPr/>
        </p:nvPicPr>
        <p:blipFill>
          <a:blip r:embed="rId2"/>
          <a:stretch>
            <a:fillRect/>
          </a:stretch>
        </p:blipFill>
        <p:spPr>
          <a:xfrm>
            <a:off x="464975" y="698093"/>
            <a:ext cx="2413435" cy="526858"/>
          </a:xfrm>
          <a:prstGeom prst="rect">
            <a:avLst/>
          </a:prstGeom>
        </p:spPr>
      </p:pic>
      <p:sp>
        <p:nvSpPr>
          <p:cNvPr id="2" name="A_615e4">
            <a:extLst>
              <a:ext uri="{FF2B5EF4-FFF2-40B4-BE49-F238E27FC236}">
                <a16:creationId xmlns:a16="http://schemas.microsoft.com/office/drawing/2014/main" id="{02471120-5A90-4E7C-B9D7-DAD26B66813F}"/>
              </a:ext>
            </a:extLst>
          </p:cNvPr>
          <p:cNvSpPr/>
          <p:nvPr/>
        </p:nvSpPr>
        <p:spPr>
          <a:xfrm>
            <a:off x="2051216" y="2071417"/>
            <a:ext cx="1844739" cy="49331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can</a:t>
            </a:r>
            <a:r>
              <a:rPr lang="zh-CN" altLang="zh-CN" sz="30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0632950-8AA0-FBC6-DD00-E49C3E0CF9D2}"/>
              </a:ext>
            </a:extLst>
          </p:cNvPr>
          <p:cNvSpPr txBox="1">
            <a:spLocks noChangeAspect="1"/>
          </p:cNvSpPr>
          <p:nvPr/>
        </p:nvSpPr>
        <p:spPr>
          <a:xfrm>
            <a:off x="463319" y="1172036"/>
            <a:ext cx="11512550" cy="4513928"/>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Ⅱ</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单项填空。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 building is not safe. You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stay away from it.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can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 must	C. need         D. may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Tom</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you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talk in the library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and you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 quiet.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can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must               	B. can’t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mustn’t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have to</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must              D. can’t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must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db1b0">
            <a:extLst>
              <a:ext uri="{FF2B5EF4-FFF2-40B4-BE49-F238E27FC236}">
                <a16:creationId xmlns:a16="http://schemas.microsoft.com/office/drawing/2014/main" id="{45E335EC-6F80-4E88-BDFC-27A6A5D950A0}"/>
              </a:ext>
            </a:extLst>
          </p:cNvPr>
          <p:cNvSpPr/>
          <p:nvPr/>
        </p:nvSpPr>
        <p:spPr>
          <a:xfrm>
            <a:off x="588097" y="3170508"/>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
        <p:nvSpPr>
          <p:cNvPr id="2" name="A_51db3">
            <a:extLst>
              <a:ext uri="{FF2B5EF4-FFF2-40B4-BE49-F238E27FC236}">
                <a16:creationId xmlns:a16="http://schemas.microsoft.com/office/drawing/2014/main" id="{61D18821-49CC-4959-B090-72644172FE4E}"/>
              </a:ext>
            </a:extLst>
          </p:cNvPr>
          <p:cNvSpPr/>
          <p:nvPr/>
        </p:nvSpPr>
        <p:spPr>
          <a:xfrm>
            <a:off x="588097" y="1902540"/>
            <a:ext cx="13891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B </a:t>
            </a:r>
            <a:endParaRPr lang="zh-CN" altLang="en-US"/>
          </a:p>
        </p:txBody>
      </p:sp>
    </p:spTree>
    <p:extLst>
      <p:ext uri="{BB962C8B-B14F-4D97-AF65-F5344CB8AC3E}">
        <p14:creationId xmlns:p14="http://schemas.microsoft.com/office/powerpoint/2010/main" val="402443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CAA98C0-635D-331B-EC33-BAAF2F2FB23B}"/>
              </a:ext>
            </a:extLst>
          </p:cNvPr>
          <p:cNvSpPr txBox="1">
            <a:spLocks noChangeAspect="1"/>
          </p:cNvSpPr>
          <p:nvPr/>
        </p:nvSpPr>
        <p:spPr>
          <a:xfrm>
            <a:off x="679450" y="1359875"/>
            <a:ext cx="10833100" cy="4519250"/>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the window please</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it’s cold outside.</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Opening                 B. Open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Not open                D. Don’t open</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 good breakfast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my son. It’s good for your health.</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Mum often says to Tommy.</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Eat                		B. Eating</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To eat               	D. Eats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22fb0">
            <a:extLst>
              <a:ext uri="{FF2B5EF4-FFF2-40B4-BE49-F238E27FC236}">
                <a16:creationId xmlns:a16="http://schemas.microsoft.com/office/drawing/2014/main" id="{5ADEEF39-F6E8-4EA0-AF01-6629FA183D47}"/>
              </a:ext>
            </a:extLst>
          </p:cNvPr>
          <p:cNvSpPr/>
          <p:nvPr/>
        </p:nvSpPr>
        <p:spPr>
          <a:xfrm>
            <a:off x="804228" y="3358347"/>
            <a:ext cx="1366520"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 </a:t>
            </a:r>
            <a:endParaRPr lang="zh-CN" altLang="en-US"/>
          </a:p>
        </p:txBody>
      </p:sp>
      <p:sp>
        <p:nvSpPr>
          <p:cNvPr id="2" name="A_e1e84">
            <a:extLst>
              <a:ext uri="{FF2B5EF4-FFF2-40B4-BE49-F238E27FC236}">
                <a16:creationId xmlns:a16="http://schemas.microsoft.com/office/drawing/2014/main" id="{1C6611AD-1E0A-4A86-8C9D-7D0CBC0B67ED}"/>
              </a:ext>
            </a:extLst>
          </p:cNvPr>
          <p:cNvSpPr/>
          <p:nvPr/>
        </p:nvSpPr>
        <p:spPr>
          <a:xfrm>
            <a:off x="804228" y="1456395"/>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67867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224CEFE-E841-2D1C-C051-D7DB2FE89026}"/>
              </a:ext>
            </a:extLst>
          </p:cNvPr>
          <p:cNvSpPr txBox="1">
            <a:spLocks noChangeAspect="1"/>
          </p:cNvSpPr>
          <p:nvPr/>
        </p:nvSpPr>
        <p:spPr>
          <a:xfrm>
            <a:off x="679450" y="2322799"/>
            <a:ext cx="10833100" cy="2593402"/>
          </a:xfrm>
          <a:prstGeom prst="rect">
            <a:avLst/>
          </a:prstGeom>
          <a:noFill/>
        </p:spPr>
        <p:txBody>
          <a:bodyPr wrap="square">
            <a:spAutoFit/>
          </a:bodyPr>
          <a:lstStyle/>
          <a:p>
            <a:pPr>
              <a:lnSpc>
                <a:spcPct val="130000"/>
              </a:lnSpc>
            </a:pP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西藏中考</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Don’t waste your food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my son</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 Thank you.                B. No way.</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 Come on.                   D. Sorry</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 won’t.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36177">
            <a:extLst>
              <a:ext uri="{FF2B5EF4-FFF2-40B4-BE49-F238E27FC236}">
                <a16:creationId xmlns:a16="http://schemas.microsoft.com/office/drawing/2014/main" id="{D2C9E8AC-D407-4380-A429-C61C913283E4}"/>
              </a:ext>
            </a:extLst>
          </p:cNvPr>
          <p:cNvSpPr/>
          <p:nvPr/>
        </p:nvSpPr>
        <p:spPr>
          <a:xfrm>
            <a:off x="804228" y="2419319"/>
            <a:ext cx="14113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D </a:t>
            </a:r>
            <a:endParaRPr lang="zh-CN" altLang="en-US"/>
          </a:p>
        </p:txBody>
      </p:sp>
    </p:spTree>
    <p:extLst>
      <p:ext uri="{BB962C8B-B14F-4D97-AF65-F5344CB8AC3E}">
        <p14:creationId xmlns:p14="http://schemas.microsoft.com/office/powerpoint/2010/main" val="216905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B540E4F-3837-ADD4-1F78-6F524BFCA6A5}"/>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Ⅲ</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句型转换。</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must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careful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handwriting.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改为祈使句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with</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handwriting.</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girl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singing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dancing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next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room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must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Lily.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改为否定句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girl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singing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dancing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next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room</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________ ___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Lily.</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b09f4">
            <a:extLst>
              <a:ext uri="{FF2B5EF4-FFF2-40B4-BE49-F238E27FC236}">
                <a16:creationId xmlns:a16="http://schemas.microsoft.com/office/drawing/2014/main" id="{3906E9C1-8282-4811-A4AC-5C85EB0C28CE}"/>
              </a:ext>
            </a:extLst>
          </p:cNvPr>
          <p:cNvSpPr/>
          <p:nvPr/>
        </p:nvSpPr>
        <p:spPr>
          <a:xfrm>
            <a:off x="8685149" y="4628976"/>
            <a:ext cx="3610039"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can’t</a:t>
            </a:r>
            <a:r>
              <a:rPr lang="en-US"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a:t>
            </a:r>
            <a:r>
              <a:rPr lang="zh-CN"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2" name="A_f4e3f">
            <a:extLst>
              <a:ext uri="{FF2B5EF4-FFF2-40B4-BE49-F238E27FC236}">
                <a16:creationId xmlns:a16="http://schemas.microsoft.com/office/drawing/2014/main" id="{A0D2C8C8-D157-474D-B762-BF575B498DE8}"/>
              </a:ext>
            </a:extLst>
          </p:cNvPr>
          <p:cNvSpPr/>
          <p:nvPr/>
        </p:nvSpPr>
        <p:spPr>
          <a:xfrm>
            <a:off x="669290" y="2727024"/>
            <a:ext cx="3988435"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a:t>
            </a:r>
            <a:r>
              <a:rPr lang="zh-CN"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careful</a:t>
            </a:r>
            <a:r>
              <a:rPr lang="zh-CN"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2804836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4140599-01D2-DA98-2A90-9C0AD8FF42DA}"/>
              </a:ext>
            </a:extLst>
          </p:cNvPr>
          <p:cNvSpPr txBox="1">
            <a:spLocks noChangeAspect="1"/>
          </p:cNvSpPr>
          <p:nvPr/>
        </p:nvSpPr>
        <p:spPr>
          <a:xfrm>
            <a:off x="679450" y="1682623"/>
            <a:ext cx="10833100" cy="3873753"/>
          </a:xfrm>
          <a:prstGeom prst="rect">
            <a:avLst/>
          </a:prstGeom>
          <a:noFill/>
        </p:spPr>
        <p:txBody>
          <a:bodyPr wrap="square">
            <a:spAutoFit/>
          </a:bodyPr>
          <a:lstStyle/>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should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think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of</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safety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first.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改为祈使句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safety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first.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Run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shout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library.</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改为否定句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run</a:t>
            </a:r>
            <a:r>
              <a:rPr lang="en-US" altLang="zh-CN" sz="3200" b="1">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shout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in</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the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library.</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If</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move</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die.</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改为同义句</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or</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you’ll</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die.</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a7eaa">
            <a:extLst>
              <a:ext uri="{FF2B5EF4-FFF2-40B4-BE49-F238E27FC236}">
                <a16:creationId xmlns:a16="http://schemas.microsoft.com/office/drawing/2014/main" id="{6749760F-04D2-4DD0-B4F8-7EE9165A4F25}"/>
              </a:ext>
            </a:extLst>
          </p:cNvPr>
          <p:cNvSpPr/>
          <p:nvPr/>
        </p:nvSpPr>
        <p:spPr>
          <a:xfrm>
            <a:off x="669290" y="4949063"/>
            <a:ext cx="4149789" cy="47719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Don’t</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move</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19bff">
            <a:extLst>
              <a:ext uri="{FF2B5EF4-FFF2-40B4-BE49-F238E27FC236}">
                <a16:creationId xmlns:a16="http://schemas.microsoft.com/office/drawing/2014/main" id="{CD74321D-5F7A-4476-84FF-798C7042B29A}"/>
              </a:ext>
            </a:extLst>
          </p:cNvPr>
          <p:cNvSpPr/>
          <p:nvPr/>
        </p:nvSpPr>
        <p:spPr>
          <a:xfrm>
            <a:off x="3302953" y="3681095"/>
            <a:ext cx="1800288"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or</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f1c48">
            <a:extLst>
              <a:ext uri="{FF2B5EF4-FFF2-40B4-BE49-F238E27FC236}">
                <a16:creationId xmlns:a16="http://schemas.microsoft.com/office/drawing/2014/main" id="{DD1A1EE8-C519-4242-BDA9-6EA6D7D78B5E}"/>
              </a:ext>
            </a:extLst>
          </p:cNvPr>
          <p:cNvSpPr/>
          <p:nvPr/>
        </p:nvSpPr>
        <p:spPr>
          <a:xfrm>
            <a:off x="669290" y="3681095"/>
            <a:ext cx="240830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Don’t</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2" name="A_4a19e">
            <a:extLst>
              <a:ext uri="{FF2B5EF4-FFF2-40B4-BE49-F238E27FC236}">
                <a16:creationId xmlns:a16="http://schemas.microsoft.com/office/drawing/2014/main" id="{0868F8AB-649C-46D7-9F84-63A596C7721C}"/>
              </a:ext>
            </a:extLst>
          </p:cNvPr>
          <p:cNvSpPr/>
          <p:nvPr/>
        </p:nvSpPr>
        <p:spPr>
          <a:xfrm>
            <a:off x="669290" y="2413127"/>
            <a:ext cx="3722751"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Think</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3275303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484DD24-3A7A-3D3F-FEE9-3BD8C3E5E3F5}"/>
              </a:ext>
            </a:extLst>
          </p:cNvPr>
          <p:cNvSpPr txBox="1">
            <a:spLocks noChangeAspect="1"/>
          </p:cNvSpPr>
          <p:nvPr/>
        </p:nvSpPr>
        <p:spPr>
          <a:xfrm>
            <a:off x="679450" y="1190445"/>
            <a:ext cx="10833100" cy="5159426"/>
          </a:xfrm>
          <a:prstGeom prst="rect">
            <a:avLst/>
          </a:prstGeom>
          <a:noFill/>
        </p:spPr>
        <p:txBody>
          <a:bodyPr wrap="square">
            <a:spAutoFit/>
          </a:bodyPr>
          <a:lstStyle/>
          <a:p>
            <a:pPr>
              <a:lnSpc>
                <a:spcPct val="130000"/>
              </a:lnSpc>
            </a:pPr>
            <a:r>
              <a:rPr lang="zh-CN" altLang="zh-CN" sz="3200" b="1" dirty="0">
                <a:solidFill>
                  <a:srgbClr val="00B0F0"/>
                </a:solidFill>
                <a:effectLst/>
                <a:latin typeface="Calibri" panose="020F0502020204030204" pitchFamily="34" charset="0"/>
                <a:ea typeface="宋体" panose="02010600030101010101" pitchFamily="2" charset="-122"/>
                <a:cs typeface="宋体" panose="02010600030101010101" pitchFamily="2" charset="-122"/>
              </a:rPr>
              <a:t>Ⅳ</a:t>
            </a:r>
            <a:r>
              <a:rPr lang="en-US"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［人与自然·自我保护］</a:t>
            </a:r>
            <a:r>
              <a:rPr lang="zh-CN" altLang="zh-CN" sz="3200" b="1" dirty="0">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阅读理解。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What should we do if one of our classmates suddenly falls ill or gets hurt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Here are some steps for first aid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急救</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But remember to look for medical care after first aid if the wound</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伤口</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is serious.</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indent="719455" algn="just">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Broken bones</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骨头</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Take away clothing from the wound. Use an ice pack</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冰袋</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Don’t move the hurt body part while waiting for the doctor to arrive.</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17.jpeg"/>
          <p:cNvPicPr/>
          <p:nvPr/>
        </p:nvPicPr>
        <p:blipFill>
          <a:blip r:embed="rId2"/>
          <a:stretch>
            <a:fillRect/>
          </a:stretch>
        </p:blipFill>
        <p:spPr>
          <a:xfrm>
            <a:off x="395438" y="715872"/>
            <a:ext cx="2610152" cy="474573"/>
          </a:xfrm>
          <a:prstGeom prst="rect">
            <a:avLst/>
          </a:prstGeom>
        </p:spPr>
      </p:pic>
    </p:spTree>
    <p:extLst>
      <p:ext uri="{BB962C8B-B14F-4D97-AF65-F5344CB8AC3E}">
        <p14:creationId xmlns:p14="http://schemas.microsoft.com/office/powerpoint/2010/main" val="605235743"/>
      </p:ext>
    </p:extLst>
  </p:cSld>
  <p:clrMapOvr>
    <a:masterClrMapping/>
  </p:clrMapOvr>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E093AF96-6B44-451D-9477-1FDBBD50C6D3}" vid="{2C6F219A-BFEA-4BAF-8E14-6798A2747A70}"/>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16</TotalTime>
  <Words>1315</Words>
  <Application>Microsoft Office PowerPoint</Application>
  <PresentationFormat>宽屏</PresentationFormat>
  <Paragraphs>101</Paragraphs>
  <Slides>20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等线</vt:lpstr>
      <vt:lpstr>等线 Light</vt:lpstr>
      <vt:lpstr>黑体</vt:lpstr>
      <vt:lpstr>宋体</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22</cp:revision>
  <dcterms:created xsi:type="dcterms:W3CDTF">2024-07-07T03:18:13Z</dcterms:created>
  <dcterms:modified xsi:type="dcterms:W3CDTF">2024-07-09T04:41:12Z</dcterms:modified>
</cp:coreProperties>
</file>