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4" r:id="rId3"/>
    <p:sldId id="257" r:id="rId4"/>
    <p:sldId id="875" r:id="rId5"/>
    <p:sldId id="876" r:id="rId6"/>
    <p:sldId id="877" r:id="rId7"/>
    <p:sldId id="878" r:id="rId8"/>
    <p:sldId id="879" r:id="rId9"/>
    <p:sldId id="880" r:id="rId10"/>
    <p:sldId id="881" r:id="rId11"/>
    <p:sldId id="882" r:id="rId12"/>
    <p:sldId id="259" r:id="rId13"/>
    <p:sldId id="883" r:id="rId14"/>
    <p:sldId id="884" r:id="rId15"/>
    <p:sldId id="885" r:id="rId16"/>
    <p:sldId id="886" r:id="rId17"/>
    <p:sldId id="887" r:id="rId18"/>
    <p:sldId id="888" r:id="rId19"/>
    <p:sldId id="889" r:id="rId20"/>
    <p:sldId id="873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Unit 3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Language in use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7" y="762518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r>
                    <a:rPr lang="en-US" altLang="zh-CN" sz="20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0961B31-E034-6C6E-3691-14193C81526D}"/>
              </a:ext>
            </a:extLst>
          </p:cNvPr>
          <p:cNvSpPr txBox="1">
            <a:spLocks noChangeAspect="1"/>
          </p:cNvSpPr>
          <p:nvPr/>
        </p:nvSpPr>
        <p:spPr>
          <a:xfrm>
            <a:off x="546445" y="1172036"/>
            <a:ext cx="11972521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十六岁不能开车。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car at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sixteen.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你上学不应该迟到。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在公共场合你一定不要大声说话。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loudly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public.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a9066">
            <a:extLst>
              <a:ext uri="{FF2B5EF4-FFF2-40B4-BE49-F238E27FC236}">
                <a16:creationId xmlns:a16="http://schemas.microsoft.com/office/drawing/2014/main" id="{BAC5E92D-F719-44DE-AF57-4F58B496DA10}"/>
              </a:ext>
            </a:extLst>
          </p:cNvPr>
          <p:cNvSpPr/>
          <p:nvPr/>
        </p:nvSpPr>
        <p:spPr>
          <a:xfrm>
            <a:off x="6996839" y="5072460"/>
            <a:ext cx="1763777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44d3d">
            <a:extLst>
              <a:ext uri="{FF2B5EF4-FFF2-40B4-BE49-F238E27FC236}">
                <a16:creationId xmlns:a16="http://schemas.microsoft.com/office/drawing/2014/main" id="{1E6675C1-326F-45D6-8238-7C16E2A4CE92}"/>
              </a:ext>
            </a:extLst>
          </p:cNvPr>
          <p:cNvSpPr/>
          <p:nvPr/>
        </p:nvSpPr>
        <p:spPr>
          <a:xfrm>
            <a:off x="1315176" y="5072460"/>
            <a:ext cx="4362514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mustn’t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talk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4bbf9">
            <a:extLst>
              <a:ext uri="{FF2B5EF4-FFF2-40B4-BE49-F238E27FC236}">
                <a16:creationId xmlns:a16="http://schemas.microsoft.com/office/drawing/2014/main" id="{220E5BFB-51CA-4FFE-BF54-3D873CD0832F}"/>
              </a:ext>
            </a:extLst>
          </p:cNvPr>
          <p:cNvSpPr/>
          <p:nvPr/>
        </p:nvSpPr>
        <p:spPr>
          <a:xfrm>
            <a:off x="1315176" y="3804492"/>
            <a:ext cx="7353365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shouldn’t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late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bfd2b">
            <a:extLst>
              <a:ext uri="{FF2B5EF4-FFF2-40B4-BE49-F238E27FC236}">
                <a16:creationId xmlns:a16="http://schemas.microsoft.com/office/drawing/2014/main" id="{B7CB4A7B-87ED-4315-AA65-78C7A628A3AD}"/>
              </a:ext>
            </a:extLst>
          </p:cNvPr>
          <p:cNvSpPr/>
          <p:nvPr/>
        </p:nvSpPr>
        <p:spPr>
          <a:xfrm>
            <a:off x="6970423" y="2536524"/>
            <a:ext cx="32592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age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c02b7">
            <a:extLst>
              <a:ext uri="{FF2B5EF4-FFF2-40B4-BE49-F238E27FC236}">
                <a16:creationId xmlns:a16="http://schemas.microsoft.com/office/drawing/2014/main" id="{8D83D659-D60F-4DFD-8008-DFBE03AD3807}"/>
              </a:ext>
            </a:extLst>
          </p:cNvPr>
          <p:cNvSpPr/>
          <p:nvPr/>
        </p:nvSpPr>
        <p:spPr>
          <a:xfrm>
            <a:off x="1315176" y="2536524"/>
            <a:ext cx="41164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can’t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drive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571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762DC77-67C8-5EF6-C6EE-B5EF73AA190F}"/>
              </a:ext>
            </a:extLst>
          </p:cNvPr>
          <p:cNvSpPr txBox="1">
            <a:spLocks noChangeAspect="1"/>
          </p:cNvSpPr>
          <p:nvPr/>
        </p:nvSpPr>
        <p:spPr>
          <a:xfrm>
            <a:off x="679449" y="2002711"/>
            <a:ext cx="11107997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晚上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后不可以留在外面。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 9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 pm.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你必须每周打扫一次卧室。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 bedroom once a week.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9ab7e">
            <a:extLst>
              <a:ext uri="{FF2B5EF4-FFF2-40B4-BE49-F238E27FC236}">
                <a16:creationId xmlns:a16="http://schemas.microsoft.com/office/drawing/2014/main" id="{ED835E38-4CD4-4E68-B76D-B19E6B15E681}"/>
              </a:ext>
            </a:extLst>
          </p:cNvPr>
          <p:cNvSpPr/>
          <p:nvPr/>
        </p:nvSpPr>
        <p:spPr>
          <a:xfrm>
            <a:off x="1448180" y="4001183"/>
            <a:ext cx="5453126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must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clean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64ef6">
            <a:extLst>
              <a:ext uri="{FF2B5EF4-FFF2-40B4-BE49-F238E27FC236}">
                <a16:creationId xmlns:a16="http://schemas.microsoft.com/office/drawing/2014/main" id="{AE3D46B5-20C8-480B-9BFF-1BC4B86A5F18}"/>
              </a:ext>
            </a:extLst>
          </p:cNvPr>
          <p:cNvSpPr/>
          <p:nvPr/>
        </p:nvSpPr>
        <p:spPr>
          <a:xfrm>
            <a:off x="1448180" y="2733215"/>
            <a:ext cx="538486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can’t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stay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560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47DAE1A-1FD5-8B8B-9156-909EDC12499F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190445"/>
            <a:ext cx="11274252" cy="54437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0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3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［文化意识·文化理解］</a:t>
            </a:r>
            <a:r>
              <a:rPr lang="zh-CN" altLang="zh-CN" sz="30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阅读理解。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	The customs in different countries are rather different. If I have dinner with a Chinese host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he always puts more food onto my plates as soon as I have emptied it. That often discomforts me greatly. I have to eat the food even if I don’t want to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because it is considered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认为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bad manners in the West to leave one’s food on the plate. I have already noticed that when a Chinese sits at an American’s dinner party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he very often refuses the offer of food or drink though he is in fact still hungry or thirsty. </a:t>
            </a:r>
            <a:endParaRPr lang="zh-CN" altLang="en-US" sz="3000" dirty="0"/>
          </a:p>
        </p:txBody>
      </p:sp>
      <p:pic>
        <p:nvPicPr>
          <p:cNvPr id="4" name="image1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95438" y="715872"/>
            <a:ext cx="2610152" cy="47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C977813-65C9-7260-93DF-6B2E2E64939E}"/>
              </a:ext>
            </a:extLst>
          </p:cNvPr>
          <p:cNvSpPr txBox="1">
            <a:spLocks noChangeAspect="1"/>
          </p:cNvSpPr>
          <p:nvPr/>
        </p:nvSpPr>
        <p:spPr>
          <a:xfrm>
            <a:off x="679449" y="547699"/>
            <a:ext cx="11107997" cy="60380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 might be good manners in China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it is not in the West at all. In the United States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is impolite to keep asking someone again and again or insist on his accepting something. Americans have a direct way of speaking. If they want something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they will ask for it. If not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they will say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thanks.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When an American dislikes the beer served by the host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example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might say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thanks. I’ll take some orange juice if you have it.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 is what an American will do. So when you go to the United States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had better remember the famous saying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When in Rome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 as the Romans do. 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40498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ED2967E-F9A1-DCAE-3D4F-F864DDA91BE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39787"/>
            <a:ext cx="108331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 this passage we can see that the writer is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Chinese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B. Roman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American           D. European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a Chinese host kept putting more food onto the plate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writer felt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happy                B. sad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angry                 D. uncomfortable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da35b">
            <a:extLst>
              <a:ext uri="{FF2B5EF4-FFF2-40B4-BE49-F238E27FC236}">
                <a16:creationId xmlns:a16="http://schemas.microsoft.com/office/drawing/2014/main" id="{FBD2D203-120C-4178-9B66-B86FF67FF4CE}"/>
              </a:ext>
            </a:extLst>
          </p:cNvPr>
          <p:cNvSpPr/>
          <p:nvPr/>
        </p:nvSpPr>
        <p:spPr>
          <a:xfrm>
            <a:off x="804228" y="367224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  <p:sp>
        <p:nvSpPr>
          <p:cNvPr id="2" name="A_0db98">
            <a:extLst>
              <a:ext uri="{FF2B5EF4-FFF2-40B4-BE49-F238E27FC236}">
                <a16:creationId xmlns:a16="http://schemas.microsoft.com/office/drawing/2014/main" id="{8167E582-6A02-4635-823A-FA16EA99E06C}"/>
              </a:ext>
            </a:extLst>
          </p:cNvPr>
          <p:cNvSpPr/>
          <p:nvPr/>
        </p:nvSpPr>
        <p:spPr>
          <a:xfrm>
            <a:off x="804228" y="113630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0606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40E3EC5-244D-3FD6-0179-232DB8B312A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59875"/>
            <a:ext cx="10833100" cy="451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guest at an American’s dinner party should show his politeness by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not eating up all the food offered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putting more food onto his plate as soon as he emptied it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refusing the offer of food or drink though he is still hungry or thirsty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asking for things directly if he wants them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7e992">
            <a:extLst>
              <a:ext uri="{FF2B5EF4-FFF2-40B4-BE49-F238E27FC236}">
                <a16:creationId xmlns:a16="http://schemas.microsoft.com/office/drawing/2014/main" id="{2C05420F-96D0-49B7-A88E-C2F1947004FA}"/>
              </a:ext>
            </a:extLst>
          </p:cNvPr>
          <p:cNvSpPr/>
          <p:nvPr/>
        </p:nvSpPr>
        <p:spPr>
          <a:xfrm>
            <a:off x="804228" y="1456395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171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6125F1B-2E60-F9DA-B939-8E46BF7C0C9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in Rome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 as the Romans do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means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the Romans are people of good manners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Americans always do the same things as the Romans do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you should get used to the local customs wherever you go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you should learn to do as Romans when in Rome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94a22">
            <a:extLst>
              <a:ext uri="{FF2B5EF4-FFF2-40B4-BE49-F238E27FC236}">
                <a16:creationId xmlns:a16="http://schemas.microsoft.com/office/drawing/2014/main" id="{64A4F21A-6A07-4658-80E2-828CD6DF42AD}"/>
              </a:ext>
            </a:extLst>
          </p:cNvPr>
          <p:cNvSpPr/>
          <p:nvPr/>
        </p:nvSpPr>
        <p:spPr>
          <a:xfrm>
            <a:off x="804228" y="177648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356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ED1218C-4EE8-A594-DE61-59012855B3D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39787"/>
            <a:ext cx="10974994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Ⅴ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任务型阅读。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Paying the bill is also different from country to country. In China one person usually pays for everyone. In Western countries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if friends eat together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they usually share the cost. This is called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 Dutch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Also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when Westerners pay the bill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they usually leave some money for the waiter. This is called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leaving a tip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小费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Leaving a tip is thought to be polite.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07454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B33C947-3D1C-6BC1-380C-44CFA5BCA1E9}"/>
              </a:ext>
            </a:extLst>
          </p:cNvPr>
          <p:cNvSpPr txBox="1">
            <a:spLocks noChangeAspect="1"/>
          </p:cNvSpPr>
          <p:nvPr/>
        </p:nvSpPr>
        <p:spPr>
          <a:xfrm>
            <a:off x="346941" y="851948"/>
            <a:ext cx="1120775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some Western countries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lunch is usually eaten at about 1 pm. Dinner is served around 7 pm or even later. In Spain it is common to have lunch at 3 pm and dinner at 10 pm.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Knives and forks are used for most Western food. The fork is held in your left hand and the knife in your right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the food is held with the fork and cut with the knife. Soup is eaten with a spoon. However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there is some food which can eat with your fingers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such as chicken wings and hamburgers.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5941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82386E3-0CB5-932E-AEB7-CEF377EFABCF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39307"/>
            <a:ext cx="10833100" cy="5160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阅读短文，回答下列问题。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do people pay the bill in China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不超过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个词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fingers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Western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countries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不超过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个词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Spain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lunch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不超过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个词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楷体" panose="02010609060101010101" pitchFamily="49" charset="-122"/>
              </a:rPr>
              <a:t>  </a:t>
            </a:r>
            <a:endParaRPr lang="zh-CN" altLang="en-US" sz="3200" dirty="0"/>
          </a:p>
        </p:txBody>
      </p:sp>
      <p:sp>
        <p:nvSpPr>
          <p:cNvPr id="5" name="A_349b8">
            <a:extLst>
              <a:ext uri="{FF2B5EF4-FFF2-40B4-BE49-F238E27FC236}">
                <a16:creationId xmlns:a16="http://schemas.microsoft.com/office/drawing/2014/main" id="{C1B63940-F3FB-4574-BB07-9753355094D2}"/>
              </a:ext>
            </a:extLst>
          </p:cNvPr>
          <p:cNvSpPr/>
          <p:nvPr/>
        </p:nvSpPr>
        <p:spPr>
          <a:xfrm>
            <a:off x="669290" y="5573715"/>
            <a:ext cx="2540127" cy="48235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At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pm.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楷体" panose="02010609060101010101" pitchFamily="49" charset="-122"/>
              </a:rPr>
              <a:t> </a:t>
            </a:r>
            <a:endParaRPr lang="zh-CN" altLang="en-US"/>
          </a:p>
        </p:txBody>
      </p:sp>
      <p:sp>
        <p:nvSpPr>
          <p:cNvPr id="4" name="A_89518">
            <a:extLst>
              <a:ext uri="{FF2B5EF4-FFF2-40B4-BE49-F238E27FC236}">
                <a16:creationId xmlns:a16="http://schemas.microsoft.com/office/drawing/2014/main" id="{24FA19BB-4C89-412A-8574-EC2B289540D2}"/>
              </a:ext>
            </a:extLst>
          </p:cNvPr>
          <p:cNvSpPr/>
          <p:nvPr/>
        </p:nvSpPr>
        <p:spPr>
          <a:xfrm>
            <a:off x="669290" y="4305747"/>
            <a:ext cx="676446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Chicken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wings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hamburgers.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2" name="A_c8f24">
            <a:extLst>
              <a:ext uri="{FF2B5EF4-FFF2-40B4-BE49-F238E27FC236}">
                <a16:creationId xmlns:a16="http://schemas.microsoft.com/office/drawing/2014/main" id="{0C5B0AA2-D71A-45AC-A0E0-332A4DBBD899}"/>
              </a:ext>
            </a:extLst>
          </p:cNvPr>
          <p:cNvSpPr/>
          <p:nvPr/>
        </p:nvSpPr>
        <p:spPr>
          <a:xfrm>
            <a:off x="669290" y="2403795"/>
            <a:ext cx="773023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person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usually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pays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everyone.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3604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150B798C-0CCE-9D1D-5DCD-377BD00247D3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Unit 3</a:t>
              </a: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Language in use</a:t>
              </a:r>
              <a:endPara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基础过关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能力提升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Module 11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Way of life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0817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10C894F-122F-0E07-C308-6771F0CE878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must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can’t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mustn’t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borrow your dictionary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Sure. Here you are.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listen to our teacher carefully in class.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boy looks very tall.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 about 190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centimetres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tall.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f4fca">
            <a:extLst>
              <a:ext uri="{FF2B5EF4-FFF2-40B4-BE49-F238E27FC236}">
                <a16:creationId xmlns:a16="http://schemas.microsoft.com/office/drawing/2014/main" id="{B252A966-6126-41AA-A206-154BEA874038}"/>
              </a:ext>
            </a:extLst>
          </p:cNvPr>
          <p:cNvSpPr/>
          <p:nvPr/>
        </p:nvSpPr>
        <p:spPr>
          <a:xfrm>
            <a:off x="5727065" y="4315079"/>
            <a:ext cx="217017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b6cc0">
            <a:extLst>
              <a:ext uri="{FF2B5EF4-FFF2-40B4-BE49-F238E27FC236}">
                <a16:creationId xmlns:a16="http://schemas.microsoft.com/office/drawing/2014/main" id="{FB887105-C452-40A7-B772-87A072AA625C}"/>
              </a:ext>
            </a:extLst>
          </p:cNvPr>
          <p:cNvSpPr/>
          <p:nvPr/>
        </p:nvSpPr>
        <p:spPr>
          <a:xfrm>
            <a:off x="1640650" y="3681095"/>
            <a:ext cx="228288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must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4" name="image1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64975" y="698093"/>
            <a:ext cx="2413435" cy="526858"/>
          </a:xfrm>
          <a:prstGeom prst="rect">
            <a:avLst/>
          </a:prstGeom>
        </p:spPr>
      </p:pic>
      <p:sp>
        <p:nvSpPr>
          <p:cNvPr id="2" name="A_86009">
            <a:extLst>
              <a:ext uri="{FF2B5EF4-FFF2-40B4-BE49-F238E27FC236}">
                <a16:creationId xmlns:a16="http://schemas.microsoft.com/office/drawing/2014/main" id="{359BD53A-AA03-42E6-9998-38833E5CF171}"/>
              </a:ext>
            </a:extLst>
          </p:cNvPr>
          <p:cNvSpPr/>
          <p:nvPr/>
        </p:nvSpPr>
        <p:spPr>
          <a:xfrm>
            <a:off x="1380490" y="2413127"/>
            <a:ext cx="305123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Can/May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807145E-7727-6F98-1905-4B528035B6E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2799"/>
            <a:ext cx="108331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are too many nice bags.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decide which one to choose.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 you don’t understand the exercise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ask other students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copy others’.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4c837">
            <a:extLst>
              <a:ext uri="{FF2B5EF4-FFF2-40B4-BE49-F238E27FC236}">
                <a16:creationId xmlns:a16="http://schemas.microsoft.com/office/drawing/2014/main" id="{0DF3C6B7-55B2-47C1-92DE-76C44BFCC1C8}"/>
              </a:ext>
            </a:extLst>
          </p:cNvPr>
          <p:cNvSpPr/>
          <p:nvPr/>
        </p:nvSpPr>
        <p:spPr>
          <a:xfrm>
            <a:off x="5064062" y="4321271"/>
            <a:ext cx="2778188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mustn’t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df10b">
            <a:extLst>
              <a:ext uri="{FF2B5EF4-FFF2-40B4-BE49-F238E27FC236}">
                <a16:creationId xmlns:a16="http://schemas.microsoft.com/office/drawing/2014/main" id="{FF5DE569-CED1-426D-943A-1EE5CB78CDF3}"/>
              </a:ext>
            </a:extLst>
          </p:cNvPr>
          <p:cNvSpPr/>
          <p:nvPr/>
        </p:nvSpPr>
        <p:spPr>
          <a:xfrm>
            <a:off x="8474012" y="3687287"/>
            <a:ext cx="203523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059ce">
            <a:extLst>
              <a:ext uri="{FF2B5EF4-FFF2-40B4-BE49-F238E27FC236}">
                <a16:creationId xmlns:a16="http://schemas.microsoft.com/office/drawing/2014/main" id="{69AA82D8-F528-4FA2-949F-AB831AAAC62C}"/>
              </a:ext>
            </a:extLst>
          </p:cNvPr>
          <p:cNvSpPr/>
          <p:nvPr/>
        </p:nvSpPr>
        <p:spPr>
          <a:xfrm>
            <a:off x="6537833" y="2419319"/>
            <a:ext cx="230511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can’t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936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AB8BA83-4FB4-AD1C-E078-830493FAC08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云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Excuse me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may I use my phone now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Sorry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The plane is taking off.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need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needn’t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can              D. can’t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b52bd">
            <a:extLst>
              <a:ext uri="{FF2B5EF4-FFF2-40B4-BE49-F238E27FC236}">
                <a16:creationId xmlns:a16="http://schemas.microsoft.com/office/drawing/2014/main" id="{3DCEB413-237B-4569-B443-BE520302F744}"/>
              </a:ext>
            </a:extLst>
          </p:cNvPr>
          <p:cNvSpPr/>
          <p:nvPr/>
        </p:nvSpPr>
        <p:spPr>
          <a:xfrm>
            <a:off x="804228" y="273055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1630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1632CCD-0047-1BF9-7F2B-0856F68F5D4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朝阳中考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listen to music while they are riding bikes on the road.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agree with you. It’s too dangerous.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don’t have to                	B. may not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mustn’t                		D. needn’t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a459e">
            <a:extLst>
              <a:ext uri="{FF2B5EF4-FFF2-40B4-BE49-F238E27FC236}">
                <a16:creationId xmlns:a16="http://schemas.microsoft.com/office/drawing/2014/main" id="{A6AE2037-1BCE-4997-B404-444A6001E681}"/>
              </a:ext>
            </a:extLst>
          </p:cNvPr>
          <p:cNvSpPr/>
          <p:nvPr/>
        </p:nvSpPr>
        <p:spPr>
          <a:xfrm>
            <a:off x="804228" y="209657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0907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BB1B7FD-39C4-2DE7-4E2B-3EB31C30DA3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荆州中考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 the subway to the airport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I can drive you there directly.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That’s very kind of you.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can’t                	B. needn’t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mustn’t       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D. shouldn’t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4b0e7">
            <a:extLst>
              <a:ext uri="{FF2B5EF4-FFF2-40B4-BE49-F238E27FC236}">
                <a16:creationId xmlns:a16="http://schemas.microsoft.com/office/drawing/2014/main" id="{9719206A-39AB-4977-B7C5-51BB68E17565}"/>
              </a:ext>
            </a:extLst>
          </p:cNvPr>
          <p:cNvSpPr/>
          <p:nvPr/>
        </p:nvSpPr>
        <p:spPr>
          <a:xfrm>
            <a:off x="804228" y="209657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3792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A51D7B4-21C9-0BDB-E60D-D38D798A597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孝感中考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beautiful the paper cutting is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Who made it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 Linda. She’s the only one that can make it in our class.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must                B. would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can                  D. could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00eab">
            <a:extLst>
              <a:ext uri="{FF2B5EF4-FFF2-40B4-BE49-F238E27FC236}">
                <a16:creationId xmlns:a16="http://schemas.microsoft.com/office/drawing/2014/main" id="{B01A5324-6C78-4CAA-9A9A-279CFDF0ADDD}"/>
              </a:ext>
            </a:extLst>
          </p:cNvPr>
          <p:cNvSpPr/>
          <p:nvPr/>
        </p:nvSpPr>
        <p:spPr>
          <a:xfrm>
            <a:off x="804228" y="177648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96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D7D88F1-DDDA-2190-9A50-1C7F8948B96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0137"/>
            <a:ext cx="10833100" cy="1958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鄂州中考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take photos here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Sorry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can’t. It’s not allowed in the museum.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Must              B. Need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Can                D. Will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4e556">
            <a:extLst>
              <a:ext uri="{FF2B5EF4-FFF2-40B4-BE49-F238E27FC236}">
                <a16:creationId xmlns:a16="http://schemas.microsoft.com/office/drawing/2014/main" id="{C188EEF2-C330-4901-99E0-B7B036F3E2DA}"/>
              </a:ext>
            </a:extLst>
          </p:cNvPr>
          <p:cNvSpPr/>
          <p:nvPr/>
        </p:nvSpPr>
        <p:spPr>
          <a:xfrm>
            <a:off x="804228" y="241665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196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E093AF96-6B44-451D-9477-1FDBBD50C6D3}" vid="{2C6F219A-BFEA-4BAF-8E14-6798A2747A7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16</TotalTime>
  <Words>1214</Words>
  <Application>Microsoft Office PowerPoint</Application>
  <PresentationFormat>宽屏</PresentationFormat>
  <Paragraphs>102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等线</vt:lpstr>
      <vt:lpstr>等线 Light</vt:lpstr>
      <vt:lpstr>黑体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19</cp:revision>
  <dcterms:created xsi:type="dcterms:W3CDTF">2024-07-07T03:18:13Z</dcterms:created>
  <dcterms:modified xsi:type="dcterms:W3CDTF">2024-07-09T04:27:18Z</dcterms:modified>
</cp:coreProperties>
</file>