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259" r:id="rId5"/>
    <p:sldId id="877" r:id="rId6"/>
    <p:sldId id="875" r:id="rId7"/>
    <p:sldId id="878" r:id="rId8"/>
    <p:sldId id="879" r:id="rId9"/>
    <p:sldId id="876" r:id="rId10"/>
    <p:sldId id="880" r:id="rId11"/>
    <p:sldId id="881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模块写作专项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D8E7F2F-5E23-4CD8-814B-07EAF65BCA4A}"/>
              </a:ext>
            </a:extLst>
          </p:cNvPr>
          <p:cNvSpPr txBox="1">
            <a:spLocks noChangeAspect="1"/>
          </p:cNvSpPr>
          <p:nvPr/>
        </p:nvSpPr>
        <p:spPr>
          <a:xfrm>
            <a:off x="692150" y="1050003"/>
            <a:ext cx="10807700" cy="5122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31F270-C988-6ED1-9CA1-FFF3F4A96242}"/>
              </a:ext>
            </a:extLst>
          </p:cNvPr>
          <p:cNvSpPr txBox="1">
            <a:spLocks noChangeAspect="1"/>
          </p:cNvSpPr>
          <p:nvPr/>
        </p:nvSpPr>
        <p:spPr>
          <a:xfrm>
            <a:off x="692150" y="992337"/>
            <a:ext cx="108077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Jenny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I’m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winter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holiday.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Winter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coldest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season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snows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easy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catch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winter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luckily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experience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Festival.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taste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culture.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67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5BC3666-B269-4189-A96C-98558251C20E}"/>
              </a:ext>
            </a:extLst>
          </p:cNvPr>
          <p:cNvSpPr txBox="1">
            <a:spLocks noChangeAspect="1"/>
          </p:cNvSpPr>
          <p:nvPr/>
        </p:nvSpPr>
        <p:spPr>
          <a:xfrm>
            <a:off x="692150" y="929367"/>
            <a:ext cx="10807700" cy="540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000" b="1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3A592E-F2F4-0940-4BEA-4C856BF2BD28}"/>
              </a:ext>
            </a:extLst>
          </p:cNvPr>
          <p:cNvSpPr txBox="1">
            <a:spLocks noChangeAspect="1"/>
          </p:cNvSpPr>
          <p:nvPr/>
        </p:nvSpPr>
        <p:spPr>
          <a:xfrm>
            <a:off x="692150" y="912409"/>
            <a:ext cx="10807700" cy="53401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I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season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autumn.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neither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nor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hot.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sights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everywhere.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you’d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autumn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possible.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autumn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Fragrant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Hill.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red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mountains.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wonderful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Beijing.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Hope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soon.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								Yours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										Linda</a:t>
            </a:r>
            <a:endParaRPr lang="zh-CN" altLang="en-US" sz="3000" dirty="0"/>
          </a:p>
        </p:txBody>
      </p:sp>
    </p:spTree>
    <p:extLst>
      <p:ext uri="{BB962C8B-B14F-4D97-AF65-F5344CB8AC3E}">
        <p14:creationId xmlns:p14="http://schemas.microsoft.com/office/powerpoint/2010/main" val="334395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035486"/>
            <a:chOff x="0" y="908321"/>
            <a:chExt cx="12192000" cy="4035486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模块写作专项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509470"/>
              <a:ext cx="3044397" cy="640508"/>
              <a:chOff x="1145233" y="1687953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1802436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744163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话题分析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687953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303299"/>
              <a:ext cx="4476446" cy="640508"/>
              <a:chOff x="1145233" y="1528665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1643148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584875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写作素材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528665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10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The weather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4181739E-A672-4427-A7B0-5A9B5144356C}"/>
              </a:ext>
            </a:extLst>
          </p:cNvPr>
          <p:cNvSpPr/>
          <p:nvPr/>
        </p:nvSpPr>
        <p:spPr>
          <a:xfrm>
            <a:off x="4854466" y="5231703"/>
            <a:ext cx="526025" cy="526025"/>
          </a:xfrm>
          <a:prstGeom prst="rect">
            <a:avLst/>
          </a:prstGeom>
          <a:noFill/>
          <a:ln>
            <a:solidFill>
              <a:srgbClr val="E600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8">
            <a:hlinkClick r:id="rId2" action="ppaction://hlinksldjump"/>
            <a:extLst>
              <a:ext uri="{FF2B5EF4-FFF2-40B4-BE49-F238E27FC236}">
                <a16:creationId xmlns:a16="http://schemas.microsoft.com/office/drawing/2014/main" id="{6B7C65E2-F7B3-47E5-A852-E87ECEF3AAD9}"/>
              </a:ext>
            </a:extLst>
          </p:cNvPr>
          <p:cNvSpPr txBox="1"/>
          <p:nvPr/>
        </p:nvSpPr>
        <p:spPr>
          <a:xfrm>
            <a:off x="5426981" y="5173430"/>
            <a:ext cx="2324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写作实例</a:t>
            </a: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id="{DFECE70A-7BCE-486C-B288-3F1FEA8EED16}"/>
              </a:ext>
            </a:extLst>
          </p:cNvPr>
          <p:cNvSpPr txBox="1"/>
          <p:nvPr/>
        </p:nvSpPr>
        <p:spPr>
          <a:xfrm>
            <a:off x="4706901" y="5117220"/>
            <a:ext cx="543739" cy="523220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181739E-A672-4427-A7B0-5A9B5144356C}"/>
              </a:ext>
            </a:extLst>
          </p:cNvPr>
          <p:cNvSpPr/>
          <p:nvPr/>
        </p:nvSpPr>
        <p:spPr>
          <a:xfrm>
            <a:off x="4854466" y="6043561"/>
            <a:ext cx="526025" cy="526025"/>
          </a:xfrm>
          <a:prstGeom prst="rect">
            <a:avLst/>
          </a:prstGeom>
          <a:noFill/>
          <a:ln>
            <a:solidFill>
              <a:srgbClr val="E600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8">
            <a:hlinkClick r:id="rId2" action="ppaction://hlinksldjump"/>
            <a:extLst>
              <a:ext uri="{FF2B5EF4-FFF2-40B4-BE49-F238E27FC236}">
                <a16:creationId xmlns:a16="http://schemas.microsoft.com/office/drawing/2014/main" id="{6B7C65E2-F7B3-47E5-A852-E87ECEF3AAD9}"/>
              </a:ext>
            </a:extLst>
          </p:cNvPr>
          <p:cNvSpPr txBox="1"/>
          <p:nvPr/>
        </p:nvSpPr>
        <p:spPr>
          <a:xfrm>
            <a:off x="5426981" y="5985288"/>
            <a:ext cx="2324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写作专练</a:t>
            </a:r>
          </a:p>
        </p:txBody>
      </p:sp>
      <p:sp>
        <p:nvSpPr>
          <p:cNvPr id="21" name="TextBox 10">
            <a:extLst>
              <a:ext uri="{FF2B5EF4-FFF2-40B4-BE49-F238E27FC236}">
                <a16:creationId xmlns:a16="http://schemas.microsoft.com/office/drawing/2014/main" id="{DFECE70A-7BCE-486C-B288-3F1FEA8EED16}"/>
              </a:ext>
            </a:extLst>
          </p:cNvPr>
          <p:cNvSpPr txBox="1"/>
          <p:nvPr/>
        </p:nvSpPr>
        <p:spPr>
          <a:xfrm>
            <a:off x="4706901" y="5929078"/>
            <a:ext cx="543739" cy="523220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8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7" y="750377"/>
            <a:ext cx="2624031" cy="49182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6216FFF-2604-073C-E434-D14DF07B757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本模块的话题是“天气”，与此相关的写作任务是描述一个地方的天气状况；给朋友回复邮件，就前往某地旅游的最佳时间提出建议。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9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8" y="715872"/>
            <a:ext cx="2624031" cy="491825"/>
          </a:xfrm>
          <a:prstGeom prst="rect">
            <a:avLst/>
          </a:prstGeom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E10F472-306D-DFBC-3C2A-B70280E447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177949"/>
              </p:ext>
            </p:extLst>
          </p:nvPr>
        </p:nvGraphicFramePr>
        <p:xfrm>
          <a:off x="1897380" y="1764348"/>
          <a:ext cx="8776162" cy="4135120"/>
        </p:xfrm>
        <a:graphic>
          <a:graphicData uri="http://schemas.openxmlformats.org/drawingml/2006/table">
            <a:tbl>
              <a:tblPr firstRow="1" firstCol="1" bandRow="1"/>
              <a:tblGrid>
                <a:gridCol w="1111827">
                  <a:extLst>
                    <a:ext uri="{9D8B030D-6E8A-4147-A177-3AD203B41FA5}">
                      <a16:colId xmlns:a16="http://schemas.microsoft.com/office/drawing/2014/main" val="3266487160"/>
                    </a:ext>
                  </a:extLst>
                </a:gridCol>
                <a:gridCol w="3857106">
                  <a:extLst>
                    <a:ext uri="{9D8B030D-6E8A-4147-A177-3AD203B41FA5}">
                      <a16:colId xmlns:a16="http://schemas.microsoft.com/office/drawing/2014/main" val="803057302"/>
                    </a:ext>
                  </a:extLst>
                </a:gridCol>
                <a:gridCol w="3807229">
                  <a:extLst>
                    <a:ext uri="{9D8B030D-6E8A-4147-A177-3AD203B41FA5}">
                      <a16:colId xmlns:a16="http://schemas.microsoft.com/office/drawing/2014/main" val="3391783561"/>
                    </a:ext>
                  </a:extLst>
                </a:gridCol>
              </a:tblGrid>
              <a:tr h="211455">
                <a:tc rowSpan="8">
                  <a:txBody>
                    <a:bodyPr/>
                    <a:lstStyle/>
                    <a:p>
                      <a:pPr algn="ctr"/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 sure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务必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433911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photos of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给……拍照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0430806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compared to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与……相比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0703807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 time to time 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有时；间或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4878103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travel around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四处转转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4253822"/>
                  </a:ext>
                </a:extLst>
              </a:tr>
              <a:tr h="417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between ... and ... 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在……和……之间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6960777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quite a lot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相当多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5401227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 year round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全年；常年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0006898"/>
                  </a:ext>
                </a:extLst>
              </a:tr>
            </a:tbl>
          </a:graphicData>
        </a:graphic>
      </p:graphicFrame>
      <p:pic>
        <p:nvPicPr>
          <p:cNvPr id="1025" name="image271.jpeg" descr="source:si_idp310861904;FounderCES">
            <a:extLst>
              <a:ext uri="{FF2B5EF4-FFF2-40B4-BE49-F238E27FC236}">
                <a16:creationId xmlns:a16="http://schemas.microsoft.com/office/drawing/2014/main" id="{60DE3169-C0C7-8D1D-B455-6F9008C88E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701" y="2829757"/>
            <a:ext cx="600248" cy="200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CA5FC618-545C-F9D7-72DC-8EBEB21397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304301"/>
              </p:ext>
            </p:extLst>
          </p:nvPr>
        </p:nvGraphicFramePr>
        <p:xfrm>
          <a:off x="2320521" y="1470660"/>
          <a:ext cx="8619028" cy="4418330"/>
        </p:xfrm>
        <a:graphic>
          <a:graphicData uri="http://schemas.openxmlformats.org/drawingml/2006/table">
            <a:tbl>
              <a:tblPr firstRow="1" firstCol="1" bandRow="1"/>
              <a:tblGrid>
                <a:gridCol w="1079608">
                  <a:extLst>
                    <a:ext uri="{9D8B030D-6E8A-4147-A177-3AD203B41FA5}">
                      <a16:colId xmlns:a16="http://schemas.microsoft.com/office/drawing/2014/main" val="1595591666"/>
                    </a:ext>
                  </a:extLst>
                </a:gridCol>
                <a:gridCol w="7539420">
                  <a:extLst>
                    <a:ext uri="{9D8B030D-6E8A-4147-A177-3AD203B41FA5}">
                      <a16:colId xmlns:a16="http://schemas.microsoft.com/office/drawing/2014/main" val="3457845233"/>
                    </a:ext>
                  </a:extLst>
                </a:gridCol>
              </a:tblGrid>
              <a:tr h="1862455">
                <a:tc>
                  <a:txBody>
                    <a:bodyPr/>
                    <a:lstStyle/>
                    <a:p>
                      <a:pPr algn="ctr"/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It’s between minus eight and minus two degrees.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 have cold winters and hot summers.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best time to visit New England is in September.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weather is fine all year round.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 you want to visit Alaska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 had better go in summer.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Any time you like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！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5863339"/>
                  </a:ext>
                </a:extLst>
              </a:tr>
            </a:tbl>
          </a:graphicData>
        </a:graphic>
      </p:graphicFrame>
      <p:pic>
        <p:nvPicPr>
          <p:cNvPr id="2049" name="image272.jpeg" descr="source:si_idp311113312;FounderCES">
            <a:extLst>
              <a:ext uri="{FF2B5EF4-FFF2-40B4-BE49-F238E27FC236}">
                <a16:creationId xmlns:a16="http://schemas.microsoft.com/office/drawing/2014/main" id="{FC3CA568-E509-2F8D-E4AD-A420341243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392" y="2654589"/>
            <a:ext cx="572943" cy="1913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476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8711" y="750377"/>
            <a:ext cx="2347887" cy="44006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F0E34EC-C577-AD68-27D1-027B567A3C6C}"/>
              </a:ext>
            </a:extLst>
          </p:cNvPr>
          <p:cNvSpPr txBox="1">
            <a:spLocks noChangeAspect="1"/>
          </p:cNvSpPr>
          <p:nvPr/>
        </p:nvSpPr>
        <p:spPr>
          <a:xfrm>
            <a:off x="529820" y="1190444"/>
            <a:ext cx="10833100" cy="259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【典型例题】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假如你是李华，你的美国朋友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Kathy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想来你的城市旅游。她想了解一下东方海滩的情况。请你根据以下信息，给她写一封信。</a:t>
            </a:r>
            <a:endParaRPr lang="zh-CN" altLang="en-US" sz="3200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2B0B7641-4211-C7FB-8785-4FC417D535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146020"/>
              </p:ext>
            </p:extLst>
          </p:nvPr>
        </p:nvGraphicFramePr>
        <p:xfrm>
          <a:off x="2601650" y="3295996"/>
          <a:ext cx="7623003" cy="3072130"/>
        </p:xfrm>
        <a:graphic>
          <a:graphicData uri="http://schemas.openxmlformats.org/drawingml/2006/table">
            <a:tbl>
              <a:tblPr firstRow="1" firstCol="1" bandRow="1"/>
              <a:tblGrid>
                <a:gridCol w="2604131">
                  <a:extLst>
                    <a:ext uri="{9D8B030D-6E8A-4147-A177-3AD203B41FA5}">
                      <a16:colId xmlns:a16="http://schemas.microsoft.com/office/drawing/2014/main" val="1185648965"/>
                    </a:ext>
                  </a:extLst>
                </a:gridCol>
                <a:gridCol w="5018872">
                  <a:extLst>
                    <a:ext uri="{9D8B030D-6E8A-4147-A177-3AD203B41FA5}">
                      <a16:colId xmlns:a16="http://schemas.microsoft.com/office/drawing/2014/main" val="11707233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东方海滩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(the East Beach)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52923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位置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城东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千米处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63683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季节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秋天，既不太热也不太冷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79097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最适宜的运动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游泳、排球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25162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交通条件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有很多去海滩的公共汽车，也可乘坐出租车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71093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0045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F50C76F-BF85-FADC-0435-7FF8139E1EA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开门见山，引出话题。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详细介绍：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位置、天气、运动、交通等。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总体概述。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484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BB655A9-CCA6-42B9-2E38-050872B7C9C4}"/>
              </a:ext>
            </a:extLst>
          </p:cNvPr>
          <p:cNvSpPr txBox="1">
            <a:spLocks noChangeAspect="1"/>
          </p:cNvSpPr>
          <p:nvPr/>
        </p:nvSpPr>
        <p:spPr>
          <a:xfrm>
            <a:off x="162386" y="694477"/>
            <a:ext cx="12029614" cy="5813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【经典范文】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 Kathy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I’m glad that you’ll travel to my city. Now let me tell you something about the East Beach.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in the east of my city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10 </a:t>
            </a:r>
            <a:r>
              <a:rPr lang="en-US" altLang="zh-CN" sz="24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kilometres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away. It’s one of the best beaches in the world. The sand there is fine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soft and clean. The best time to come here is in autumn. Because it’s neither too hot nor too cold. The water is clean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small waves. It’s suitable for swimming and playing volleyball. You can get to the beach easily. Many buses can take you there. You can take a taxi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too. I think you will have a wonderful time there if you come.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>
              <a:lnSpc>
                <a:spcPct val="130000"/>
              </a:lnSpc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Welcome to the East Beach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										Yours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									         Li Hua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5556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8" y="767632"/>
            <a:ext cx="2439937" cy="45732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A90820B-B127-5C4F-736D-587D44379667}"/>
              </a:ext>
            </a:extLst>
          </p:cNvPr>
          <p:cNvSpPr txBox="1">
            <a:spLocks noChangeAspect="1"/>
          </p:cNvSpPr>
          <p:nvPr/>
        </p:nvSpPr>
        <p:spPr>
          <a:xfrm>
            <a:off x="248285" y="1224952"/>
            <a:ext cx="11695430" cy="5081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［语言能力·表达能力］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根据所给的汉语提示，用英语写一篇内容完整、意思连贯、符合逻辑的短文，词数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以上。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你的笔友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Jenny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给你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(Linda)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来信说寒假要来北京玩，请你给她写一封回信。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提示：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介绍北京冬天的天气情况；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告诉她到北京度假的最好季节，并说明原因；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简单介绍一个景点；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写写你给她的建议。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参考词汇：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Fragrant Hill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香山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355986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22</TotalTime>
  <Words>762</Words>
  <Application>Microsoft Office PowerPoint</Application>
  <PresentationFormat>宽屏</PresentationFormat>
  <Paragraphs>76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17</cp:revision>
  <dcterms:created xsi:type="dcterms:W3CDTF">2024-07-07T03:18:13Z</dcterms:created>
  <dcterms:modified xsi:type="dcterms:W3CDTF">2024-07-09T04:19:43Z</dcterms:modified>
</cp:coreProperties>
</file>