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875" r:id="rId5"/>
    <p:sldId id="876" r:id="rId6"/>
    <p:sldId id="877" r:id="rId7"/>
    <p:sldId id="878" r:id="rId8"/>
    <p:sldId id="259" r:id="rId9"/>
    <p:sldId id="879" r:id="rId10"/>
    <p:sldId id="880" r:id="rId11"/>
    <p:sldId id="881" r:id="rId12"/>
    <p:sldId id="882" r:id="rId13"/>
    <p:sldId id="883" r:id="rId14"/>
    <p:sldId id="884" r:id="rId15"/>
    <p:sldId id="885" r:id="rId16"/>
    <p:sldId id="873"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7" y="762518"/>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BE5A3A7-11D6-9967-94A7-95914839EFBF}"/>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was the population of the world 100 years ago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100 million. 		B. 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million.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000 million. 	D. 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500 million.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does the underlined phrase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shoot up</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mean in Chinese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射箭</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萎缩</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暴涨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加强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6f55c">
            <a:extLst>
              <a:ext uri="{FF2B5EF4-FFF2-40B4-BE49-F238E27FC236}">
                <a16:creationId xmlns:a16="http://schemas.microsoft.com/office/drawing/2014/main" id="{26380CCE-AC1A-4B6B-A866-0D552F530FF4}"/>
              </a:ext>
            </a:extLst>
          </p:cNvPr>
          <p:cNvSpPr/>
          <p:nvPr/>
        </p:nvSpPr>
        <p:spPr>
          <a:xfrm>
            <a:off x="804228" y="3361008"/>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
        <p:nvSpPr>
          <p:cNvPr id="2" name="A_bb0fc">
            <a:extLst>
              <a:ext uri="{FF2B5EF4-FFF2-40B4-BE49-F238E27FC236}">
                <a16:creationId xmlns:a16="http://schemas.microsoft.com/office/drawing/2014/main" id="{A8362A6C-9E9C-434F-BE2F-8C5190A598AA}"/>
              </a:ext>
            </a:extLst>
          </p:cNvPr>
          <p:cNvSpPr/>
          <p:nvPr/>
        </p:nvSpPr>
        <p:spPr>
          <a:xfrm>
            <a:off x="804228" y="1459056"/>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371990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9547D18-0246-8378-563B-946C59AAC2D7}"/>
              </a:ext>
            </a:extLst>
          </p:cNvPr>
          <p:cNvSpPr txBox="1">
            <a:spLocks noChangeAspect="1"/>
          </p:cNvSpPr>
          <p:nvPr/>
        </p:nvSpPr>
        <p:spPr>
          <a:xfrm>
            <a:off x="463319" y="1018957"/>
            <a:ext cx="11512550" cy="5159426"/>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of the following is WRONG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One quarter of the world’s population lived in developed countries in 1950.</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Most women have four or five children in developed countries.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People in many developing countries can’t get good medical care.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It’s not a good choice for many farmers to move to cities for a living in developing countries.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ac43">
            <a:extLst>
              <a:ext uri="{FF2B5EF4-FFF2-40B4-BE49-F238E27FC236}">
                <a16:creationId xmlns:a16="http://schemas.microsoft.com/office/drawing/2014/main" id="{313467EF-2BDA-4ABA-AF41-AFC5439D5161}"/>
              </a:ext>
            </a:extLst>
          </p:cNvPr>
          <p:cNvSpPr/>
          <p:nvPr/>
        </p:nvSpPr>
        <p:spPr>
          <a:xfrm>
            <a:off x="588097" y="1115477"/>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75541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0AA801B-F82A-61B7-07F6-BDCE98E15B27}"/>
              </a:ext>
            </a:extLst>
          </p:cNvPr>
          <p:cNvSpPr txBox="1">
            <a:spLocks noChangeAspect="1"/>
          </p:cNvSpPr>
          <p:nvPr/>
        </p:nvSpPr>
        <p:spPr>
          <a:xfrm>
            <a:off x="679450" y="1359875"/>
            <a:ext cx="10833100" cy="4519250"/>
          </a:xfrm>
          <a:prstGeom prst="rect">
            <a:avLst/>
          </a:prstGeom>
          <a:noFill/>
        </p:spPr>
        <p:txBody>
          <a:bodyPr wrap="square">
            <a:spAutoFit/>
          </a:bodyPr>
          <a:lstStyle/>
          <a:p>
            <a:pPr>
              <a:lnSpc>
                <a:spcPct val="130000"/>
              </a:lnSpc>
            </a:pPr>
            <a:r>
              <a:rPr lang="en-US" altLang="zh-CN" sz="3200" b="1" dirty="0">
                <a:solidFill>
                  <a:srgbClr val="00B0F0"/>
                </a:solidFill>
                <a:effectLst/>
                <a:latin typeface="宋体" panose="02010600030101010101" pitchFamily="2" charset="-122"/>
                <a:ea typeface="宋体" panose="02010600030101010101" pitchFamily="2" charset="-122"/>
                <a:cs typeface="Times New Roman" panose="02020603050405020304" pitchFamily="18" charset="0"/>
              </a:rPr>
              <a:t>Ⅴ</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［人与自然·环保意识］</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任务型阅读。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Plastic pollution is one of the most serious environmental problems all over the world. Many countries are looking for ways to solve the problem. On November 7</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2022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China started a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Bamboo instead of Plastic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project with the International Bamboo Organization. It will hopefully reduce plastic pollution.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882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DFFC31F-2D75-B05C-1811-BE1596E20111}"/>
              </a:ext>
            </a:extLst>
          </p:cNvPr>
          <p:cNvSpPr txBox="1">
            <a:spLocks noChangeAspect="1"/>
          </p:cNvSpPr>
          <p:nvPr/>
        </p:nvSpPr>
        <p:spPr>
          <a:xfrm>
            <a:off x="339725" y="849287"/>
            <a:ext cx="11512550" cy="5159426"/>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Bamboo is a plant of great value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such as cleaning air and preventing soil going away. Unlike trees which usually need a long time to fully grow</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bamboo can be put into use in 3 to 5 years. As long as it is protected well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bamboo can be cut every year and doesn’t have to be replanted. Bamboo can be used to make different kinds of products. These products can take the place of plastic products in many ways. And the cost of these products are usually quite low compared to the plastic ones.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5496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785F36F-B8E3-94CD-E3E7-2BFF3090F5C7}"/>
              </a:ext>
            </a:extLst>
          </p:cNvPr>
          <p:cNvSpPr txBox="1">
            <a:spLocks noChangeAspect="1"/>
          </p:cNvSpPr>
          <p:nvPr/>
        </p:nvSpPr>
        <p:spPr>
          <a:xfrm>
            <a:off x="679450" y="1039787"/>
            <a:ext cx="10833100" cy="5159426"/>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China is one of the countries with plenty of bamboo in the world. The Chinese are a pioneer in the use of bamboo. Zhejiang Province has set up companies to produce and develop bamboo products. Many of them have been sold to over 100 countries. China is also sharing its technology to help India and Japan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countries which are rich in bamboo. It is hoped that countries around the world will work together for global green development.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68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FD41EE-0B91-B556-55C2-375904AA7F0E}"/>
              </a:ext>
            </a:extLst>
          </p:cNvPr>
          <p:cNvSpPr txBox="1">
            <a:spLocks noChangeAspect="1"/>
          </p:cNvSpPr>
          <p:nvPr/>
        </p:nvSpPr>
        <p:spPr>
          <a:xfrm>
            <a:off x="442248" y="851499"/>
            <a:ext cx="11307503" cy="5155001"/>
          </a:xfrm>
          <a:prstGeom prst="rect">
            <a:avLst/>
          </a:prstGeom>
          <a:noFill/>
        </p:spPr>
        <p:txBody>
          <a:bodyPr wrap="square">
            <a:spAutoFit/>
          </a:bodyPr>
          <a:lstStyle/>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 did China start the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Bamboo instead of Plastic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project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dirty="0">
                <a:solidFill>
                  <a:srgbClr val="FF0000"/>
                </a:solidFill>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China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start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project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u="sng"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bamboo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products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take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place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u="sng"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宋体" panose="02010600030101010101" pitchFamily="2" charset="-122"/>
                <a:cs typeface="Times New Roman" panose="02020603050405020304" pitchFamily="18" charset="0"/>
              </a:rPr>
              <a:t>  </a:t>
            </a:r>
            <a:endParaRPr lang="zh-CN" altLang="en-US" sz="3200" dirty="0"/>
          </a:p>
        </p:txBody>
      </p:sp>
      <p:sp>
        <p:nvSpPr>
          <p:cNvPr id="5" name="A_a79d0">
            <a:extLst>
              <a:ext uri="{FF2B5EF4-FFF2-40B4-BE49-F238E27FC236}">
                <a16:creationId xmlns:a16="http://schemas.microsoft.com/office/drawing/2014/main" id="{612FAC6C-C379-4E92-8902-051860195841}"/>
              </a:ext>
            </a:extLst>
          </p:cNvPr>
          <p:cNvSpPr/>
          <p:nvPr/>
        </p:nvSpPr>
        <p:spPr>
          <a:xfrm>
            <a:off x="432088" y="5385907"/>
            <a:ext cx="3842449" cy="47792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rPr>
              <a:t>Plastic products.</a:t>
            </a:r>
            <a:r>
              <a:rPr lang="en-US" altLang="zh-CN" sz="3200" b="1">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a:p>
        </p:txBody>
      </p:sp>
      <p:sp>
        <p:nvSpPr>
          <p:cNvPr id="4" name="A_d2210">
            <a:extLst>
              <a:ext uri="{FF2B5EF4-FFF2-40B4-BE49-F238E27FC236}">
                <a16:creationId xmlns:a16="http://schemas.microsoft.com/office/drawing/2014/main" id="{58E3AC18-9387-4E25-B817-871EE58BDE92}"/>
              </a:ext>
            </a:extLst>
          </p:cNvPr>
          <p:cNvSpPr/>
          <p:nvPr/>
        </p:nvSpPr>
        <p:spPr>
          <a:xfrm>
            <a:off x="432088" y="4117939"/>
            <a:ext cx="810964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hopefully</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reduce</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plastic</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pollution.</a:t>
            </a:r>
            <a:r>
              <a:rPr lang="en-US" altLang="zh-CN"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a:p>
        </p:txBody>
      </p:sp>
      <p:sp>
        <p:nvSpPr>
          <p:cNvPr id="2" name="A_9479b">
            <a:extLst>
              <a:ext uri="{FF2B5EF4-FFF2-40B4-BE49-F238E27FC236}">
                <a16:creationId xmlns:a16="http://schemas.microsoft.com/office/drawing/2014/main" id="{0298907D-78E0-41B0-8016-311E68A4A58D}"/>
              </a:ext>
            </a:extLst>
          </p:cNvPr>
          <p:cNvSpPr/>
          <p:nvPr/>
        </p:nvSpPr>
        <p:spPr>
          <a:xfrm>
            <a:off x="432088" y="2849971"/>
            <a:ext cx="537438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November</a:t>
            </a:r>
            <a:r>
              <a:rPr lang="en-US"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2022.</a:t>
            </a:r>
            <a:r>
              <a:rPr lang="en-US" altLang="zh-CN"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33072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437005"/>
            <a:chOff x="0" y="908321"/>
            <a:chExt cx="12192000" cy="4437005"/>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9</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Population</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660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2BA40C8-A021-AF8E-FF98-855AAB23E4F3}"/>
              </a:ext>
            </a:extLst>
          </p:cNvPr>
          <p:cNvSpPr txBox="1">
            <a:spLocks noChangeAspect="1"/>
          </p:cNvSpPr>
          <p:nvPr/>
        </p:nvSpPr>
        <p:spPr>
          <a:xfrm>
            <a:off x="679450" y="1224951"/>
            <a:ext cx="10833100" cy="5154103"/>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Ⅰ</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用</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B0F0"/>
                </a:solidFill>
                <a:effectLst/>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an</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B0F0"/>
                </a:solidFill>
                <a:effectLst/>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00B0F0"/>
                </a:solidFill>
                <a:effectLst/>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填空。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Paul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is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pretty good writer.</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It’s raining outside. Can you lend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me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umbrella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is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book on the desk. Please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give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book to me.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Mississippi is one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of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largest rivers in the world.</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 often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play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table tennis on Sunday.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A_17e76">
            <a:extLst>
              <a:ext uri="{FF2B5EF4-FFF2-40B4-BE49-F238E27FC236}">
                <a16:creationId xmlns:a16="http://schemas.microsoft.com/office/drawing/2014/main" id="{A13AD25B-0DF0-4A9C-907D-F34EE74FA64E}"/>
              </a:ext>
            </a:extLst>
          </p:cNvPr>
          <p:cNvSpPr/>
          <p:nvPr/>
        </p:nvSpPr>
        <p:spPr>
          <a:xfrm>
            <a:off x="3467862" y="5759359"/>
            <a:ext cx="153835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8ccb6">
            <a:extLst>
              <a:ext uri="{FF2B5EF4-FFF2-40B4-BE49-F238E27FC236}">
                <a16:creationId xmlns:a16="http://schemas.microsoft.com/office/drawing/2014/main" id="{1F9F38BC-9CA2-4BB7-B4FE-97F836150163}"/>
              </a:ext>
            </a:extLst>
          </p:cNvPr>
          <p:cNvSpPr/>
          <p:nvPr/>
        </p:nvSpPr>
        <p:spPr>
          <a:xfrm>
            <a:off x="6116003" y="4491391"/>
            <a:ext cx="19669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a10e">
            <a:extLst>
              <a:ext uri="{FF2B5EF4-FFF2-40B4-BE49-F238E27FC236}">
                <a16:creationId xmlns:a16="http://schemas.microsoft.com/office/drawing/2014/main" id="{3930DFBC-23E6-49A6-8484-C80410DD2C68}"/>
              </a:ext>
            </a:extLst>
          </p:cNvPr>
          <p:cNvSpPr/>
          <p:nvPr/>
        </p:nvSpPr>
        <p:spPr>
          <a:xfrm>
            <a:off x="974090" y="4491391"/>
            <a:ext cx="21035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d3e21">
            <a:extLst>
              <a:ext uri="{FF2B5EF4-FFF2-40B4-BE49-F238E27FC236}">
                <a16:creationId xmlns:a16="http://schemas.microsoft.com/office/drawing/2014/main" id="{C4FE254F-1566-4404-B7FE-61414A804EDD}"/>
              </a:ext>
            </a:extLst>
          </p:cNvPr>
          <p:cNvSpPr/>
          <p:nvPr/>
        </p:nvSpPr>
        <p:spPr>
          <a:xfrm>
            <a:off x="8715312" y="3223423"/>
            <a:ext cx="19669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04c7e">
            <a:extLst>
              <a:ext uri="{FF2B5EF4-FFF2-40B4-BE49-F238E27FC236}">
                <a16:creationId xmlns:a16="http://schemas.microsoft.com/office/drawing/2014/main" id="{32C4BD52-4BEC-4871-B719-3F427557AAB5}"/>
              </a:ext>
            </a:extLst>
          </p:cNvPr>
          <p:cNvSpPr/>
          <p:nvPr/>
        </p:nvSpPr>
        <p:spPr>
          <a:xfrm>
            <a:off x="2481199" y="3223423"/>
            <a:ext cx="162883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2dca2">
            <a:extLst>
              <a:ext uri="{FF2B5EF4-FFF2-40B4-BE49-F238E27FC236}">
                <a16:creationId xmlns:a16="http://schemas.microsoft.com/office/drawing/2014/main" id="{B8EF286A-736F-4088-9388-822754D4A67F}"/>
              </a:ext>
            </a:extLst>
          </p:cNvPr>
          <p:cNvSpPr/>
          <p:nvPr/>
        </p:nvSpPr>
        <p:spPr>
          <a:xfrm>
            <a:off x="7482015" y="2589439"/>
            <a:ext cx="1854262"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4" name="image16.jpeg"/>
          <p:cNvPicPr/>
          <p:nvPr/>
        </p:nvPicPr>
        <p:blipFill>
          <a:blip r:embed="rId2"/>
          <a:stretch>
            <a:fillRect/>
          </a:stretch>
        </p:blipFill>
        <p:spPr>
          <a:xfrm>
            <a:off x="464975" y="698093"/>
            <a:ext cx="2413435" cy="526858"/>
          </a:xfrm>
          <a:prstGeom prst="rect">
            <a:avLst/>
          </a:prstGeom>
        </p:spPr>
      </p:pic>
      <p:sp>
        <p:nvSpPr>
          <p:cNvPr id="2" name="A_348f4">
            <a:extLst>
              <a:ext uri="{FF2B5EF4-FFF2-40B4-BE49-F238E27FC236}">
                <a16:creationId xmlns:a16="http://schemas.microsoft.com/office/drawing/2014/main" id="{393D9BDE-A442-4869-BBE7-FDC6C9C4D64E}"/>
              </a:ext>
            </a:extLst>
          </p:cNvPr>
          <p:cNvSpPr/>
          <p:nvPr/>
        </p:nvSpPr>
        <p:spPr>
          <a:xfrm>
            <a:off x="2237740" y="1955455"/>
            <a:ext cx="162883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889A340-5BA7-A55A-DA87-ADB650799330}"/>
              </a:ext>
            </a:extLst>
          </p:cNvPr>
          <p:cNvSpPr txBox="1">
            <a:spLocks noChangeAspect="1"/>
          </p:cNvSpPr>
          <p:nvPr/>
        </p:nvSpPr>
        <p:spPr>
          <a:xfrm>
            <a:off x="679450" y="781997"/>
            <a:ext cx="10833100" cy="5799601"/>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Ⅱ</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单项填空。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天津中考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My mother is making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apple pie and I want to try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piece.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不填</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D. 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不填</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宿迁中考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Betty began to play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violin at the age of four.</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 wonder she plays so well.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       B. an	 C. the  	D.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61e84">
            <a:extLst>
              <a:ext uri="{FF2B5EF4-FFF2-40B4-BE49-F238E27FC236}">
                <a16:creationId xmlns:a16="http://schemas.microsoft.com/office/drawing/2014/main" id="{E1C623BE-D8A9-42B6-A667-0F68DE72BF9A}"/>
              </a:ext>
            </a:extLst>
          </p:cNvPr>
          <p:cNvSpPr/>
          <p:nvPr/>
        </p:nvSpPr>
        <p:spPr>
          <a:xfrm>
            <a:off x="804228" y="4048437"/>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
        <p:nvSpPr>
          <p:cNvPr id="2" name="A_a8c60">
            <a:extLst>
              <a:ext uri="{FF2B5EF4-FFF2-40B4-BE49-F238E27FC236}">
                <a16:creationId xmlns:a16="http://schemas.microsoft.com/office/drawing/2014/main" id="{83CB4753-4A40-4AE3-91B3-9EAE3C382316}"/>
              </a:ext>
            </a:extLst>
          </p:cNvPr>
          <p:cNvSpPr/>
          <p:nvPr/>
        </p:nvSpPr>
        <p:spPr>
          <a:xfrm>
            <a:off x="804228" y="1512501"/>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391202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BEB26B4-28F3-92FA-5C54-03DADE21B483}"/>
              </a:ext>
            </a:extLst>
          </p:cNvPr>
          <p:cNvSpPr txBox="1">
            <a:spLocks noChangeAspect="1"/>
          </p:cNvSpPr>
          <p:nvPr/>
        </p:nvSpPr>
        <p:spPr>
          <a:xfrm>
            <a:off x="679450" y="1039787"/>
            <a:ext cx="10833100" cy="5159426"/>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birds have come back because the environment here becomes better and better.</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Two thousands               B. Thousands of</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Thousand                	 D. Thousand of</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Peter is going to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restaurant. Why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Maybe because few people go there to have meals.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lift up               		B. look up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write down               	D. close down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fcfec">
            <a:extLst>
              <a:ext uri="{FF2B5EF4-FFF2-40B4-BE49-F238E27FC236}">
                <a16:creationId xmlns:a16="http://schemas.microsoft.com/office/drawing/2014/main" id="{DBABFA47-6272-4E54-B3B8-4A19A1FFDC93}"/>
              </a:ext>
            </a:extLst>
          </p:cNvPr>
          <p:cNvSpPr/>
          <p:nvPr/>
        </p:nvSpPr>
        <p:spPr>
          <a:xfrm>
            <a:off x="804228" y="3672243"/>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
        <p:nvSpPr>
          <p:cNvPr id="2" name="A_9646e">
            <a:extLst>
              <a:ext uri="{FF2B5EF4-FFF2-40B4-BE49-F238E27FC236}">
                <a16:creationId xmlns:a16="http://schemas.microsoft.com/office/drawing/2014/main" id="{C245E8DE-AF2B-4B24-B198-6E7191B32C24}"/>
              </a:ext>
            </a:extLst>
          </p:cNvPr>
          <p:cNvSpPr/>
          <p:nvPr/>
        </p:nvSpPr>
        <p:spPr>
          <a:xfrm>
            <a:off x="804228" y="1136307"/>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280917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F552353-3973-44B7-9789-5FFE13A46AE9}"/>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Tom fell off his bike and hurt his leg yesterday.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he couldn’t attend school for two or three weeks.</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In addition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As a result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At the same time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In the end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2d87">
            <a:extLst>
              <a:ext uri="{FF2B5EF4-FFF2-40B4-BE49-F238E27FC236}">
                <a16:creationId xmlns:a16="http://schemas.microsoft.com/office/drawing/2014/main" id="{241EF96B-6183-42E3-B35B-60AA2326225F}"/>
              </a:ext>
            </a:extLst>
          </p:cNvPr>
          <p:cNvSpPr/>
          <p:nvPr/>
        </p:nvSpPr>
        <p:spPr>
          <a:xfrm>
            <a:off x="804228" y="1776483"/>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143837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7DEFA7F-9F46-392D-ACCE-AD24E5DA6C95}"/>
              </a:ext>
            </a:extLst>
          </p:cNvPr>
          <p:cNvSpPr txBox="1">
            <a:spLocks noChangeAspect="1"/>
          </p:cNvSpPr>
          <p:nvPr/>
        </p:nvSpPr>
        <p:spPr>
          <a:xfrm>
            <a:off x="339725" y="531860"/>
            <a:ext cx="11512550" cy="5794279"/>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句型转换。</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It took them half an hour to go there on foot.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改为同义句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They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half an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hour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Taiwan is not far from Fujian.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改为同义句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Taiwan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is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Fujian.</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population of China is </a:t>
            </a:r>
            <a:r>
              <a:rPr lang="en-US"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about 1.4 billion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对画线部分提问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population of China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 are </a:t>
            </a:r>
            <a:r>
              <a:rPr lang="en-US"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a lot of</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parks in this city.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对画线部分提问</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Calibri" panose="020F0502020204030204" pitchFamily="34" charset="0"/>
                <a:ea typeface="楷体" panose="02010609060101010101" pitchFamily="49" charset="-122"/>
                <a:cs typeface="Calibri" panose="020F0502020204030204" pitchFamily="34"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parks are there in this city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24654">
            <a:extLst>
              <a:ext uri="{FF2B5EF4-FFF2-40B4-BE49-F238E27FC236}">
                <a16:creationId xmlns:a16="http://schemas.microsoft.com/office/drawing/2014/main" id="{A2D0E3A0-9EDA-44F2-B019-D33BB78958CE}"/>
              </a:ext>
            </a:extLst>
          </p:cNvPr>
          <p:cNvSpPr/>
          <p:nvPr/>
        </p:nvSpPr>
        <p:spPr>
          <a:xfrm>
            <a:off x="329565" y="5700252"/>
            <a:ext cx="4116451"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How</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many</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98412">
            <a:extLst>
              <a:ext uri="{FF2B5EF4-FFF2-40B4-BE49-F238E27FC236}">
                <a16:creationId xmlns:a16="http://schemas.microsoft.com/office/drawing/2014/main" id="{B478F7EC-0324-4DAE-B1F6-B7AD4164B19A}"/>
              </a:ext>
            </a:extLst>
          </p:cNvPr>
          <p:cNvSpPr/>
          <p:nvPr/>
        </p:nvSpPr>
        <p:spPr>
          <a:xfrm>
            <a:off x="329565" y="4432284"/>
            <a:ext cx="357511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514a1">
            <a:extLst>
              <a:ext uri="{FF2B5EF4-FFF2-40B4-BE49-F238E27FC236}">
                <a16:creationId xmlns:a16="http://schemas.microsoft.com/office/drawing/2014/main" id="{43CACBD2-2E70-4848-824F-2DF0EDD61BAE}"/>
              </a:ext>
            </a:extLst>
          </p:cNvPr>
          <p:cNvSpPr/>
          <p:nvPr/>
        </p:nvSpPr>
        <p:spPr>
          <a:xfrm>
            <a:off x="2076577" y="3164316"/>
            <a:ext cx="350843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close</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9c27">
            <a:extLst>
              <a:ext uri="{FF2B5EF4-FFF2-40B4-BE49-F238E27FC236}">
                <a16:creationId xmlns:a16="http://schemas.microsoft.com/office/drawing/2014/main" id="{EC2A0AB5-E634-4853-9C7D-2528BBC15AC5}"/>
              </a:ext>
            </a:extLst>
          </p:cNvPr>
          <p:cNvSpPr/>
          <p:nvPr/>
        </p:nvSpPr>
        <p:spPr>
          <a:xfrm>
            <a:off x="5392674" y="1896348"/>
            <a:ext cx="28020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walking</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2e384">
            <a:extLst>
              <a:ext uri="{FF2B5EF4-FFF2-40B4-BE49-F238E27FC236}">
                <a16:creationId xmlns:a16="http://schemas.microsoft.com/office/drawing/2014/main" id="{DE183052-701D-480F-BC1B-932AAD9C2195}"/>
              </a:ext>
            </a:extLst>
          </p:cNvPr>
          <p:cNvSpPr/>
          <p:nvPr/>
        </p:nvSpPr>
        <p:spPr>
          <a:xfrm>
            <a:off x="1312228" y="1896348"/>
            <a:ext cx="23511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spent</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126051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2686DEC-32E4-7B11-F900-C60B35235A56}"/>
              </a:ext>
            </a:extLst>
          </p:cNvPr>
          <p:cNvSpPr txBox="1">
            <a:spLocks noChangeAspect="1"/>
          </p:cNvSpPr>
          <p:nvPr/>
        </p:nvSpPr>
        <p:spPr>
          <a:xfrm>
            <a:off x="679450" y="1190445"/>
            <a:ext cx="11340754" cy="5154103"/>
          </a:xfrm>
          <a:prstGeom prst="rect">
            <a:avLst/>
          </a:prstGeom>
          <a:noFill/>
        </p:spPr>
        <p:txBody>
          <a:bodyPr wrap="square">
            <a:spAutoFit/>
          </a:bodyPr>
          <a:lstStyle/>
          <a:p>
            <a:pPr algn="just">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阅读理解。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know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many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were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world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200</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ago</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Just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billion.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100</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later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population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increased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100</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percent.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1971</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3.5</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billion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people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lived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earth.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Forty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years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later</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number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doubled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翻倍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October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31st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2011</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billionth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world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citizen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公民</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baby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girl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was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born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Philippines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菲律宾</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this speed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will </a:t>
            </a:r>
            <a:r>
              <a:rPr lang="en-US"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shoot up</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 8.1 billion by the year 2025.</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17.jpeg"/>
          <p:cNvPicPr/>
          <p:nvPr/>
        </p:nvPicPr>
        <p:blipFill>
          <a:blip r:embed="rId2"/>
          <a:stretch>
            <a:fillRect/>
          </a:stretch>
        </p:blipFill>
        <p:spPr>
          <a:xfrm>
            <a:off x="395438" y="715872"/>
            <a:ext cx="2610152" cy="474573"/>
          </a:xfrm>
          <a:prstGeom prst="rect">
            <a:avLst/>
          </a:prstGeom>
        </p:spPr>
      </p:pic>
    </p:spTree>
    <p:extLst>
      <p:ext uri="{BB962C8B-B14F-4D97-AF65-F5344CB8AC3E}">
        <p14:creationId xmlns:p14="http://schemas.microsoft.com/office/powerpoint/2010/main" val="605235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050326-B880-46C1-3957-F1CA73D98E1D}"/>
              </a:ext>
            </a:extLst>
          </p:cNvPr>
          <p:cNvSpPr txBox="1">
            <a:spLocks noChangeAspect="1"/>
          </p:cNvSpPr>
          <p:nvPr/>
        </p:nvSpPr>
        <p:spPr>
          <a:xfrm>
            <a:off x="546446" y="470128"/>
            <a:ext cx="11512550" cy="6206443"/>
          </a:xfrm>
          <a:prstGeom prst="rect">
            <a:avLst/>
          </a:prstGeom>
          <a:noFill/>
        </p:spPr>
        <p:txBody>
          <a:bodyPr wrap="square">
            <a:spAutoFit/>
          </a:bodyPr>
          <a:lstStyle/>
          <a:p>
            <a:pPr algn="just">
              <a:lnSpc>
                <a:spcPct val="130000"/>
              </a:lnSpc>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Most new babies were born in developing countries. Most families have four or five children. In many developed countries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the population is increasing slowly. Most families have only one or two babies. In 1950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about 25 percent of the world’s population lived in developed countries. By 2050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the number will reduce to 10 percent. In many developing countries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people are now short of food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water and medicine. What’s worse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farmland is becoming less and less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and farmers are moving to cities to make a living. But cities couldn’t satisfy their needs at all. Finally</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many people can’t find jobs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and they become poorer and poorer.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To solve these problems</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many developing countries are taking measures to control the population.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62627849"/>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19</TotalTime>
  <Words>1220</Words>
  <Application>Microsoft Office PowerPoint</Application>
  <PresentationFormat>宽屏</PresentationFormat>
  <Paragraphs>92</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17</cp:revision>
  <dcterms:created xsi:type="dcterms:W3CDTF">2024-07-07T03:18:13Z</dcterms:created>
  <dcterms:modified xsi:type="dcterms:W3CDTF">2024-07-09T04:02:46Z</dcterms:modified>
</cp:coreProperties>
</file>