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4" r:id="rId3"/>
    <p:sldId id="257" r:id="rId4"/>
    <p:sldId id="877" r:id="rId5"/>
    <p:sldId id="878" r:id="rId6"/>
    <p:sldId id="259" r:id="rId7"/>
    <p:sldId id="879" r:id="rId8"/>
    <p:sldId id="880" r:id="rId9"/>
    <p:sldId id="881" r:id="rId10"/>
    <p:sldId id="876" r:id="rId11"/>
    <p:sldId id="882" r:id="rId12"/>
    <p:sldId id="883" r:id="rId13"/>
    <p:sldId id="873"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模块写作专项　</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9151034" y="4639752"/>
              <a:ext cx="2704218" cy="1339283"/>
              <a:chOff x="9051182" y="4714359"/>
              <a:chExt cx="2704218" cy="1339283"/>
            </a:xfrm>
          </p:grpSpPr>
          <p:grpSp>
            <p:nvGrpSpPr>
              <p:cNvPr id="8" name="组合 7">
                <a:extLst>
                  <a:ext uri="{FF2B5EF4-FFF2-40B4-BE49-F238E27FC236}">
                    <a16:creationId xmlns:a16="http://schemas.microsoft.com/office/drawing/2014/main" id="{51918DD0-7464-4719-95CD-F234FA8565DC}"/>
                  </a:ext>
                </a:extLst>
              </p:cNvPr>
              <p:cNvGrpSpPr/>
              <p:nvPr/>
            </p:nvGrpSpPr>
            <p:grpSpPr>
              <a:xfrm>
                <a:off x="9051182" y="4714359"/>
                <a:ext cx="2704218" cy="1339283"/>
                <a:chOff x="8965838" y="4823543"/>
                <a:chExt cx="2704218" cy="1339283"/>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r>
                    <a:rPr lang="en-US" altLang="zh-CN" sz="2000" b="1" spc="300">
                      <a:cs typeface="Times New Roman" panose="02020603050405020304" pitchFamily="18" charset="0"/>
                      <a:sym typeface="Times New Roman" panose="02020603050405020304" pitchFamily="18" charset="0"/>
                    </a:rPr>
                    <a:t>WY</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1.jpeg"/>
          <p:cNvPicPr/>
          <p:nvPr/>
        </p:nvPicPr>
        <p:blipFill>
          <a:blip r:embed="rId2"/>
          <a:stretch>
            <a:fillRect/>
          </a:stretch>
        </p:blipFill>
        <p:spPr>
          <a:xfrm>
            <a:off x="361458" y="767632"/>
            <a:ext cx="2439937" cy="457320"/>
          </a:xfrm>
          <a:prstGeom prst="rect">
            <a:avLst/>
          </a:prstGeom>
        </p:spPr>
      </p:pic>
      <p:sp>
        <p:nvSpPr>
          <p:cNvPr id="4" name="文本框 3">
            <a:extLst>
              <a:ext uri="{FF2B5EF4-FFF2-40B4-BE49-F238E27FC236}">
                <a16:creationId xmlns:a16="http://schemas.microsoft.com/office/drawing/2014/main" id="{FB952DA5-26FD-360C-CEB8-324E42A2AE7C}"/>
              </a:ext>
            </a:extLst>
          </p:cNvPr>
          <p:cNvSpPr txBox="1">
            <a:spLocks noChangeAspect="1"/>
          </p:cNvSpPr>
          <p:nvPr/>
        </p:nvSpPr>
        <p:spPr>
          <a:xfrm>
            <a:off x="679450" y="1358332"/>
            <a:ext cx="10833100" cy="5154103"/>
          </a:xfrm>
          <a:prstGeom prst="rect">
            <a:avLst/>
          </a:prstGeom>
          <a:noFill/>
        </p:spPr>
        <p:txBody>
          <a:bodyPr wrap="square">
            <a:spAutoFit/>
          </a:bodyPr>
          <a:lstStyle/>
          <a:p>
            <a:pPr>
              <a:lnSpc>
                <a:spcPct val="130000"/>
              </a:lnSpc>
            </a:pPr>
            <a:r>
              <a:rPr lang="zh-CN"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［语言能力·表达能力］</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假设你是玲玲，下周五下午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，你校话剧俱乐部的同学将上演老舍的话剧《茶馆》。请你给在本市学习的美国朋友</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Tony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发一封电子邮件，邀请他与你一起看话剧，并约定下午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在校门口见。</a:t>
            </a:r>
            <a:endParaRPr lang="en-US"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词数：</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80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左右；</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可适当增加细节，以使行文连贯；</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文中不得出现真实姓名、校名等。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68355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4393E9E-A70B-4700-8C86-D9EC9760D0A8}"/>
              </a:ext>
            </a:extLst>
          </p:cNvPr>
          <p:cNvSpPr txBox="1">
            <a:spLocks noChangeAspect="1"/>
          </p:cNvSpPr>
          <p:nvPr/>
        </p:nvSpPr>
        <p:spPr>
          <a:xfrm>
            <a:off x="692150" y="748789"/>
            <a:ext cx="10807700" cy="5614422"/>
          </a:xfrm>
          <a:prstGeom prst="rect">
            <a:avLst/>
          </a:prstGeom>
          <a:noFill/>
        </p:spPr>
        <p:txBody>
          <a:bodyPr wrap="square">
            <a:spAutoFit/>
          </a:bodyPr>
          <a:lstStyle/>
          <a:p>
            <a:pPr>
              <a:lnSpc>
                <a:spcPct val="130000"/>
              </a:lnSpc>
            </a:pPr>
            <a:r>
              <a:rPr lang="en-US" altLang="zh-CN" sz="2800" b="1"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0D03AC4B-2453-7157-0820-5500285F6DD9}"/>
              </a:ext>
            </a:extLst>
          </p:cNvPr>
          <p:cNvSpPr txBox="1">
            <a:spLocks noChangeAspect="1"/>
          </p:cNvSpPr>
          <p:nvPr/>
        </p:nvSpPr>
        <p:spPr>
          <a:xfrm>
            <a:off x="692150" y="695439"/>
            <a:ext cx="10807700" cy="5641609"/>
          </a:xfrm>
          <a:prstGeom prst="rect">
            <a:avLst/>
          </a:prstGeom>
          <a:noFill/>
        </p:spPr>
        <p:txBody>
          <a:bodyPr wrap="square">
            <a:spAutoFit/>
          </a:bodyPr>
          <a:lstStyle/>
          <a:p>
            <a:pPr algn="just">
              <a:lnSpc>
                <a:spcPct val="130000"/>
              </a:lnSpc>
            </a:pP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Hi</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Tony</a:t>
            </a:r>
            <a:r>
              <a:rPr lang="zh-CN"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a:solidFill>
                  <a:srgbClr val="FF0000"/>
                </a:solidFill>
                <a:effectLst/>
                <a:uFill>
                  <a:solidFill>
                    <a:srgbClr val="000000"/>
                  </a:solidFill>
                </a:uFill>
                <a:latin typeface="Calibri" panose="020F0502020204030204" pitchFamily="34" charset="0"/>
                <a:ea typeface="黑体" panose="02010609060101010101" pitchFamily="49" charset="-122"/>
                <a:cs typeface="Calibri" panose="020F0502020204030204" pitchFamily="34"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pP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I</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piece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good</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news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you.</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students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play</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club</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are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going</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put</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Lao</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She’s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famous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play</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i="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Teahouse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30</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next</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Friday.</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I’d</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like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invite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you</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enjoy</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this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play</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en-US" altLang="zh-CN"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pP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Lao</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She</a:t>
            </a:r>
            <a:r>
              <a:rPr lang="zh-CN"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effectLst/>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greatest</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Chinese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writers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20th</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century</a:t>
            </a:r>
            <a:r>
              <a:rPr lang="zh-CN"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effectLst/>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born</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1899</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Beijing</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named</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People’s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Artist</a:t>
            </a:r>
            <a:r>
              <a:rPr lang="zh-CN"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wrote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play</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i="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Teahouse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1957.</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story</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took</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place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Beijing.</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describes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lives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common</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Beijing</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changes</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Chinese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society</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from</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end</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19th</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century</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middle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20th</a:t>
            </a:r>
            <a:r>
              <a:rPr lang="en-US" altLang="zh-CN" sz="28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century.</a:t>
            </a:r>
            <a:r>
              <a:rPr lang="en-US" altLang="zh-CN"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5489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DD9209-B435-4FAA-BF90-0352020ABA93}"/>
              </a:ext>
            </a:extLst>
          </p:cNvPr>
          <p:cNvSpPr txBox="1">
            <a:spLocks noChangeAspect="1"/>
          </p:cNvSpPr>
          <p:nvPr/>
        </p:nvSpPr>
        <p:spPr>
          <a:xfrm>
            <a:off x="692150" y="1999569"/>
            <a:ext cx="10807700" cy="3202415"/>
          </a:xfrm>
          <a:prstGeom prst="rect">
            <a:avLst/>
          </a:prstGeom>
          <a:noFill/>
        </p:spPr>
        <p:txBody>
          <a:bodyPr wrap="square">
            <a:spAutoFit/>
          </a:bodyPr>
          <a:lstStyle/>
          <a:p>
            <a:pPr>
              <a:lnSpc>
                <a:spcPct val="130000"/>
              </a:lnSpc>
            </a:pPr>
            <a:r>
              <a:rPr lang="en-US" altLang="zh-CN" sz="3200" b="1"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95FF5827-2C25-8596-0D4A-F6C7AF9659E6}"/>
              </a:ext>
            </a:extLst>
          </p:cNvPr>
          <p:cNvSpPr txBox="1">
            <a:spLocks noChangeAspect="1"/>
          </p:cNvSpPr>
          <p:nvPr/>
        </p:nvSpPr>
        <p:spPr>
          <a:xfrm>
            <a:off x="679450" y="1941589"/>
            <a:ext cx="10833100" cy="3239861"/>
          </a:xfrm>
          <a:prstGeom prst="rect">
            <a:avLst/>
          </a:prstGeom>
          <a:noFill/>
        </p:spPr>
        <p:txBody>
          <a:bodyPr wrap="square">
            <a:spAutoFit/>
          </a:bodyPr>
          <a:lstStyle/>
          <a:p>
            <a:pPr algn="just">
              <a:lnSpc>
                <a:spcPct val="130000"/>
              </a:lnSpc>
            </a:pP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I’m</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sure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this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better</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understanding</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Chinese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history.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Let’s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meet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00</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gate.</a:t>
            </a:r>
            <a:r>
              <a:rPr lang="en-US" altLang="zh-CN"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pP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Looking</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forward</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meeting</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pP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dirty="0" err="1">
                <a:solidFill>
                  <a:srgbClr val="FF0000"/>
                </a:solidFill>
                <a:effectLst/>
                <a:uFill>
                  <a:solidFill>
                    <a:srgbClr val="000000"/>
                  </a:solidFill>
                </a:uFill>
                <a:latin typeface="Times New Roman" panose="02020603050405020304" pitchFamily="18" charset="0"/>
                <a:ea typeface="宋体" panose="02010600030101010101" pitchFamily="2" charset="-122"/>
              </a:rPr>
              <a:t>Lingling</a:t>
            </a:r>
            <a:endParaRPr lang="zh-CN" altLang="en-US" sz="3200" dirty="0"/>
          </a:p>
        </p:txBody>
      </p:sp>
    </p:spTree>
    <p:extLst>
      <p:ext uri="{BB962C8B-B14F-4D97-AF65-F5344CB8AC3E}">
        <p14:creationId xmlns:p14="http://schemas.microsoft.com/office/powerpoint/2010/main" val="1809612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50B798C-0CCE-9D1D-5DCD-377BD00247D3}"/>
              </a:ext>
            </a:extLst>
          </p:cNvPr>
          <p:cNvGrpSpPr/>
          <p:nvPr/>
        </p:nvGrpSpPr>
        <p:grpSpPr>
          <a:xfrm>
            <a:off x="0" y="908321"/>
            <a:ext cx="12192000" cy="4035486"/>
            <a:chOff x="0" y="908321"/>
            <a:chExt cx="12192000" cy="4035486"/>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模块写作专项　</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509470"/>
              <a:ext cx="3044397" cy="640508"/>
              <a:chOff x="1145233" y="1687953"/>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1802436"/>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744163"/>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话题分析</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687953"/>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303299"/>
              <a:ext cx="4476446" cy="640508"/>
              <a:chOff x="1145233" y="1528665"/>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1643148"/>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584875"/>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写作素材</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528665"/>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5</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Lao She Teahouse</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15" name="矩形 14">
            <a:extLst>
              <a:ext uri="{FF2B5EF4-FFF2-40B4-BE49-F238E27FC236}">
                <a16:creationId xmlns:a16="http://schemas.microsoft.com/office/drawing/2014/main" id="{4181739E-A672-4427-A7B0-5A9B5144356C}"/>
              </a:ext>
            </a:extLst>
          </p:cNvPr>
          <p:cNvSpPr/>
          <p:nvPr/>
        </p:nvSpPr>
        <p:spPr>
          <a:xfrm>
            <a:off x="4854466" y="5231703"/>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6"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5426981" y="5173430"/>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写作实例</a:t>
            </a:r>
          </a:p>
        </p:txBody>
      </p:sp>
      <p:sp>
        <p:nvSpPr>
          <p:cNvPr id="17" name="TextBox 10">
            <a:extLst>
              <a:ext uri="{FF2B5EF4-FFF2-40B4-BE49-F238E27FC236}">
                <a16:creationId xmlns:a16="http://schemas.microsoft.com/office/drawing/2014/main" id="{DFECE70A-7BCE-486C-B288-3F1FEA8EED16}"/>
              </a:ext>
            </a:extLst>
          </p:cNvPr>
          <p:cNvSpPr txBox="1"/>
          <p:nvPr/>
        </p:nvSpPr>
        <p:spPr>
          <a:xfrm>
            <a:off x="4706901" y="5117220"/>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sp>
        <p:nvSpPr>
          <p:cNvPr id="19" name="矩形 18">
            <a:extLst>
              <a:ext uri="{FF2B5EF4-FFF2-40B4-BE49-F238E27FC236}">
                <a16:creationId xmlns:a16="http://schemas.microsoft.com/office/drawing/2014/main" id="{4181739E-A672-4427-A7B0-5A9B5144356C}"/>
              </a:ext>
            </a:extLst>
          </p:cNvPr>
          <p:cNvSpPr/>
          <p:nvPr/>
        </p:nvSpPr>
        <p:spPr>
          <a:xfrm>
            <a:off x="4854466" y="6043561"/>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20"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5426981" y="5985288"/>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写作专练</a:t>
            </a:r>
          </a:p>
        </p:txBody>
      </p:sp>
      <p:sp>
        <p:nvSpPr>
          <p:cNvPr id="21" name="TextBox 10">
            <a:extLst>
              <a:ext uri="{FF2B5EF4-FFF2-40B4-BE49-F238E27FC236}">
                <a16:creationId xmlns:a16="http://schemas.microsoft.com/office/drawing/2014/main" id="{DFECE70A-7BCE-486C-B288-3F1FEA8EED16}"/>
              </a:ext>
            </a:extLst>
          </p:cNvPr>
          <p:cNvSpPr txBox="1"/>
          <p:nvPr/>
        </p:nvSpPr>
        <p:spPr>
          <a:xfrm>
            <a:off x="4706901" y="5929078"/>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04</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081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8.jpeg"/>
          <p:cNvPicPr/>
          <p:nvPr/>
        </p:nvPicPr>
        <p:blipFill>
          <a:blip r:embed="rId2"/>
          <a:stretch>
            <a:fillRect/>
          </a:stretch>
        </p:blipFill>
        <p:spPr>
          <a:xfrm>
            <a:off x="361457" y="750377"/>
            <a:ext cx="2624031" cy="491825"/>
          </a:xfrm>
          <a:prstGeom prst="rect">
            <a:avLst/>
          </a:prstGeom>
        </p:spPr>
      </p:pic>
      <p:sp>
        <p:nvSpPr>
          <p:cNvPr id="3" name="文本框 2">
            <a:extLst>
              <a:ext uri="{FF2B5EF4-FFF2-40B4-BE49-F238E27FC236}">
                <a16:creationId xmlns:a16="http://schemas.microsoft.com/office/drawing/2014/main" id="{000184CF-CFA2-85F6-5540-DF1EF496AE64}"/>
              </a:ext>
            </a:extLst>
          </p:cNvPr>
          <p:cNvSpPr txBox="1">
            <a:spLocks noChangeAspect="1"/>
          </p:cNvSpPr>
          <p:nvPr/>
        </p:nvSpPr>
        <p:spPr>
          <a:xfrm>
            <a:off x="679450" y="2452386"/>
            <a:ext cx="10833100" cy="1953227"/>
          </a:xfrm>
          <a:prstGeom prst="rect">
            <a:avLst/>
          </a:prstGeom>
          <a:noFill/>
        </p:spPr>
        <p:txBody>
          <a:bodyPr wrap="square">
            <a:spAutoFit/>
          </a:bodyPr>
          <a:lstStyle/>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本模块以“老舍茶馆”为背景话题，学习了动词不定式的相关用法。要求同学们能根据所学知识写出对电影或戏剧的内容介绍。</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7A099804-861F-B9DF-A866-A995329E16D7}"/>
              </a:ext>
            </a:extLst>
          </p:cNvPr>
          <p:cNvGraphicFramePr>
            <a:graphicFrameLocks noGrp="1"/>
          </p:cNvGraphicFramePr>
          <p:nvPr>
            <p:extLst>
              <p:ext uri="{D42A27DB-BD31-4B8C-83A1-F6EECF244321}">
                <p14:modId xmlns:p14="http://schemas.microsoft.com/office/powerpoint/2010/main" val="2056242520"/>
              </p:ext>
            </p:extLst>
          </p:nvPr>
        </p:nvGraphicFramePr>
        <p:xfrm>
          <a:off x="2185611" y="1268238"/>
          <a:ext cx="8454679" cy="4622800"/>
        </p:xfrm>
        <a:graphic>
          <a:graphicData uri="http://schemas.openxmlformats.org/drawingml/2006/table">
            <a:tbl>
              <a:tblPr firstRow="1" firstCol="1" bandRow="1"/>
              <a:tblGrid>
                <a:gridCol w="1366513">
                  <a:extLst>
                    <a:ext uri="{9D8B030D-6E8A-4147-A177-3AD203B41FA5}">
                      <a16:colId xmlns:a16="http://schemas.microsoft.com/office/drawing/2014/main" val="3462951738"/>
                    </a:ext>
                  </a:extLst>
                </a:gridCol>
                <a:gridCol w="3632685">
                  <a:extLst>
                    <a:ext uri="{9D8B030D-6E8A-4147-A177-3AD203B41FA5}">
                      <a16:colId xmlns:a16="http://schemas.microsoft.com/office/drawing/2014/main" val="3444924114"/>
                    </a:ext>
                  </a:extLst>
                </a:gridCol>
                <a:gridCol w="3455481">
                  <a:extLst>
                    <a:ext uri="{9D8B030D-6E8A-4147-A177-3AD203B41FA5}">
                      <a16:colId xmlns:a16="http://schemas.microsoft.com/office/drawing/2014/main" val="4221229770"/>
                    </a:ext>
                  </a:extLst>
                </a:gridCol>
              </a:tblGrid>
              <a:tr h="0">
                <a:tc rowSpan="8">
                  <a:txBody>
                    <a:bodyPr/>
                    <a:lstStyle/>
                    <a:p>
                      <a:pPr algn="ct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take place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发生</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4112727682"/>
                  </a:ext>
                </a:extLst>
              </a:tr>
              <a:tr h="0">
                <a:tc vMerge="1">
                  <a:txBody>
                    <a:bodyPr/>
                    <a:lstStyle/>
                    <a:p>
                      <a:endParaRPr lang="zh-CN" altLang="en-US"/>
                    </a:p>
                  </a:txBody>
                  <a:tcPr/>
                </a:tc>
                <a:tc>
                  <a:txBody>
                    <a:bodyPr/>
                    <a:lstStyle/>
                    <a:p>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in the end</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最后；终于</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3980255600"/>
                  </a:ext>
                </a:extLst>
              </a:tr>
              <a:tr h="0">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be named ...</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被命名为……</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2688912841"/>
                  </a:ext>
                </a:extLst>
              </a:tr>
              <a:tr h="0">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next time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下次</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2851808539"/>
                  </a:ext>
                </a:extLst>
              </a:tr>
              <a:tr h="0">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no idea </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不知道</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8496306"/>
                  </a:ext>
                </a:extLst>
              </a:tr>
              <a:tr h="0">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be famous for</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因……而闻名</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2715144160"/>
                  </a:ext>
                </a:extLst>
              </a:tr>
              <a:tr h="0">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give ... a warm welcome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热烈欢迎……</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2325429204"/>
                  </a:ext>
                </a:extLst>
              </a:tr>
              <a:tr h="0">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at the same time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同时</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191384488"/>
                  </a:ext>
                </a:extLst>
              </a:tr>
            </a:tbl>
          </a:graphicData>
        </a:graphic>
      </p:graphicFrame>
      <p:pic>
        <p:nvPicPr>
          <p:cNvPr id="1025" name="image256.jpeg" descr="source:si_idp248637648;FounderCES">
            <a:extLst>
              <a:ext uri="{FF2B5EF4-FFF2-40B4-BE49-F238E27FC236}">
                <a16:creationId xmlns:a16="http://schemas.microsoft.com/office/drawing/2014/main" id="{9FEEADB9-C410-B560-DA15-2713AB81C6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0861" y="2441498"/>
            <a:ext cx="591474" cy="1975003"/>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9.jpeg"/>
          <p:cNvPicPr/>
          <p:nvPr/>
        </p:nvPicPr>
        <p:blipFill>
          <a:blip r:embed="rId3"/>
          <a:stretch>
            <a:fillRect/>
          </a:stretch>
        </p:blipFill>
        <p:spPr>
          <a:xfrm>
            <a:off x="361458" y="715872"/>
            <a:ext cx="2624031" cy="491825"/>
          </a:xfrm>
          <a:prstGeom prst="rect">
            <a:avLst/>
          </a:prstGeom>
        </p:spPr>
      </p:pic>
    </p:spTree>
    <p:extLst>
      <p:ext uri="{BB962C8B-B14F-4D97-AF65-F5344CB8AC3E}">
        <p14:creationId xmlns:p14="http://schemas.microsoft.com/office/powerpoint/2010/main" val="2516750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9840894F-1E94-4036-2E3E-198403398701}"/>
              </a:ext>
            </a:extLst>
          </p:cNvPr>
          <p:cNvGraphicFramePr>
            <a:graphicFrameLocks noGrp="1"/>
          </p:cNvGraphicFramePr>
          <p:nvPr>
            <p:extLst>
              <p:ext uri="{D42A27DB-BD31-4B8C-83A1-F6EECF244321}">
                <p14:modId xmlns:p14="http://schemas.microsoft.com/office/powerpoint/2010/main" val="3292292401"/>
              </p:ext>
            </p:extLst>
          </p:nvPr>
        </p:nvGraphicFramePr>
        <p:xfrm>
          <a:off x="2237394" y="1470660"/>
          <a:ext cx="8885036" cy="4418330"/>
        </p:xfrm>
        <a:graphic>
          <a:graphicData uri="http://schemas.openxmlformats.org/drawingml/2006/table">
            <a:tbl>
              <a:tblPr firstRow="1" firstCol="1" bandRow="1"/>
              <a:tblGrid>
                <a:gridCol w="921442">
                  <a:extLst>
                    <a:ext uri="{9D8B030D-6E8A-4147-A177-3AD203B41FA5}">
                      <a16:colId xmlns:a16="http://schemas.microsoft.com/office/drawing/2014/main" val="3278489976"/>
                    </a:ext>
                  </a:extLst>
                </a:gridCol>
                <a:gridCol w="7963594">
                  <a:extLst>
                    <a:ext uri="{9D8B030D-6E8A-4147-A177-3AD203B41FA5}">
                      <a16:colId xmlns:a16="http://schemas.microsoft.com/office/drawing/2014/main" val="846382978"/>
                    </a:ext>
                  </a:extLst>
                </a:gridCol>
              </a:tblGrid>
              <a:tr h="1862455">
                <a:tc>
                  <a:txBody>
                    <a:bodyPr/>
                    <a:lstStyle/>
                    <a:p>
                      <a:pPr algn="ct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How long did you stay</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We only planned to watch for an hour</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but in the end</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we stayed for three hours.</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 hope to understand more next time.</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Lao She is one of the greatest Chinese writers of the twentieth century.</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If you like the Beijing Opera</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traditional music or magic shows</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you can enjoy them at the teahouse.</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2899482145"/>
                  </a:ext>
                </a:extLst>
              </a:tr>
            </a:tbl>
          </a:graphicData>
        </a:graphic>
      </p:graphicFrame>
      <p:pic>
        <p:nvPicPr>
          <p:cNvPr id="2049" name="image257.jpeg" descr="source:si_idp248874848;FounderCES">
            <a:extLst>
              <a:ext uri="{FF2B5EF4-FFF2-40B4-BE49-F238E27FC236}">
                <a16:creationId xmlns:a16="http://schemas.microsoft.com/office/drawing/2014/main" id="{D73072F2-76A4-A422-7B84-7B380B5F14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6388" y="2500193"/>
            <a:ext cx="556318" cy="1857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380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ADFDC06-D9C7-37C4-0F2F-4C83D6BEF2AA}"/>
              </a:ext>
            </a:extLst>
          </p:cNvPr>
          <p:cNvSpPr txBox="1">
            <a:spLocks noChangeAspect="1"/>
          </p:cNvSpPr>
          <p:nvPr/>
        </p:nvSpPr>
        <p:spPr>
          <a:xfrm>
            <a:off x="361458" y="1462289"/>
            <a:ext cx="11512550" cy="4513928"/>
          </a:xfrm>
          <a:prstGeom prst="rect">
            <a:avLst/>
          </a:prstGeom>
          <a:noFill/>
        </p:spPr>
        <p:txBody>
          <a:bodyPr wrap="square">
            <a:spAutoFit/>
          </a:bodyPr>
          <a:lstStyle/>
          <a:p>
            <a:pPr>
              <a:lnSpc>
                <a:spcPct val="130000"/>
              </a:lnSpc>
            </a:pP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【典型例题】</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中国传统文化博大精深，源远流长。假设你是李华，请根据以下提示向你的笔友</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Sally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介绍一下京剧。要求：</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70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词左右。</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京剧源于清朝</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(Qing Dynasty)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，至今已有</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多年的历史；</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梅兰芳是中国最著名的京剧艺术家之一；</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北京很多大剧院都上演京剧供人们欣赏；</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京剧很受欢迎，现在有许多孩子从小就开始学习京剧。</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5" name="image10.jpeg"/>
          <p:cNvPicPr/>
          <p:nvPr/>
        </p:nvPicPr>
        <p:blipFill>
          <a:blip r:embed="rId2"/>
          <a:stretch>
            <a:fillRect/>
          </a:stretch>
        </p:blipFill>
        <p:spPr>
          <a:xfrm>
            <a:off x="378711" y="750377"/>
            <a:ext cx="2347887" cy="440067"/>
          </a:xfrm>
          <a:prstGeom prst="rect">
            <a:avLst/>
          </a:prstGeom>
        </p:spPr>
      </p:pic>
    </p:spTree>
    <p:extLst>
      <p:ext uri="{BB962C8B-B14F-4D97-AF65-F5344CB8AC3E}">
        <p14:creationId xmlns:p14="http://schemas.microsoft.com/office/powerpoint/2010/main" val="605235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C8F91F5-4765-3FDE-9ED9-58DB1381190A}"/>
              </a:ext>
            </a:extLst>
          </p:cNvPr>
          <p:cNvSpPr txBox="1">
            <a:spLocks noChangeAspect="1"/>
          </p:cNvSpPr>
          <p:nvPr/>
        </p:nvSpPr>
        <p:spPr>
          <a:xfrm>
            <a:off x="679450" y="2322799"/>
            <a:ext cx="10833100" cy="2593402"/>
          </a:xfrm>
          <a:prstGeom prst="rect">
            <a:avLst/>
          </a:prstGeom>
          <a:noFill/>
        </p:spPr>
        <p:txBody>
          <a:bodyPr wrap="square">
            <a:spAutoFit/>
          </a:bodyPr>
          <a:lstStyle/>
          <a:p>
            <a:pPr>
              <a:lnSpc>
                <a:spcPct val="130000"/>
              </a:lnSpc>
            </a:pP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【思路点拨】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点明主题</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原文已给出</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介绍京剧的起源、历史、代表人物、现状。</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发出邀请。</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50940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5DF8FF1-AB6C-87BA-01C7-F12F1988B058}"/>
              </a:ext>
            </a:extLst>
          </p:cNvPr>
          <p:cNvSpPr txBox="1">
            <a:spLocks noChangeAspect="1"/>
          </p:cNvSpPr>
          <p:nvPr/>
        </p:nvSpPr>
        <p:spPr>
          <a:xfrm>
            <a:off x="546447" y="652816"/>
            <a:ext cx="11440506" cy="5646289"/>
          </a:xfrm>
          <a:prstGeom prst="rect">
            <a:avLst/>
          </a:prstGeom>
          <a:noFill/>
        </p:spPr>
        <p:txBody>
          <a:bodyPr wrap="square">
            <a:spAutoFit/>
          </a:bodyPr>
          <a:lstStyle/>
          <a:p>
            <a:pPr>
              <a:lnSpc>
                <a:spcPct val="130000"/>
              </a:lnSpc>
            </a:pPr>
            <a:r>
              <a:rPr lang="zh-CN" altLang="zh-CN" sz="28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【经典范文】</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Dear Sally</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Do you like the Beijing Opera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I like it very much. Let me tell you something about it.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The Beijing Opera started in the Qing Dynasty. It has a history of more than 200 years. Mei </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Lanfang</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is one of the most famous artists in China. He acted in many famous Beijing Operas. There are many big theatres in Beijing</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so people can enjoy the Beijing Opera. You can come to enjoy yourself as well. The Beijing Opera is so popular that many children start to learn the Beijing Opera when they are very young.</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85542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B070EF5-B6E4-A142-7BC3-FD1C2F8D6F11}"/>
              </a:ext>
            </a:extLst>
          </p:cNvPr>
          <p:cNvSpPr txBox="1">
            <a:spLocks noChangeAspect="1"/>
          </p:cNvSpPr>
          <p:nvPr/>
        </p:nvSpPr>
        <p:spPr>
          <a:xfrm>
            <a:off x="679450" y="1999569"/>
            <a:ext cx="10833100" cy="3239861"/>
          </a:xfrm>
          <a:prstGeom prst="rect">
            <a:avLst/>
          </a:prstGeom>
          <a:noFill/>
        </p:spPr>
        <p:txBody>
          <a:bodyPr wrap="square">
            <a:spAutoFit/>
          </a:bodyPr>
          <a:lstStyle/>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Come to China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I’ll give a warm welcome to you. I’ll take you to watch the Beijing Opera.</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I’m sure you’ll like it.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Yours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Li Hua</a:t>
            </a:r>
            <a:endParaRPr lang="zh-CN" altLang="en-US" sz="3200" dirty="0"/>
          </a:p>
        </p:txBody>
      </p:sp>
    </p:spTree>
    <p:extLst>
      <p:ext uri="{BB962C8B-B14F-4D97-AF65-F5344CB8AC3E}">
        <p14:creationId xmlns:p14="http://schemas.microsoft.com/office/powerpoint/2010/main" val="1627765318"/>
      </p:ext>
    </p:extLst>
  </p:cSld>
  <p:clrMapOvr>
    <a:masterClrMapping/>
  </p:clrMapOvr>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E093AF96-6B44-451D-9477-1FDBBD50C6D3}" vid="{2C6F219A-BFEA-4BAF-8E14-6798A2747A70}"/>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147</TotalTime>
  <Words>741</Words>
  <Application>Microsoft Office PowerPoint</Application>
  <PresentationFormat>宽屏</PresentationFormat>
  <Paragraphs>66</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等线</vt:lpstr>
      <vt:lpstr>等线 Light</vt:lpstr>
      <vt:lpstr>黑体</vt:lpstr>
      <vt:lpstr>宋体</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14</cp:revision>
  <dcterms:created xsi:type="dcterms:W3CDTF">2024-07-07T03:18:13Z</dcterms:created>
  <dcterms:modified xsi:type="dcterms:W3CDTF">2024-07-08T16:13:39Z</dcterms:modified>
</cp:coreProperties>
</file>