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4" r:id="rId3"/>
    <p:sldId id="257" r:id="rId4"/>
    <p:sldId id="259" r:id="rId5"/>
    <p:sldId id="877" r:id="rId6"/>
    <p:sldId id="875" r:id="rId7"/>
    <p:sldId id="878" r:id="rId8"/>
    <p:sldId id="879" r:id="rId9"/>
    <p:sldId id="880" r:id="rId10"/>
    <p:sldId id="876" r:id="rId11"/>
    <p:sldId id="881" r:id="rId12"/>
    <p:sldId id="882" r:id="rId13"/>
    <p:sldId id="873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模块写作专项　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r>
                    <a:rPr lang="en-US" altLang="zh-CN" sz="20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61458" y="767632"/>
            <a:ext cx="2439937" cy="45732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D3E87DD5-A21A-4A80-3196-6F4C9107C85C}"/>
              </a:ext>
            </a:extLst>
          </p:cNvPr>
          <p:cNvSpPr txBox="1">
            <a:spLocks noChangeAspect="1"/>
          </p:cNvSpPr>
          <p:nvPr/>
        </p:nvSpPr>
        <p:spPr>
          <a:xfrm>
            <a:off x="449507" y="1569066"/>
            <a:ext cx="11292986" cy="45213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［语言能力·表达能力］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假如你是李华，你的美国笔友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发来电子邮件，说他下周来中国，但对中国的风俗习惯、见面礼仪及餐桌礼仪了解很少，于是向你寻求帮助。请你给他回一封电子邮件，告知相关信息。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注意：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词数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80~100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词；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开头结尾已给出，不计入总词数；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短文须包含所有提示内容，语言通顺，语意连贯，可适当发挥；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文中不得透露任何个人和学校的真实信息。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83559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2550D57-27AE-9306-B3C2-E81BFE392807}"/>
              </a:ext>
            </a:extLst>
          </p:cNvPr>
          <p:cNvSpPr txBox="1">
            <a:spLocks noChangeAspect="1"/>
          </p:cNvSpPr>
          <p:nvPr/>
        </p:nvSpPr>
        <p:spPr>
          <a:xfrm>
            <a:off x="475500" y="1507705"/>
            <a:ext cx="11241000" cy="38425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Dear Tom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I’m glad to know that you’ll come to China next week. 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zh-CN" sz="32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093E93A-1F5D-460A-AE19-F1B648EA6A3F}"/>
              </a:ext>
            </a:extLst>
          </p:cNvPr>
          <p:cNvSpPr txBox="1">
            <a:spLocks noChangeAspect="1"/>
          </p:cNvSpPr>
          <p:nvPr/>
        </p:nvSpPr>
        <p:spPr>
          <a:xfrm>
            <a:off x="594770" y="2756893"/>
            <a:ext cx="112410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hope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soon.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different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countries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different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customs.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manners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different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those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country.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tell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something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customs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manners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country.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7455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95996B1-F70F-44E6-9C0A-21B301C27A0C}"/>
              </a:ext>
            </a:extLst>
          </p:cNvPr>
          <p:cNvSpPr>
            <a:spLocks noChangeAspect="1"/>
          </p:cNvSpPr>
          <p:nvPr/>
        </p:nvSpPr>
        <p:spPr>
          <a:xfrm>
            <a:off x="339724" y="637563"/>
            <a:ext cx="11597350" cy="60439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Yours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									        Li Hua</a:t>
            </a:r>
            <a:endParaRPr lang="zh-CN" altLang="en-US" sz="30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B9497C8-6CFE-1181-FA35-5657B3A3F910}"/>
              </a:ext>
            </a:extLst>
          </p:cNvPr>
          <p:cNvSpPr txBox="1">
            <a:spLocks noChangeAspect="1"/>
          </p:cNvSpPr>
          <p:nvPr/>
        </p:nvSpPr>
        <p:spPr>
          <a:xfrm>
            <a:off x="339724" y="597807"/>
            <a:ext cx="11597351" cy="54437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	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zh-CN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supposed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shake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hands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meet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time.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greet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each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other.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zh-CN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talk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something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relaxing</a:t>
            </a:r>
            <a:r>
              <a:rPr lang="zh-CN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example</a:t>
            </a:r>
            <a:r>
              <a:rPr lang="zh-CN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 err="1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player</a:t>
            </a:r>
            <a:r>
              <a:rPr lang="zh-CN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stars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movies.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Second</a:t>
            </a:r>
            <a:r>
              <a:rPr lang="zh-CN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chopsticks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meals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while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forks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table.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zh-CN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bad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manners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talk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you’re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having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meals.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impolite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point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others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chopsticks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while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eating.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	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hope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you’ll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wonderful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country.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							</a:t>
            </a:r>
            <a:endParaRPr lang="zh-CN" altLang="en-US" sz="3000" dirty="0"/>
          </a:p>
        </p:txBody>
      </p:sp>
    </p:spTree>
    <p:extLst>
      <p:ext uri="{BB962C8B-B14F-4D97-AF65-F5344CB8AC3E}">
        <p14:creationId xmlns:p14="http://schemas.microsoft.com/office/powerpoint/2010/main" val="2578958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150B798C-0CCE-9D1D-5DCD-377BD00247D3}"/>
              </a:ext>
            </a:extLst>
          </p:cNvPr>
          <p:cNvGrpSpPr/>
          <p:nvPr/>
        </p:nvGrpSpPr>
        <p:grpSpPr>
          <a:xfrm>
            <a:off x="0" y="908321"/>
            <a:ext cx="12192000" cy="4035486"/>
            <a:chOff x="0" y="908321"/>
            <a:chExt cx="12192000" cy="4035486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模块写作专项　</a:t>
              </a: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509470"/>
              <a:ext cx="3044397" cy="640508"/>
              <a:chOff x="1145233" y="1687953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1802436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744163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话题分析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687953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303299"/>
              <a:ext cx="4476446" cy="640508"/>
              <a:chOff x="1145233" y="1528665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1643148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584875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写作素材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528665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Module 11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4600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Way of life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id="{4181739E-A672-4427-A7B0-5A9B5144356C}"/>
              </a:ext>
            </a:extLst>
          </p:cNvPr>
          <p:cNvSpPr/>
          <p:nvPr/>
        </p:nvSpPr>
        <p:spPr>
          <a:xfrm>
            <a:off x="4854466" y="5231703"/>
            <a:ext cx="526025" cy="526025"/>
          </a:xfrm>
          <a:prstGeom prst="rect">
            <a:avLst/>
          </a:prstGeom>
          <a:noFill/>
          <a:ln>
            <a:solidFill>
              <a:srgbClr val="E600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8">
            <a:hlinkClick r:id="rId2" action="ppaction://hlinksldjump"/>
            <a:extLst>
              <a:ext uri="{FF2B5EF4-FFF2-40B4-BE49-F238E27FC236}">
                <a16:creationId xmlns:a16="http://schemas.microsoft.com/office/drawing/2014/main" id="{6B7C65E2-F7B3-47E5-A852-E87ECEF3AAD9}"/>
              </a:ext>
            </a:extLst>
          </p:cNvPr>
          <p:cNvSpPr txBox="1"/>
          <p:nvPr/>
        </p:nvSpPr>
        <p:spPr>
          <a:xfrm>
            <a:off x="5426981" y="5173430"/>
            <a:ext cx="23243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写作实例</a:t>
            </a:r>
          </a:p>
        </p:txBody>
      </p:sp>
      <p:sp>
        <p:nvSpPr>
          <p:cNvPr id="17" name="TextBox 10">
            <a:extLst>
              <a:ext uri="{FF2B5EF4-FFF2-40B4-BE49-F238E27FC236}">
                <a16:creationId xmlns:a16="http://schemas.microsoft.com/office/drawing/2014/main" id="{DFECE70A-7BCE-486C-B288-3F1FEA8EED16}"/>
              </a:ext>
            </a:extLst>
          </p:cNvPr>
          <p:cNvSpPr txBox="1"/>
          <p:nvPr/>
        </p:nvSpPr>
        <p:spPr>
          <a:xfrm>
            <a:off x="4706901" y="5117220"/>
            <a:ext cx="543739" cy="523220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4181739E-A672-4427-A7B0-5A9B5144356C}"/>
              </a:ext>
            </a:extLst>
          </p:cNvPr>
          <p:cNvSpPr/>
          <p:nvPr/>
        </p:nvSpPr>
        <p:spPr>
          <a:xfrm>
            <a:off x="4854466" y="6043561"/>
            <a:ext cx="526025" cy="526025"/>
          </a:xfrm>
          <a:prstGeom prst="rect">
            <a:avLst/>
          </a:prstGeom>
          <a:noFill/>
          <a:ln>
            <a:solidFill>
              <a:srgbClr val="E600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8">
            <a:hlinkClick r:id="rId2" action="ppaction://hlinksldjump"/>
            <a:extLst>
              <a:ext uri="{FF2B5EF4-FFF2-40B4-BE49-F238E27FC236}">
                <a16:creationId xmlns:a16="http://schemas.microsoft.com/office/drawing/2014/main" id="{6B7C65E2-F7B3-47E5-A852-E87ECEF3AAD9}"/>
              </a:ext>
            </a:extLst>
          </p:cNvPr>
          <p:cNvSpPr txBox="1"/>
          <p:nvPr/>
        </p:nvSpPr>
        <p:spPr>
          <a:xfrm>
            <a:off x="5426981" y="5985288"/>
            <a:ext cx="23243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写作专练</a:t>
            </a:r>
          </a:p>
        </p:txBody>
      </p:sp>
      <p:sp>
        <p:nvSpPr>
          <p:cNvPr id="21" name="TextBox 10">
            <a:extLst>
              <a:ext uri="{FF2B5EF4-FFF2-40B4-BE49-F238E27FC236}">
                <a16:creationId xmlns:a16="http://schemas.microsoft.com/office/drawing/2014/main" id="{DFECE70A-7BCE-486C-B288-3F1FEA8EED16}"/>
              </a:ext>
            </a:extLst>
          </p:cNvPr>
          <p:cNvSpPr txBox="1"/>
          <p:nvPr/>
        </p:nvSpPr>
        <p:spPr>
          <a:xfrm>
            <a:off x="4706901" y="5929078"/>
            <a:ext cx="543739" cy="523220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081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8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61457" y="750377"/>
            <a:ext cx="2624031" cy="491825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7CCC0DC-24A8-B6BD-4A45-F9716854661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642886"/>
            <a:ext cx="10833100" cy="1953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80670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本模块围绕“规则”和“习俗”这两个话题展开。大家通过学习，能够用情态动词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mustn’t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can’t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等表述某地或某场所的风俗习惯与规章制度。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9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61458" y="715872"/>
            <a:ext cx="2624031" cy="491825"/>
          </a:xfrm>
          <a:prstGeom prst="rect">
            <a:avLst/>
          </a:prstGeom>
        </p:spPr>
      </p:pic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C7C533A4-924D-7568-DDD2-CE01A5D650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9750808"/>
              </p:ext>
            </p:extLst>
          </p:nvPr>
        </p:nvGraphicFramePr>
        <p:xfrm>
          <a:off x="1673473" y="1758806"/>
          <a:ext cx="8817090" cy="4135120"/>
        </p:xfrm>
        <a:graphic>
          <a:graphicData uri="http://schemas.openxmlformats.org/drawingml/2006/table">
            <a:tbl>
              <a:tblPr firstRow="1" firstCol="1" bandRow="1"/>
              <a:tblGrid>
                <a:gridCol w="1036377">
                  <a:extLst>
                    <a:ext uri="{9D8B030D-6E8A-4147-A177-3AD203B41FA5}">
                      <a16:colId xmlns:a16="http://schemas.microsoft.com/office/drawing/2014/main" val="2148541873"/>
                    </a:ext>
                  </a:extLst>
                </a:gridCol>
                <a:gridCol w="3890357">
                  <a:extLst>
                    <a:ext uri="{9D8B030D-6E8A-4147-A177-3AD203B41FA5}">
                      <a16:colId xmlns:a16="http://schemas.microsoft.com/office/drawing/2014/main" val="1629365882"/>
                    </a:ext>
                  </a:extLst>
                </a:gridCol>
                <a:gridCol w="3890356">
                  <a:extLst>
                    <a:ext uri="{9D8B030D-6E8A-4147-A177-3AD203B41FA5}">
                      <a16:colId xmlns:a16="http://schemas.microsoft.com/office/drawing/2014/main" val="1121235725"/>
                    </a:ext>
                  </a:extLst>
                </a:gridCol>
              </a:tblGrid>
              <a:tr h="211455">
                <a:tc rowSpan="8">
                  <a:txBody>
                    <a:bodyPr/>
                    <a:lstStyle/>
                    <a:p>
                      <a:pPr algn="ctr"/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with both hands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用双手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1897205"/>
                  </a:ext>
                </a:extLst>
              </a:tr>
              <a:tr h="2114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 the hair cut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理发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765130"/>
                  </a:ext>
                </a:extLst>
              </a:tr>
              <a:tr h="4178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 just ... but ...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不仅……而且……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6719542"/>
                  </a:ext>
                </a:extLst>
              </a:tr>
              <a:tr h="2114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wait one’s turn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等着轮到某人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040073"/>
                  </a:ext>
                </a:extLst>
              </a:tr>
              <a:tr h="2114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each other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彼此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2710031"/>
                  </a:ext>
                </a:extLst>
              </a:tr>
              <a:tr h="2114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take away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拿走；带走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996451"/>
                  </a:ext>
                </a:extLst>
              </a:tr>
              <a:tr h="2114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use ... for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用……做……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8326912"/>
                  </a:ext>
                </a:extLst>
              </a:tr>
              <a:tr h="2114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 the first time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首次；初次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9430726"/>
                  </a:ext>
                </a:extLst>
              </a:tr>
            </a:tbl>
          </a:graphicData>
        </a:graphic>
      </p:graphicFrame>
      <p:pic>
        <p:nvPicPr>
          <p:cNvPr id="1025" name="image273.jpeg" descr="source:si_idp318939600;FounderCES">
            <a:extLst>
              <a:ext uri="{FF2B5EF4-FFF2-40B4-BE49-F238E27FC236}">
                <a16:creationId xmlns:a16="http://schemas.microsoft.com/office/drawing/2014/main" id="{2B2FED94-071F-8212-B957-9F48B2F6B6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5816" y="2816697"/>
            <a:ext cx="604751" cy="2019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DE370A6E-9587-09EB-EA61-924EAAF5FA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4810300"/>
              </p:ext>
            </p:extLst>
          </p:nvPr>
        </p:nvGraphicFramePr>
        <p:xfrm>
          <a:off x="1854057" y="1555202"/>
          <a:ext cx="9184294" cy="3930650"/>
        </p:xfrm>
        <a:graphic>
          <a:graphicData uri="http://schemas.openxmlformats.org/drawingml/2006/table">
            <a:tbl>
              <a:tblPr firstRow="1" firstCol="1" bandRow="1"/>
              <a:tblGrid>
                <a:gridCol w="988896">
                  <a:extLst>
                    <a:ext uri="{9D8B030D-6E8A-4147-A177-3AD203B41FA5}">
                      <a16:colId xmlns:a16="http://schemas.microsoft.com/office/drawing/2014/main" val="1505924780"/>
                    </a:ext>
                  </a:extLst>
                </a:gridCol>
                <a:gridCol w="8195398">
                  <a:extLst>
                    <a:ext uri="{9D8B030D-6E8A-4147-A177-3AD203B41FA5}">
                      <a16:colId xmlns:a16="http://schemas.microsoft.com/office/drawing/2014/main" val="934416033"/>
                    </a:ext>
                  </a:extLst>
                </a:gridCol>
              </a:tblGrid>
              <a:tr h="1656080">
                <a:tc>
                  <a:txBody>
                    <a:bodyPr/>
                    <a:lstStyle/>
                    <a:p>
                      <a:pPr algn="ctr"/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 you’d better not have your hair cut during the Spring Festival month.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32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 China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 accept a gift with both hands.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32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3.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 noticed something interesting with the English way of life.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32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4.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Afternoon tea is not just a drink but a light meal at around 4 pm.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32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5.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 China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 open a gift later.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3489863"/>
                  </a:ext>
                </a:extLst>
              </a:tr>
            </a:tbl>
          </a:graphicData>
        </a:graphic>
      </p:graphicFrame>
      <p:pic>
        <p:nvPicPr>
          <p:cNvPr id="2049" name="image274.jpeg" descr="source:si_idp1370832480;FounderCES">
            <a:extLst>
              <a:ext uri="{FF2B5EF4-FFF2-40B4-BE49-F238E27FC236}">
                <a16:creationId xmlns:a16="http://schemas.microsoft.com/office/drawing/2014/main" id="{70397629-8D1A-ADEB-D0BA-32927C8F81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7254" y="2455298"/>
            <a:ext cx="583208" cy="1947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7942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0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78711" y="750377"/>
            <a:ext cx="2347887" cy="440067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56F83B1-02CD-1F3B-7D3C-DA6140F87447}"/>
              </a:ext>
            </a:extLst>
          </p:cNvPr>
          <p:cNvSpPr txBox="1">
            <a:spLocks noChangeAspect="1"/>
          </p:cNvSpPr>
          <p:nvPr/>
        </p:nvSpPr>
        <p:spPr>
          <a:xfrm>
            <a:off x="378710" y="1190444"/>
            <a:ext cx="11259107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【典型例题】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假如你是李华，你的美国笔友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打算来安徽度假。请你根据要点提示给他写一封电子邮件，简单介绍一下我们中国的风俗与餐桌礼仪。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要点：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与亲戚朋友见面时要微笑，握手；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每次赴宴要准时；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离别时，要对主人表示谢意。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00458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4C99B21-D399-FD10-2ED0-07D159F14C11}"/>
              </a:ext>
            </a:extLst>
          </p:cNvPr>
          <p:cNvSpPr txBox="1">
            <a:spLocks noChangeAspect="1"/>
          </p:cNvSpPr>
          <p:nvPr/>
        </p:nvSpPr>
        <p:spPr>
          <a:xfrm>
            <a:off x="563072" y="947090"/>
            <a:ext cx="10833100" cy="1953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注意：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词数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80~100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可适当增加细节，以使行文连贯。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46B31EC-719C-C839-1E23-A1F969846EBF}"/>
              </a:ext>
            </a:extLst>
          </p:cNvPr>
          <p:cNvSpPr txBox="1">
            <a:spLocks noChangeAspect="1"/>
          </p:cNvSpPr>
          <p:nvPr/>
        </p:nvSpPr>
        <p:spPr>
          <a:xfrm>
            <a:off x="563072" y="3054319"/>
            <a:ext cx="108331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【思路点拨】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开篇点题。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举例说明中国的风俗与礼仪。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表达所感所思。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32728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EE2C83E-72E7-F5FC-236F-760ABEDCFDA4}"/>
              </a:ext>
            </a:extLst>
          </p:cNvPr>
          <p:cNvSpPr txBox="1">
            <a:spLocks noChangeAspect="1"/>
          </p:cNvSpPr>
          <p:nvPr/>
        </p:nvSpPr>
        <p:spPr>
          <a:xfrm>
            <a:off x="662824" y="1637923"/>
            <a:ext cx="11107997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【经典范文】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Dear Tom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I’m glad to hear that you will come to Anhui for the winter vacation. Different countries have different customs and table manners.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53828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3B4C304-B871-09FD-0854-9F344413DD8F}"/>
              </a:ext>
            </a:extLst>
          </p:cNvPr>
          <p:cNvSpPr txBox="1">
            <a:spLocks noChangeAspect="1"/>
          </p:cNvSpPr>
          <p:nvPr/>
        </p:nvSpPr>
        <p:spPr>
          <a:xfrm>
            <a:off x="679449" y="611540"/>
            <a:ext cx="11124623" cy="58447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In China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should smile and shake hands with your friends or relatives. If you’re invited to dinner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must be on time. While eating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should not eat too much at a time. It’s good manners to say 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thanks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the host when he asks you to help yourself to some food. When you are full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the host still asks you to help yourself to more food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should say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9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Thank you. It’s delicious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I’m full.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It’s polite to say thanks while leaving.</a:t>
            </a:r>
            <a:endParaRPr lang="zh-CN" altLang="zh-CN" sz="29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I hope you can have a good trip in China.</a:t>
            </a:r>
            <a:endParaRPr lang="zh-CN" altLang="zh-CN" sz="29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								Yours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zh-CN" altLang="zh-CN" sz="29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								Li Hua</a:t>
            </a:r>
            <a:endParaRPr lang="zh-CN" altLang="zh-CN" sz="29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4104542"/>
      </p:ext>
    </p:extLst>
  </p:cSld>
  <p:clrMapOvr>
    <a:masterClrMapping/>
  </p:clrMapOvr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E093AF96-6B44-451D-9477-1FDBBD50C6D3}" vid="{2C6F219A-BFEA-4BAF-8E14-6798A2747A7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22</TotalTime>
  <Words>774</Words>
  <Application>Microsoft Office PowerPoint</Application>
  <PresentationFormat>宽屏</PresentationFormat>
  <Paragraphs>70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1" baseType="lpstr">
      <vt:lpstr>等线</vt:lpstr>
      <vt:lpstr>等线 Light</vt:lpstr>
      <vt:lpstr>黑体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20</cp:revision>
  <dcterms:created xsi:type="dcterms:W3CDTF">2024-07-07T03:18:13Z</dcterms:created>
  <dcterms:modified xsi:type="dcterms:W3CDTF">2024-07-09T04:33:26Z</dcterms:modified>
</cp:coreProperties>
</file>