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259" r:id="rId5"/>
    <p:sldId id="877" r:id="rId6"/>
    <p:sldId id="875" r:id="rId7"/>
    <p:sldId id="878" r:id="rId8"/>
    <p:sldId id="879" r:id="rId9"/>
    <p:sldId id="880" r:id="rId10"/>
    <p:sldId id="876" r:id="rId11"/>
    <p:sldId id="881" r:id="rId12"/>
    <p:sldId id="87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jpeg"/>
          <p:cNvPicPr/>
          <p:nvPr/>
        </p:nvPicPr>
        <p:blipFill>
          <a:blip r:embed="rId2"/>
          <a:stretch>
            <a:fillRect/>
          </a:stretch>
        </p:blipFill>
        <p:spPr>
          <a:xfrm>
            <a:off x="361458" y="767632"/>
            <a:ext cx="2439937" cy="457320"/>
          </a:xfrm>
          <a:prstGeom prst="rect">
            <a:avLst/>
          </a:prstGeom>
        </p:spPr>
      </p:pic>
      <p:sp>
        <p:nvSpPr>
          <p:cNvPr id="4" name="文本框 3">
            <a:extLst>
              <a:ext uri="{FF2B5EF4-FFF2-40B4-BE49-F238E27FC236}">
                <a16:creationId xmlns:a16="http://schemas.microsoft.com/office/drawing/2014/main" id="{3C9962E1-B07F-D0AE-5CDB-0536A469A3B2}"/>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pP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［语言能力·表达能力］</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动物是我们人类的好朋友，但是越来越多的动物正濒临灭绝。而我们该如何保护动物呢？请以“</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 to protect animals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”为题写一篇短文，呼吁人们热爱动物、保护动物。词数</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开头已给出，不计入总词数</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停止杀戮；</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保护动物的家园。</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8355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579ED54-D2E6-8D1B-9274-65FB761BB613}"/>
              </a:ext>
            </a:extLst>
          </p:cNvPr>
          <p:cNvSpPr txBox="1">
            <a:spLocks noChangeAspect="1"/>
          </p:cNvSpPr>
          <p:nvPr/>
        </p:nvSpPr>
        <p:spPr>
          <a:xfrm>
            <a:off x="375746" y="709601"/>
            <a:ext cx="11440507" cy="5408725"/>
          </a:xfrm>
          <a:prstGeom prst="rect">
            <a:avLst/>
          </a:prstGeom>
          <a:noFill/>
        </p:spPr>
        <p:txBody>
          <a:bodyPr wrap="square">
            <a:spAutoFit/>
          </a:bodyPr>
          <a:lstStyle/>
          <a:p>
            <a:pPr algn="ctr">
              <a:lnSpc>
                <a:spcPct val="130000"/>
              </a:lnSpc>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How to protect animals</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effectLst/>
                <a:latin typeface="Times New Roman" panose="02020603050405020304" pitchFamily="18" charset="0"/>
                <a:ea typeface="宋体" panose="02010600030101010101" pitchFamily="2" charset="-122"/>
              </a:rPr>
              <a:t>        Animals are our good friends. But now more and more animals are in danger. </a:t>
            </a:r>
            <a:r>
              <a:rPr lang="en-US" altLang="zh-CN" sz="3000" b="1" dirty="0">
                <a:effectLst/>
                <a:latin typeface="宋体" panose="02010600030101010101" pitchFamily="2" charset="-122"/>
                <a:ea typeface="宋体" panose="02010600030101010101" pitchFamily="2" charset="-122"/>
              </a:rPr>
              <a:t>______________________________________________</a:t>
            </a:r>
          </a:p>
          <a:p>
            <a:pPr>
              <a:lnSpc>
                <a:spcPct val="130000"/>
              </a:lnSpc>
            </a:pPr>
            <a:r>
              <a:rPr lang="en-US" altLang="zh-CN" sz="3000" b="1" dirty="0">
                <a:effectLst/>
                <a:latin typeface="宋体" panose="02010600030101010101" pitchFamily="2" charset="-122"/>
                <a:ea typeface="宋体" panose="02010600030101010101" pitchFamily="2" charset="-122"/>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000" dirty="0">
              <a:latin typeface="宋体" panose="02010600030101010101" pitchFamily="2" charset="-122"/>
              <a:ea typeface="宋体" panose="02010600030101010101" pitchFamily="2" charset="-122"/>
            </a:endParaRPr>
          </a:p>
        </p:txBody>
      </p:sp>
      <p:sp>
        <p:nvSpPr>
          <p:cNvPr id="2" name="矩形 1">
            <a:extLst>
              <a:ext uri="{FF2B5EF4-FFF2-40B4-BE49-F238E27FC236}">
                <a16:creationId xmlns:a16="http://schemas.microsoft.com/office/drawing/2014/main" id="{502BF85A-D809-4D73-8314-07C137CA0091}"/>
              </a:ext>
            </a:extLst>
          </p:cNvPr>
          <p:cNvSpPr>
            <a:spLocks noChangeAspect="1"/>
          </p:cNvSpPr>
          <p:nvPr/>
        </p:nvSpPr>
        <p:spPr>
          <a:xfrm>
            <a:off x="375746" y="1879858"/>
            <a:ext cx="11440506" cy="4238468"/>
          </a:xfrm>
          <a:prstGeom prst="rect">
            <a:avLst/>
          </a:prstGeom>
        </p:spPr>
        <p:txBody>
          <a:bodyPr wrap="square">
            <a:spAutoFit/>
          </a:bodyPr>
          <a:lstStyle/>
          <a:p>
            <a:pPr>
              <a:lnSpc>
                <a:spcPct val="130000"/>
              </a:lnSpc>
            </a:pP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                         As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friend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of</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animals</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what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should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do</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to</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protect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them</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First</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I</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think</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should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learn</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to</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live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with</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animals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in</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peace</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so</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must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stop</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killing</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wild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animals.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Second</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can’t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cut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down</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so</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many</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trees</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because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are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taking</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away</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their</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homes.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result</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should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plant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more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more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trees.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Finally</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government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should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set</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up</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more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nature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parks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for</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them.</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I</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think</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if</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love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animals</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are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kind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to</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them</a:t>
            </a:r>
            <a:r>
              <a:rPr lang="zh-CN"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FF0000"/>
                </a:solidFill>
                <a:uFill>
                  <a:solidFill>
                    <a:srgbClr val="000000"/>
                  </a:solidFill>
                </a:uFill>
                <a:ea typeface="Arial" panose="020B0604020202020204" pitchFamily="34" charset="0"/>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our</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life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will</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be</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better</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and</a:t>
            </a:r>
            <a:r>
              <a:rPr lang="en-US" altLang="zh-CN" sz="30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rPr>
              <a:t>better.</a:t>
            </a:r>
            <a:r>
              <a:rPr lang="en-US" altLang="zh-CN" sz="3000" b="1" dirty="0">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sz="3000" dirty="0"/>
          </a:p>
        </p:txBody>
      </p:sp>
    </p:spTree>
    <p:extLst>
      <p:ext uri="{BB962C8B-B14F-4D97-AF65-F5344CB8AC3E}">
        <p14:creationId xmlns:p14="http://schemas.microsoft.com/office/powerpoint/2010/main" val="402848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035486"/>
            <a:chOff x="0" y="908321"/>
            <a:chExt cx="12192000" cy="4035486"/>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509470"/>
              <a:ext cx="3044397" cy="640508"/>
              <a:chOff x="1145233" y="1687953"/>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1802436"/>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744163"/>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话题分析</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687953"/>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303299"/>
              <a:ext cx="4476446" cy="640508"/>
              <a:chOff x="1145233" y="1528665"/>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1643148"/>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584875"/>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写作素材</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528665"/>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de-DE"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6</a:t>
              </a:r>
              <a:r>
                <a:rPr lang="zh-CN" altLang="de-DE"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de-DE"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Animals in danger</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5" name="矩形 14">
            <a:extLst>
              <a:ext uri="{FF2B5EF4-FFF2-40B4-BE49-F238E27FC236}">
                <a16:creationId xmlns:a16="http://schemas.microsoft.com/office/drawing/2014/main" id="{4181739E-A672-4427-A7B0-5A9B5144356C}"/>
              </a:ext>
            </a:extLst>
          </p:cNvPr>
          <p:cNvSpPr/>
          <p:nvPr/>
        </p:nvSpPr>
        <p:spPr>
          <a:xfrm>
            <a:off x="4854466" y="5231703"/>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173430"/>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写作实例</a:t>
            </a:r>
          </a:p>
        </p:txBody>
      </p:sp>
      <p:sp>
        <p:nvSpPr>
          <p:cNvPr id="17" name="TextBox 10">
            <a:extLst>
              <a:ext uri="{FF2B5EF4-FFF2-40B4-BE49-F238E27FC236}">
                <a16:creationId xmlns:a16="http://schemas.microsoft.com/office/drawing/2014/main" id="{DFECE70A-7BCE-486C-B288-3F1FEA8EED16}"/>
              </a:ext>
            </a:extLst>
          </p:cNvPr>
          <p:cNvSpPr txBox="1"/>
          <p:nvPr/>
        </p:nvSpPr>
        <p:spPr>
          <a:xfrm>
            <a:off x="4706901" y="5117220"/>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
        <p:nvSpPr>
          <p:cNvPr id="19" name="矩形 18">
            <a:extLst>
              <a:ext uri="{FF2B5EF4-FFF2-40B4-BE49-F238E27FC236}">
                <a16:creationId xmlns:a16="http://schemas.microsoft.com/office/drawing/2014/main" id="{4181739E-A672-4427-A7B0-5A9B5144356C}"/>
              </a:ext>
            </a:extLst>
          </p:cNvPr>
          <p:cNvSpPr/>
          <p:nvPr/>
        </p:nvSpPr>
        <p:spPr>
          <a:xfrm>
            <a:off x="4854466" y="6043561"/>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0"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985288"/>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写作专练</a:t>
            </a:r>
          </a:p>
        </p:txBody>
      </p:sp>
      <p:sp>
        <p:nvSpPr>
          <p:cNvPr id="21" name="TextBox 10">
            <a:extLst>
              <a:ext uri="{FF2B5EF4-FFF2-40B4-BE49-F238E27FC236}">
                <a16:creationId xmlns:a16="http://schemas.microsoft.com/office/drawing/2014/main" id="{DFECE70A-7BCE-486C-B288-3F1FEA8EED16}"/>
              </a:ext>
            </a:extLst>
          </p:cNvPr>
          <p:cNvSpPr txBox="1"/>
          <p:nvPr/>
        </p:nvSpPr>
        <p:spPr>
          <a:xfrm>
            <a:off x="4706901" y="5929078"/>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04</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0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8.jpeg"/>
          <p:cNvPicPr/>
          <p:nvPr/>
        </p:nvPicPr>
        <p:blipFill>
          <a:blip r:embed="rId2"/>
          <a:stretch>
            <a:fillRect/>
          </a:stretch>
        </p:blipFill>
        <p:spPr>
          <a:xfrm>
            <a:off x="361457" y="750377"/>
            <a:ext cx="2624031" cy="491825"/>
          </a:xfrm>
          <a:prstGeom prst="rect">
            <a:avLst/>
          </a:prstGeom>
        </p:spPr>
      </p:pic>
      <p:sp>
        <p:nvSpPr>
          <p:cNvPr id="3" name="文本框 2">
            <a:extLst>
              <a:ext uri="{FF2B5EF4-FFF2-40B4-BE49-F238E27FC236}">
                <a16:creationId xmlns:a16="http://schemas.microsoft.com/office/drawing/2014/main" id="{64364F8A-9150-8DAB-0C7C-8082A5108437}"/>
              </a:ext>
            </a:extLst>
          </p:cNvPr>
          <p:cNvSpPr txBox="1">
            <a:spLocks noChangeAspect="1"/>
          </p:cNvSpPr>
          <p:nvPr/>
        </p:nvSpPr>
        <p:spPr>
          <a:xfrm>
            <a:off x="679450" y="2962974"/>
            <a:ext cx="10833100" cy="1313052"/>
          </a:xfrm>
          <a:prstGeom prst="rect">
            <a:avLst/>
          </a:prstGeom>
          <a:noFill/>
        </p:spPr>
        <p:txBody>
          <a:bodyPr wrap="square">
            <a:spAutoFit/>
          </a:bodyPr>
          <a:lstStyle/>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本模块的话题是保护濒危动物，介绍当前濒危动物的现状以及保护它们的措施。</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9.jpeg"/>
          <p:cNvPicPr/>
          <p:nvPr/>
        </p:nvPicPr>
        <p:blipFill>
          <a:blip r:embed="rId2"/>
          <a:stretch>
            <a:fillRect/>
          </a:stretch>
        </p:blipFill>
        <p:spPr>
          <a:xfrm>
            <a:off x="361458" y="715872"/>
            <a:ext cx="2624031" cy="491825"/>
          </a:xfrm>
          <a:prstGeom prst="rect">
            <a:avLst/>
          </a:prstGeom>
        </p:spPr>
      </p:pic>
      <p:graphicFrame>
        <p:nvGraphicFramePr>
          <p:cNvPr id="2" name="表格 1">
            <a:extLst>
              <a:ext uri="{FF2B5EF4-FFF2-40B4-BE49-F238E27FC236}">
                <a16:creationId xmlns:a16="http://schemas.microsoft.com/office/drawing/2014/main" id="{AC2A3642-92BE-C56D-3DE7-82428C4CF176}"/>
              </a:ext>
            </a:extLst>
          </p:cNvPr>
          <p:cNvGraphicFramePr>
            <a:graphicFrameLocks noGrp="1"/>
          </p:cNvGraphicFramePr>
          <p:nvPr>
            <p:extLst>
              <p:ext uri="{D42A27DB-BD31-4B8C-83A1-F6EECF244321}">
                <p14:modId xmlns:p14="http://schemas.microsoft.com/office/powerpoint/2010/main" val="3814792661"/>
              </p:ext>
            </p:extLst>
          </p:nvPr>
        </p:nvGraphicFramePr>
        <p:xfrm>
          <a:off x="2438244" y="1820487"/>
          <a:ext cx="8052419" cy="4135120"/>
        </p:xfrm>
        <a:graphic>
          <a:graphicData uri="http://schemas.openxmlformats.org/drawingml/2006/table">
            <a:tbl>
              <a:tblPr firstRow="1" firstCol="1" bandRow="1"/>
              <a:tblGrid>
                <a:gridCol w="1130382">
                  <a:extLst>
                    <a:ext uri="{9D8B030D-6E8A-4147-A177-3AD203B41FA5}">
                      <a16:colId xmlns:a16="http://schemas.microsoft.com/office/drawing/2014/main" val="3784615392"/>
                    </a:ext>
                  </a:extLst>
                </a:gridCol>
                <a:gridCol w="3281327">
                  <a:extLst>
                    <a:ext uri="{9D8B030D-6E8A-4147-A177-3AD203B41FA5}">
                      <a16:colId xmlns:a16="http://schemas.microsoft.com/office/drawing/2014/main" val="3007229608"/>
                    </a:ext>
                  </a:extLst>
                </a:gridCol>
                <a:gridCol w="3640710">
                  <a:extLst>
                    <a:ext uri="{9D8B030D-6E8A-4147-A177-3AD203B41FA5}">
                      <a16:colId xmlns:a16="http://schemas.microsoft.com/office/drawing/2014/main" val="2998971239"/>
                    </a:ext>
                  </a:extLst>
                </a:gridCol>
              </a:tblGrid>
              <a:tr h="211455">
                <a:tc rowSpan="8">
                  <a:txBody>
                    <a:bodyPr/>
                    <a:lstStyle/>
                    <a:p>
                      <a:pPr algn="ct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all over the world</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世界各地</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4015772981"/>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in order to</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为了</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720036242"/>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nature park</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自然公园</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308410122"/>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in peace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和平地；平静地</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5341981"/>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no place to live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没有住的地方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506873365"/>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take away</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拿走；夺去</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628362595"/>
                  </a:ext>
                </a:extLst>
              </a:tr>
              <a:tr h="211455">
                <a:tc vMerge="1">
                  <a:txBody>
                    <a:bodyPr/>
                    <a:lstStyle/>
                    <a:p>
                      <a:endParaRPr lang="zh-CN" altLang="en-US"/>
                    </a:p>
                  </a:txBody>
                  <a:tcPr/>
                </a:tc>
                <a:tc>
                  <a:txBody>
                    <a:bodyPr/>
                    <a:lstStyle/>
                    <a:p>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last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终于；最后</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767857376"/>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in danger</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处于危险中</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419508786"/>
                  </a:ext>
                </a:extLst>
              </a:tr>
            </a:tbl>
          </a:graphicData>
        </a:graphic>
      </p:graphicFrame>
      <p:pic>
        <p:nvPicPr>
          <p:cNvPr id="1025" name="image258.jpeg" descr="source:si_idp299527792;FounderCES">
            <a:extLst>
              <a:ext uri="{FF2B5EF4-FFF2-40B4-BE49-F238E27FC236}">
                <a16:creationId xmlns:a16="http://schemas.microsoft.com/office/drawing/2014/main" id="{5D206DE7-A620-FDC0-90B6-2DE4E3D80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0633" y="2903481"/>
            <a:ext cx="589712" cy="1969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23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9F788990-9C8F-BA09-E466-7DE495CA2F70}"/>
              </a:ext>
            </a:extLst>
          </p:cNvPr>
          <p:cNvGraphicFramePr>
            <a:graphicFrameLocks noGrp="1"/>
          </p:cNvGraphicFramePr>
          <p:nvPr>
            <p:extLst>
              <p:ext uri="{D42A27DB-BD31-4B8C-83A1-F6EECF244321}">
                <p14:modId xmlns:p14="http://schemas.microsoft.com/office/powerpoint/2010/main" val="2432013967"/>
              </p:ext>
            </p:extLst>
          </p:nvPr>
        </p:nvGraphicFramePr>
        <p:xfrm>
          <a:off x="1014153" y="958071"/>
          <a:ext cx="10341032" cy="5393690"/>
        </p:xfrm>
        <a:graphic>
          <a:graphicData uri="http://schemas.openxmlformats.org/drawingml/2006/table">
            <a:tbl>
              <a:tblPr firstRow="1" firstCol="1" bandRow="1"/>
              <a:tblGrid>
                <a:gridCol w="1124427">
                  <a:extLst>
                    <a:ext uri="{9D8B030D-6E8A-4147-A177-3AD203B41FA5}">
                      <a16:colId xmlns:a16="http://schemas.microsoft.com/office/drawing/2014/main" val="281717586"/>
                    </a:ext>
                  </a:extLst>
                </a:gridCol>
                <a:gridCol w="9216605">
                  <a:extLst>
                    <a:ext uri="{9D8B030D-6E8A-4147-A177-3AD203B41FA5}">
                      <a16:colId xmlns:a16="http://schemas.microsoft.com/office/drawing/2014/main" val="1170983300"/>
                    </a:ext>
                  </a:extLst>
                </a:gridCol>
              </a:tblGrid>
              <a:tr h="0">
                <a:tc>
                  <a:txBody>
                    <a:bodyPr/>
                    <a:lstStyle/>
                    <a:p>
                      <a:pPr algn="ct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It’s sad to think of pandas and other animals in danger.</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Let’s find out what else we can do to save as many animals as possible.</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It is hard to believe that there are only about one hundred South China tigers left on earth</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and few live in the wild.</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We should work hard to stop people killing tigers.</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In order to protect pandas in the wild</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 government is setting up nature parks and developing other plans.</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780015609"/>
                  </a:ext>
                </a:extLst>
              </a:tr>
            </a:tbl>
          </a:graphicData>
        </a:graphic>
      </p:graphicFrame>
      <p:pic>
        <p:nvPicPr>
          <p:cNvPr id="2049" name="image259.jpeg" descr="source:si_idp299741680;FounderCES">
            <a:extLst>
              <a:ext uri="{FF2B5EF4-FFF2-40B4-BE49-F238E27FC236}">
                <a16:creationId xmlns:a16="http://schemas.microsoft.com/office/drawing/2014/main" id="{73A546D7-B32D-985E-BE88-CA9E36AADD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4317" y="2419568"/>
            <a:ext cx="604606" cy="2018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854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0.jpeg"/>
          <p:cNvPicPr/>
          <p:nvPr/>
        </p:nvPicPr>
        <p:blipFill>
          <a:blip r:embed="rId2"/>
          <a:stretch>
            <a:fillRect/>
          </a:stretch>
        </p:blipFill>
        <p:spPr>
          <a:xfrm>
            <a:off x="378711" y="750377"/>
            <a:ext cx="2347887" cy="440067"/>
          </a:xfrm>
          <a:prstGeom prst="rect">
            <a:avLst/>
          </a:prstGeom>
        </p:spPr>
      </p:pic>
      <p:sp>
        <p:nvSpPr>
          <p:cNvPr id="4" name="文本框 3">
            <a:extLst>
              <a:ext uri="{FF2B5EF4-FFF2-40B4-BE49-F238E27FC236}">
                <a16:creationId xmlns:a16="http://schemas.microsoft.com/office/drawing/2014/main" id="{171D5788-7852-8BC8-B4EA-4BA8B75B6DDF}"/>
              </a:ext>
            </a:extLst>
          </p:cNvPr>
          <p:cNvSpPr txBox="1">
            <a:spLocks noChangeAspect="1"/>
          </p:cNvSpPr>
          <p:nvPr/>
        </p:nvSpPr>
        <p:spPr>
          <a:xfrm>
            <a:off x="378711" y="1059714"/>
            <a:ext cx="11008245" cy="3037242"/>
          </a:xfrm>
          <a:prstGeom prst="rect">
            <a:avLst/>
          </a:prstGeom>
          <a:noFill/>
        </p:spPr>
        <p:txBody>
          <a:bodyPr wrap="square">
            <a:spAutoFit/>
          </a:bodyPr>
          <a:lstStyle/>
          <a:p>
            <a:pPr>
              <a:lnSpc>
                <a:spcPct val="130000"/>
              </a:lnSpc>
            </a:pPr>
            <a:r>
              <a:rPr lang="zh-CN" altLang="zh-CN" sz="30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【典型例题】</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如今世界上有很多动物濒临灭绝，比如熊猫、老虎和大象等，我们应该拯救这些野生动物，创造一个人与自然和谐共处的美好未来。请以“</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Why should we protect the wild animals</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？”为题，根据以下提示写一篇词数为</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80~100</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的短文。</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8F21F612-6DB6-9697-5B7B-8EF942329947}"/>
              </a:ext>
            </a:extLst>
          </p:cNvPr>
          <p:cNvSpPr txBox="1">
            <a:spLocks noChangeAspect="1"/>
          </p:cNvSpPr>
          <p:nvPr/>
        </p:nvSpPr>
        <p:spPr>
          <a:xfrm>
            <a:off x="378711" y="4035220"/>
            <a:ext cx="10833100" cy="2437077"/>
          </a:xfrm>
          <a:prstGeom prst="rect">
            <a:avLst/>
          </a:prstGeom>
          <a:noFill/>
        </p:spPr>
        <p:txBody>
          <a:bodyPr wrap="square">
            <a:spAutoFit/>
          </a:bodyPr>
          <a:lstStyle/>
          <a:p>
            <a:pPr>
              <a:lnSpc>
                <a:spcPct val="130000"/>
              </a:lnSpc>
            </a:pP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提示：</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为什么有些野生动物濒临灭绝？</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为什么保护野生动物、保持生态平衡很重要？</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我们应该采取哪些措施保护它们？</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80045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A636738-EB86-B26C-9875-C49463FB62F6}"/>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pP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【思路点拨】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开篇：引出话题。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正文：分析产生这种问题的原因。</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结尾：介绍解决问题的措施。</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53992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6D7A3DC-8AC0-E92E-5064-F6A7A57129D2}"/>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【经典范文】</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Why should we protect the wild animals</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 know there are many wild animals in danger around the world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such as tigers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pandas and elephants. Because people cut down forests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tigers and pandas have no place to live. And people kill wild animals for their fur.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7521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437DC91-364F-9D75-3DF5-8E9A1B686ABF}"/>
              </a:ext>
            </a:extLst>
          </p:cNvPr>
          <p:cNvSpPr txBox="1">
            <a:spLocks noChangeAspect="1"/>
          </p:cNvSpPr>
          <p:nvPr/>
        </p:nvSpPr>
        <p:spPr>
          <a:xfrm>
            <a:off x="679450" y="1039787"/>
            <a:ext cx="10692361" cy="5159426"/>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 couldn’t live without the plants or animals around us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so protecting wild animals is very important. We must protect all kinds of animals in danger. We have to do something to stop some people from killing wild animals. We should try to let them live in peace.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If each of us can plant a tree and stop polluting the water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world will be more beautiful. The animals’ life will be better too.</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9426512"/>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22</TotalTime>
  <Words>651</Words>
  <Application>Microsoft Office PowerPoint</Application>
  <PresentationFormat>宽屏</PresentationFormat>
  <Paragraphs>58</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13</cp:revision>
  <dcterms:created xsi:type="dcterms:W3CDTF">2024-07-07T03:18:13Z</dcterms:created>
  <dcterms:modified xsi:type="dcterms:W3CDTF">2024-07-08T16:27:55Z</dcterms:modified>
</cp:coreProperties>
</file>