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875" r:id="rId5"/>
    <p:sldId id="876" r:id="rId6"/>
    <p:sldId id="877" r:id="rId7"/>
    <p:sldId id="259" r:id="rId8"/>
    <p:sldId id="878" r:id="rId9"/>
    <p:sldId id="879" r:id="rId10"/>
    <p:sldId id="880" r:id="rId11"/>
    <p:sldId id="881" r:id="rId12"/>
    <p:sldId id="882" r:id="rId13"/>
    <p:sldId id="873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模块语法聚焦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school life has become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 before because of all kinds of after</a:t>
            </a:r>
            <a:r>
              <a:rPr lang="en-US" altLang="zh-CN" sz="3200" b="1" dirty="0">
                <a:latin typeface="Times New Roman" panose="02020603050405020304" pitchFamily="18" charset="0"/>
                <a:ea typeface="MS Mincho"/>
                <a:cs typeface="MS Mincho"/>
              </a:rPr>
              <a:t>-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 activities.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colorful              	 	B. colorfully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more colorful               	D. the most colorful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e0d7">
            <a:extLst>
              <a:ext uri="{FF2B5EF4-FFF2-40B4-BE49-F238E27FC236}">
                <a16:creationId xmlns:a16="http://schemas.microsoft.com/office/drawing/2014/main" id="{D45F32E0-E598-4ECC-8CD9-996055CDD000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28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take subways in the future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air pollution there will be in our city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less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fewer 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 fewer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more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more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less 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fewer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fewer</a:t>
            </a:r>
            <a:endParaRPr lang="zh-CN" altLang="zh-CN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b4631">
            <a:extLst>
              <a:ext uri="{FF2B5EF4-FFF2-40B4-BE49-F238E27FC236}">
                <a16:creationId xmlns:a16="http://schemas.microsoft.com/office/drawing/2014/main" id="{41E59D78-2991-41BA-8CA3-82EF66A103A4}"/>
              </a:ext>
            </a:extLst>
          </p:cNvPr>
          <p:cNvSpPr/>
          <p:nvPr/>
        </p:nvSpPr>
        <p:spPr>
          <a:xfrm>
            <a:off x="804228" y="17791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425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01193"/>
            <a:ext cx="10807700" cy="45096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扬州中考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Slow cooking seems to hold the taste of the meat much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30000"/>
              </a:lnSpc>
              <a:spcAft>
                <a:spcPts val="0"/>
              </a:spcAft>
              <a:buAutoNum type="alphaUcPeriod"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               B. well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better                D. best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sick young man is getting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Everyone worries about him.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worse and worse			B. better and better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well and well		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bad and bad</a:t>
            </a:r>
            <a:endParaRPr lang="zh-CN" altLang="en-US" sz="3200" dirty="0"/>
          </a:p>
        </p:txBody>
      </p:sp>
      <p:sp>
        <p:nvSpPr>
          <p:cNvPr id="5" name="A_e6a19">
            <a:extLst>
              <a:ext uri="{FF2B5EF4-FFF2-40B4-BE49-F238E27FC236}">
                <a16:creationId xmlns:a16="http://schemas.microsoft.com/office/drawing/2014/main" id="{7BD4AA5F-6ECA-4184-9619-FD52E6640485}"/>
              </a:ext>
            </a:extLst>
          </p:cNvPr>
          <p:cNvSpPr/>
          <p:nvPr/>
        </p:nvSpPr>
        <p:spPr>
          <a:xfrm>
            <a:off x="816928" y="329966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4" name="A_c4419">
            <a:extLst>
              <a:ext uri="{FF2B5EF4-FFF2-40B4-BE49-F238E27FC236}">
                <a16:creationId xmlns:a16="http://schemas.microsoft.com/office/drawing/2014/main" id="{F1F2A52C-F06A-4419-888B-E79248E4EF03}"/>
              </a:ext>
            </a:extLst>
          </p:cNvPr>
          <p:cNvSpPr/>
          <p:nvPr/>
        </p:nvSpPr>
        <p:spPr>
          <a:xfrm>
            <a:off x="816928" y="139771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51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模块语法聚焦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语法专讲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语法专练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3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Sports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2663526" y="1270203"/>
            <a:ext cx="6238935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一、形容词的比较级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对于多音节形容词和部分双音节形容词，通常要在该形容词前加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构成比较级形式。如：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 popular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more beautiful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more interesting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Football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足球比篮球更受欢迎。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64974" y="733125"/>
            <a:ext cx="2624031" cy="49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二、副词及副词的比较级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副词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副词主要用来修饰动词、形容词或副词。副词修饰动词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短语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时常位于动词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短语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之后。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football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他踢足球踢得很好。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在课堂上，你应该认真听老师讲课。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563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副词的比较级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副词和形容词一样，也有比较级。副词的比较级和形容词的比较级的规则变化形式大致相同。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fast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faster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earlier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loudly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 loudly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 carefully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013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1611103" y="1977768"/>
            <a:ext cx="8412791" cy="393338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原级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比较级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good/well</a:t>
            </a: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       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bad/ill/badly</a:t>
            </a: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       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worse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many/much</a:t>
            </a: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       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      	 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</a:t>
            </a: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       		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farther/further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748462" y="1189564"/>
            <a:ext cx="10833100" cy="788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常见形容词和副词比较级的不规则变化：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455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58679" y="1471949"/>
            <a:ext cx="10931705" cy="4513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boy speaks so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(quick) that I can’t follow him.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you think of this book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much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(interesting) than that one.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 does his homework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(careful) than any other student in his class.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6f00">
            <a:extLst>
              <a:ext uri="{FF2B5EF4-FFF2-40B4-BE49-F238E27FC236}">
                <a16:creationId xmlns:a16="http://schemas.microsoft.com/office/drawing/2014/main" id="{37C9C075-D15F-4BC8-B23D-C72E23EB627E}"/>
              </a:ext>
            </a:extLst>
          </p:cNvPr>
          <p:cNvSpPr/>
          <p:nvPr/>
        </p:nvSpPr>
        <p:spPr>
          <a:xfrm>
            <a:off x="5414207" y="4738389"/>
            <a:ext cx="384930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 carefully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068b9">
            <a:extLst>
              <a:ext uri="{FF2B5EF4-FFF2-40B4-BE49-F238E27FC236}">
                <a16:creationId xmlns:a16="http://schemas.microsoft.com/office/drawing/2014/main" id="{57CE1A80-DEC3-46E3-B532-81A29D83DB45}"/>
              </a:ext>
            </a:extLst>
          </p:cNvPr>
          <p:cNvSpPr/>
          <p:nvPr/>
        </p:nvSpPr>
        <p:spPr>
          <a:xfrm>
            <a:off x="2700344" y="4104405"/>
            <a:ext cx="416521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 interesting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3" name="image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8711" y="750377"/>
            <a:ext cx="2531987" cy="474573"/>
          </a:xfrm>
          <a:prstGeom prst="rect">
            <a:avLst/>
          </a:prstGeom>
        </p:spPr>
      </p:pic>
      <p:sp>
        <p:nvSpPr>
          <p:cNvPr id="4" name="A_692d3">
            <a:extLst>
              <a:ext uri="{FF2B5EF4-FFF2-40B4-BE49-F238E27FC236}">
                <a16:creationId xmlns:a16="http://schemas.microsoft.com/office/drawing/2014/main" id="{B61FB204-D713-4E4E-B01D-27D03C4FD623}"/>
              </a:ext>
            </a:extLst>
          </p:cNvPr>
          <p:cNvSpPr/>
          <p:nvPr/>
        </p:nvSpPr>
        <p:spPr>
          <a:xfrm>
            <a:off x="4083882" y="2202453"/>
            <a:ext cx="26099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quickly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(quiet) in the classroom.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the rain was getting heavier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couldn’t go any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(far).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69a9">
            <a:extLst>
              <a:ext uri="{FF2B5EF4-FFF2-40B4-BE49-F238E27FC236}">
                <a16:creationId xmlns:a16="http://schemas.microsoft.com/office/drawing/2014/main" id="{E6A3DACD-AE4E-4773-9D30-C279B2A354B6}"/>
              </a:ext>
            </a:extLst>
          </p:cNvPr>
          <p:cNvSpPr/>
          <p:nvPr/>
        </p:nvSpPr>
        <p:spPr>
          <a:xfrm>
            <a:off x="770890" y="4007374"/>
            <a:ext cx="256546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farther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16a37">
            <a:extLst>
              <a:ext uri="{FF2B5EF4-FFF2-40B4-BE49-F238E27FC236}">
                <a16:creationId xmlns:a16="http://schemas.microsoft.com/office/drawing/2014/main" id="{F93F6D7A-85F0-445E-A3D0-2F7745738536}"/>
              </a:ext>
            </a:extLst>
          </p:cNvPr>
          <p:cNvSpPr/>
          <p:nvPr/>
        </p:nvSpPr>
        <p:spPr>
          <a:xfrm>
            <a:off x="3096578" y="2739406"/>
            <a:ext cx="26210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quietly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641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Travelling by train is slower than by plane. But it’s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 by plane.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interesting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		   B. less interesting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more interesting               D. most interesting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693a">
            <a:extLst>
              <a:ext uri="{FF2B5EF4-FFF2-40B4-BE49-F238E27FC236}">
                <a16:creationId xmlns:a16="http://schemas.microsoft.com/office/drawing/2014/main" id="{29E54BBD-B33A-4A93-B243-B05306564423}"/>
              </a:ext>
            </a:extLst>
          </p:cNvPr>
          <p:cNvSpPr/>
          <p:nvPr/>
        </p:nvSpPr>
        <p:spPr>
          <a:xfrm>
            <a:off x="804228" y="273055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92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20</TotalTime>
  <Words>560</Words>
  <Application>Microsoft Office PowerPoint</Application>
  <PresentationFormat>宽屏</PresentationFormat>
  <Paragraphs>66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7</cp:revision>
  <dcterms:created xsi:type="dcterms:W3CDTF">2024-07-07T03:18:13Z</dcterms:created>
  <dcterms:modified xsi:type="dcterms:W3CDTF">2024-07-08T13:41:15Z</dcterms:modified>
</cp:coreProperties>
</file>