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4" r:id="rId3"/>
    <p:sldId id="257" r:id="rId4"/>
    <p:sldId id="259" r:id="rId5"/>
    <p:sldId id="877" r:id="rId6"/>
    <p:sldId id="875" r:id="rId7"/>
    <p:sldId id="878" r:id="rId8"/>
    <p:sldId id="879" r:id="rId9"/>
    <p:sldId id="880" r:id="rId10"/>
    <p:sldId id="876" r:id="rId11"/>
    <p:sldId id="881" r:id="rId12"/>
    <p:sldId id="873"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2024/7/8 Monday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模块写作专项　</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9151034" y="4639752"/>
              <a:ext cx="2704218" cy="1339283"/>
              <a:chOff x="9051182" y="4714359"/>
              <a:chExt cx="2704218" cy="1339283"/>
            </a:xfrm>
          </p:grpSpPr>
          <p:grpSp>
            <p:nvGrpSpPr>
              <p:cNvPr id="8" name="组合 7">
                <a:extLst>
                  <a:ext uri="{FF2B5EF4-FFF2-40B4-BE49-F238E27FC236}">
                    <a16:creationId xmlns:a16="http://schemas.microsoft.com/office/drawing/2014/main" id="{51918DD0-7464-4719-95CD-F234FA8565DC}"/>
                  </a:ext>
                </a:extLst>
              </p:cNvPr>
              <p:cNvGrpSpPr/>
              <p:nvPr/>
            </p:nvGrpSpPr>
            <p:grpSpPr>
              <a:xfrm>
                <a:off x="9051182" y="4714359"/>
                <a:ext cx="2704218" cy="1339283"/>
                <a:chOff x="8965838" y="4823543"/>
                <a:chExt cx="2704218" cy="1339283"/>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r>
                    <a:rPr lang="en-US" altLang="zh-CN" sz="2000" b="1" spc="300">
                      <a:cs typeface="Times New Roman" panose="02020603050405020304" pitchFamily="18" charset="0"/>
                      <a:sym typeface="Times New Roman" panose="02020603050405020304" pitchFamily="18" charset="0"/>
                    </a:rPr>
                    <a:t>WY</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1.jpeg"/>
          <p:cNvPicPr/>
          <p:nvPr/>
        </p:nvPicPr>
        <p:blipFill>
          <a:blip r:embed="rId2"/>
          <a:stretch>
            <a:fillRect/>
          </a:stretch>
        </p:blipFill>
        <p:spPr>
          <a:xfrm>
            <a:off x="361458" y="767632"/>
            <a:ext cx="2439937" cy="457320"/>
          </a:xfrm>
          <a:prstGeom prst="rect">
            <a:avLst/>
          </a:prstGeom>
        </p:spPr>
      </p:pic>
      <p:sp>
        <p:nvSpPr>
          <p:cNvPr id="4" name="文本框 3">
            <a:extLst>
              <a:ext uri="{FF2B5EF4-FFF2-40B4-BE49-F238E27FC236}">
                <a16:creationId xmlns:a16="http://schemas.microsoft.com/office/drawing/2014/main" id="{3612C77A-8631-C39F-8C01-14ABCCD69E81}"/>
              </a:ext>
            </a:extLst>
          </p:cNvPr>
          <p:cNvSpPr txBox="1">
            <a:spLocks noChangeAspect="1"/>
          </p:cNvSpPr>
          <p:nvPr/>
        </p:nvSpPr>
        <p:spPr>
          <a:xfrm>
            <a:off x="642331" y="1682272"/>
            <a:ext cx="10833100" cy="1313949"/>
          </a:xfrm>
          <a:prstGeom prst="rect">
            <a:avLst/>
          </a:prstGeom>
          <a:noFill/>
        </p:spPr>
        <p:txBody>
          <a:bodyPr wrap="square">
            <a:spAutoFit/>
          </a:bodyPr>
          <a:lstStyle/>
          <a:p>
            <a:pPr>
              <a:lnSpc>
                <a:spcPct val="130000"/>
              </a:lnSpc>
            </a:pPr>
            <a:r>
              <a:rPr lang="zh-CN"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［语言能力·表达能力］</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请根据下面表格中的信息，写一篇</a:t>
            </a:r>
            <a:r>
              <a:rPr lang="en-US" altLang="zh-CN" sz="3200" b="1" dirty="0">
                <a:effectLst/>
                <a:latin typeface="Times New Roman" panose="02020603050405020304" pitchFamily="18" charset="0"/>
                <a:ea typeface="宋体" panose="02010600030101010101" pitchFamily="2" charset="-122"/>
              </a:rPr>
              <a:t>80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词左右的短文，比较不同的交通方式。</a:t>
            </a:r>
            <a:endParaRPr lang="zh-CN" altLang="en-US" sz="3200" dirty="0"/>
          </a:p>
        </p:txBody>
      </p:sp>
      <p:graphicFrame>
        <p:nvGraphicFramePr>
          <p:cNvPr id="5" name="表格 4">
            <a:extLst>
              <a:ext uri="{FF2B5EF4-FFF2-40B4-BE49-F238E27FC236}">
                <a16:creationId xmlns:a16="http://schemas.microsoft.com/office/drawing/2014/main" id="{934D295C-C47F-2DDA-988E-E03238791B44}"/>
              </a:ext>
            </a:extLst>
          </p:cNvPr>
          <p:cNvGraphicFramePr>
            <a:graphicFrameLocks noGrp="1"/>
          </p:cNvGraphicFramePr>
          <p:nvPr>
            <p:extLst>
              <p:ext uri="{D42A27DB-BD31-4B8C-83A1-F6EECF244321}">
                <p14:modId xmlns:p14="http://schemas.microsoft.com/office/powerpoint/2010/main" val="2908699230"/>
              </p:ext>
            </p:extLst>
          </p:nvPr>
        </p:nvGraphicFramePr>
        <p:xfrm>
          <a:off x="716568" y="2996221"/>
          <a:ext cx="10758863" cy="2555240"/>
        </p:xfrm>
        <a:graphic>
          <a:graphicData uri="http://schemas.openxmlformats.org/drawingml/2006/table">
            <a:tbl>
              <a:tblPr firstRow="1" firstCol="1" bandRow="1"/>
              <a:tblGrid>
                <a:gridCol w="2464329">
                  <a:extLst>
                    <a:ext uri="{9D8B030D-6E8A-4147-A177-3AD203B41FA5}">
                      <a16:colId xmlns:a16="http://schemas.microsoft.com/office/drawing/2014/main" val="2214494127"/>
                    </a:ext>
                  </a:extLst>
                </a:gridCol>
                <a:gridCol w="1478597">
                  <a:extLst>
                    <a:ext uri="{9D8B030D-6E8A-4147-A177-3AD203B41FA5}">
                      <a16:colId xmlns:a16="http://schemas.microsoft.com/office/drawing/2014/main" val="2450660180"/>
                    </a:ext>
                  </a:extLst>
                </a:gridCol>
                <a:gridCol w="2464329">
                  <a:extLst>
                    <a:ext uri="{9D8B030D-6E8A-4147-A177-3AD203B41FA5}">
                      <a16:colId xmlns:a16="http://schemas.microsoft.com/office/drawing/2014/main" val="3198871253"/>
                    </a:ext>
                  </a:extLst>
                </a:gridCol>
                <a:gridCol w="2672437">
                  <a:extLst>
                    <a:ext uri="{9D8B030D-6E8A-4147-A177-3AD203B41FA5}">
                      <a16:colId xmlns:a16="http://schemas.microsoft.com/office/drawing/2014/main" val="1865590195"/>
                    </a:ext>
                  </a:extLst>
                </a:gridCol>
                <a:gridCol w="1679171">
                  <a:extLst>
                    <a:ext uri="{9D8B030D-6E8A-4147-A177-3AD203B41FA5}">
                      <a16:colId xmlns:a16="http://schemas.microsoft.com/office/drawing/2014/main" val="2797335803"/>
                    </a:ext>
                  </a:extLst>
                </a:gridCol>
              </a:tblGrid>
              <a:tr h="0">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Beijing</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Tianjin</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Fare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Time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Comfortable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Speed</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0616668"/>
                  </a:ext>
                </a:extLst>
              </a:tr>
              <a:tr h="0">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Train</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55</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33 minutes</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宋体" panose="02010600030101010101" pitchFamily="2" charset="-122"/>
                          <a:ea typeface="宋体" panose="02010600030101010101" pitchFamily="2" charset="-122"/>
                          <a:cs typeface="Times New Roman" panose="02020603050405020304" pitchFamily="18" charset="0"/>
                        </a:rPr>
                        <a: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宋体" panose="02010600030101010101" pitchFamily="2" charset="-122"/>
                          <a:ea typeface="宋体" panose="02010600030101010101" pitchFamily="2" charset="-122"/>
                          <a:cs typeface="Times New Roman" panose="02020603050405020304" pitchFamily="18" charset="0"/>
                        </a:rPr>
                        <a: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92668452"/>
                  </a:ext>
                </a:extLst>
              </a:tr>
              <a:tr h="0">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Taxi</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300</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1.5 hours</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宋体" panose="02010600030101010101" pitchFamily="2" charset="-122"/>
                          <a:ea typeface="宋体" panose="02010600030101010101" pitchFamily="2" charset="-122"/>
                          <a:cs typeface="Times New Roman" panose="02020603050405020304" pitchFamily="18" charset="0"/>
                        </a:rPr>
                        <a: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宋体" panose="02010600030101010101" pitchFamily="2" charset="-122"/>
                          <a:ea typeface="宋体" panose="02010600030101010101" pitchFamily="2" charset="-122"/>
                          <a:cs typeface="Times New Roman" panose="02020603050405020304" pitchFamily="18" charset="0"/>
                        </a:rPr>
                        <a: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35646991"/>
                  </a:ext>
                </a:extLst>
              </a:tr>
              <a:tr h="0">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Bus</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32</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2 hours</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宋体" panose="02010600030101010101" pitchFamily="2" charset="-122"/>
                          <a:ea typeface="宋体" panose="02010600030101010101" pitchFamily="2" charset="-122"/>
                          <a:cs typeface="Times New Roman" panose="02020603050405020304" pitchFamily="18" charset="0"/>
                        </a:rPr>
                        <a: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dirty="0">
                          <a:effectLst/>
                          <a:latin typeface="宋体" panose="02010600030101010101" pitchFamily="2" charset="-122"/>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47372060"/>
                  </a:ext>
                </a:extLst>
              </a:tr>
            </a:tbl>
          </a:graphicData>
        </a:graphic>
      </p:graphicFrame>
    </p:spTree>
    <p:extLst>
      <p:ext uri="{BB962C8B-B14F-4D97-AF65-F5344CB8AC3E}">
        <p14:creationId xmlns:p14="http://schemas.microsoft.com/office/powerpoint/2010/main" val="1768355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9A41BB8-A136-4A19-B28C-CD796FA4BF6C}"/>
              </a:ext>
            </a:extLst>
          </p:cNvPr>
          <p:cNvSpPr txBox="1">
            <a:spLocks noChangeAspect="1"/>
          </p:cNvSpPr>
          <p:nvPr/>
        </p:nvSpPr>
        <p:spPr>
          <a:xfrm>
            <a:off x="692150" y="994529"/>
            <a:ext cx="10807700" cy="5122941"/>
          </a:xfrm>
          <a:prstGeom prst="rect">
            <a:avLst/>
          </a:prstGeom>
          <a:noFill/>
        </p:spPr>
        <p:txBody>
          <a:bodyPr wrap="square">
            <a:spAutoFit/>
          </a:bodyPr>
          <a:lstStyle/>
          <a:p>
            <a:pPr algn="just">
              <a:lnSpc>
                <a:spcPct val="130000"/>
              </a:lnSpc>
            </a:pPr>
            <a:r>
              <a:rPr lang="en-US" altLang="zh-CN" sz="3200" b="1"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latin typeface="宋体" panose="02010600030101010101" pitchFamily="2" charset="-122"/>
              <a:ea typeface="宋体" panose="02010600030101010101" pitchFamily="2" charset="-122"/>
            </a:endParaRPr>
          </a:p>
        </p:txBody>
      </p:sp>
      <p:sp>
        <p:nvSpPr>
          <p:cNvPr id="3" name="文本框 2">
            <a:extLst>
              <a:ext uri="{FF2B5EF4-FFF2-40B4-BE49-F238E27FC236}">
                <a16:creationId xmlns:a16="http://schemas.microsoft.com/office/drawing/2014/main" id="{D9040987-1974-4F1A-205D-AD451AEF8A58}"/>
              </a:ext>
            </a:extLst>
          </p:cNvPr>
          <p:cNvSpPr txBox="1">
            <a:spLocks noChangeAspect="1"/>
          </p:cNvSpPr>
          <p:nvPr/>
        </p:nvSpPr>
        <p:spPr>
          <a:xfrm>
            <a:off x="692150" y="917759"/>
            <a:ext cx="10807700" cy="5155001"/>
          </a:xfrm>
          <a:prstGeom prst="rect">
            <a:avLst/>
          </a:prstGeom>
          <a:noFill/>
        </p:spPr>
        <p:txBody>
          <a:bodyPr wrap="square">
            <a:spAutoFit/>
          </a:bodyPr>
          <a:lstStyle/>
          <a:p>
            <a:pPr indent="280670" algn="just">
              <a:lnSpc>
                <a:spcPct val="130000"/>
              </a:lnSpc>
            </a:pP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There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three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ways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travel</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from</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Beijing</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Tianjin.</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first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choice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train</a:t>
            </a:r>
            <a:r>
              <a:rPr lang="zh-CN"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effectLst/>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train</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fare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55</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i="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yuan</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not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only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quickest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also</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most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comfortable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Another</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choice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taxi</a:t>
            </a:r>
            <a:r>
              <a:rPr lang="zh-CN"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effectLst/>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taxi</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fare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300</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i="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yuan</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most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expensive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Going</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third</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choice</a:t>
            </a:r>
            <a:r>
              <a:rPr lang="zh-CN"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effectLst/>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fare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32</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i="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yuan</a:t>
            </a:r>
            <a:r>
              <a:rPr lang="zh-CN"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effectLst/>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cheapest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it’s</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slowest</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too.</a:t>
            </a:r>
            <a:r>
              <a:rPr lang="en-US" altLang="zh-CN"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pP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rPr>
              <a:t>         Which</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rPr>
              <a:t>way</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rPr>
              <a:t>do</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rPr>
              <a:t>you</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rPr>
              <a:t>like</a:t>
            </a:r>
            <a:r>
              <a:rPr lang="en-US"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a:solidFill>
                  <a:srgbClr val="FF0000"/>
                </a:solidFill>
                <a:effectLst/>
                <a:uFill>
                  <a:solidFill>
                    <a:srgbClr val="000000"/>
                  </a:solidFill>
                </a:uFill>
                <a:latin typeface="Times New Roman" panose="02020603050405020304" pitchFamily="18" charset="0"/>
                <a:ea typeface="宋体" panose="02010600030101010101" pitchFamily="2" charset="-122"/>
              </a:rPr>
              <a:t>best</a:t>
            </a:r>
            <a:r>
              <a:rPr lang="zh-CN" altLang="zh-CN" sz="3200" b="1" dirty="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FF0000"/>
                </a:solidFill>
                <a:effectLst/>
                <a:uFill>
                  <a:solidFill>
                    <a:srgbClr val="000000"/>
                  </a:solidFill>
                </a:uFill>
                <a:latin typeface="Calibri" panose="020F0502020204030204" pitchFamily="34" charset="0"/>
                <a:ea typeface="黑体" panose="02010609060101010101" pitchFamily="49" charset="-122"/>
              </a:rPr>
              <a:t> </a:t>
            </a:r>
            <a:endParaRPr lang="zh-CN" altLang="en-US" sz="3200" dirty="0"/>
          </a:p>
        </p:txBody>
      </p:sp>
    </p:spTree>
    <p:extLst>
      <p:ext uri="{BB962C8B-B14F-4D97-AF65-F5344CB8AC3E}">
        <p14:creationId xmlns:p14="http://schemas.microsoft.com/office/powerpoint/2010/main" val="332851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50B798C-0CCE-9D1D-5DCD-377BD00247D3}"/>
              </a:ext>
            </a:extLst>
          </p:cNvPr>
          <p:cNvGrpSpPr/>
          <p:nvPr/>
        </p:nvGrpSpPr>
        <p:grpSpPr>
          <a:xfrm>
            <a:off x="0" y="908321"/>
            <a:ext cx="12192000" cy="4035486"/>
            <a:chOff x="0" y="908321"/>
            <a:chExt cx="12192000" cy="4035486"/>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模块写作专项　</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509470"/>
              <a:ext cx="3044397" cy="640508"/>
              <a:chOff x="1145233" y="1687953"/>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1802436"/>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744163"/>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话题分析</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687953"/>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303299"/>
              <a:ext cx="4476446" cy="640508"/>
              <a:chOff x="1145233" y="1528665"/>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1643148"/>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584875"/>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写作素材</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528665"/>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4</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Planes</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ships and trains</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15" name="矩形 14">
            <a:extLst>
              <a:ext uri="{FF2B5EF4-FFF2-40B4-BE49-F238E27FC236}">
                <a16:creationId xmlns:a16="http://schemas.microsoft.com/office/drawing/2014/main" id="{4181739E-A672-4427-A7B0-5A9B5144356C}"/>
              </a:ext>
            </a:extLst>
          </p:cNvPr>
          <p:cNvSpPr/>
          <p:nvPr/>
        </p:nvSpPr>
        <p:spPr>
          <a:xfrm>
            <a:off x="4854466" y="5231703"/>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6"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5426981" y="5173430"/>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写作实例</a:t>
            </a:r>
          </a:p>
        </p:txBody>
      </p:sp>
      <p:sp>
        <p:nvSpPr>
          <p:cNvPr id="17" name="TextBox 10">
            <a:extLst>
              <a:ext uri="{FF2B5EF4-FFF2-40B4-BE49-F238E27FC236}">
                <a16:creationId xmlns:a16="http://schemas.microsoft.com/office/drawing/2014/main" id="{DFECE70A-7BCE-486C-B288-3F1FEA8EED16}"/>
              </a:ext>
            </a:extLst>
          </p:cNvPr>
          <p:cNvSpPr txBox="1"/>
          <p:nvPr/>
        </p:nvSpPr>
        <p:spPr>
          <a:xfrm>
            <a:off x="4706901" y="5117220"/>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sp>
        <p:nvSpPr>
          <p:cNvPr id="19" name="矩形 18">
            <a:extLst>
              <a:ext uri="{FF2B5EF4-FFF2-40B4-BE49-F238E27FC236}">
                <a16:creationId xmlns:a16="http://schemas.microsoft.com/office/drawing/2014/main" id="{4181739E-A672-4427-A7B0-5A9B5144356C}"/>
              </a:ext>
            </a:extLst>
          </p:cNvPr>
          <p:cNvSpPr/>
          <p:nvPr/>
        </p:nvSpPr>
        <p:spPr>
          <a:xfrm>
            <a:off x="4854466" y="6043561"/>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20"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5426981" y="5985288"/>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写作专练</a:t>
            </a:r>
          </a:p>
        </p:txBody>
      </p:sp>
      <p:sp>
        <p:nvSpPr>
          <p:cNvPr id="21" name="TextBox 10">
            <a:extLst>
              <a:ext uri="{FF2B5EF4-FFF2-40B4-BE49-F238E27FC236}">
                <a16:creationId xmlns:a16="http://schemas.microsoft.com/office/drawing/2014/main" id="{DFECE70A-7BCE-486C-B288-3F1FEA8EED16}"/>
              </a:ext>
            </a:extLst>
          </p:cNvPr>
          <p:cNvSpPr txBox="1"/>
          <p:nvPr/>
        </p:nvSpPr>
        <p:spPr>
          <a:xfrm>
            <a:off x="4706901" y="5929078"/>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04</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081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8.jpeg"/>
          <p:cNvPicPr/>
          <p:nvPr/>
        </p:nvPicPr>
        <p:blipFill>
          <a:blip r:embed="rId2"/>
          <a:stretch>
            <a:fillRect/>
          </a:stretch>
        </p:blipFill>
        <p:spPr>
          <a:xfrm>
            <a:off x="361457" y="750377"/>
            <a:ext cx="2624031" cy="491825"/>
          </a:xfrm>
          <a:prstGeom prst="rect">
            <a:avLst/>
          </a:prstGeom>
        </p:spPr>
      </p:pic>
      <p:sp>
        <p:nvSpPr>
          <p:cNvPr id="3" name="文本框 2">
            <a:extLst>
              <a:ext uri="{FF2B5EF4-FFF2-40B4-BE49-F238E27FC236}">
                <a16:creationId xmlns:a16="http://schemas.microsoft.com/office/drawing/2014/main" id="{83662E56-637E-5849-47F9-FCD6AB9F9415}"/>
              </a:ext>
            </a:extLst>
          </p:cNvPr>
          <p:cNvSpPr txBox="1">
            <a:spLocks noChangeAspect="1"/>
          </p:cNvSpPr>
          <p:nvPr/>
        </p:nvSpPr>
        <p:spPr>
          <a:xfrm>
            <a:off x="679450" y="2962974"/>
            <a:ext cx="10833100" cy="1313052"/>
          </a:xfrm>
          <a:prstGeom prst="rect">
            <a:avLst/>
          </a:prstGeom>
          <a:noFill/>
        </p:spPr>
        <p:txBody>
          <a:bodyPr wrap="square">
            <a:spAutoFit/>
          </a:bodyPr>
          <a:lstStyle/>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本模块以“交通方式”为话题，以“做假期计划”为语言目标，要求能运用所学，谈论假期的计划和打算。</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9.jpeg"/>
          <p:cNvPicPr/>
          <p:nvPr/>
        </p:nvPicPr>
        <p:blipFill>
          <a:blip r:embed="rId2"/>
          <a:stretch>
            <a:fillRect/>
          </a:stretch>
        </p:blipFill>
        <p:spPr>
          <a:xfrm>
            <a:off x="361458" y="715872"/>
            <a:ext cx="2624031" cy="491825"/>
          </a:xfrm>
          <a:prstGeom prst="rect">
            <a:avLst/>
          </a:prstGeom>
        </p:spPr>
      </p:pic>
      <p:graphicFrame>
        <p:nvGraphicFramePr>
          <p:cNvPr id="2" name="表格 1">
            <a:extLst>
              <a:ext uri="{FF2B5EF4-FFF2-40B4-BE49-F238E27FC236}">
                <a16:creationId xmlns:a16="http://schemas.microsoft.com/office/drawing/2014/main" id="{6F659799-91E3-24EA-E6B6-9C29D62B7DA3}"/>
              </a:ext>
            </a:extLst>
          </p:cNvPr>
          <p:cNvGraphicFramePr>
            <a:graphicFrameLocks noGrp="1"/>
          </p:cNvGraphicFramePr>
          <p:nvPr>
            <p:extLst>
              <p:ext uri="{D42A27DB-BD31-4B8C-83A1-F6EECF244321}">
                <p14:modId xmlns:p14="http://schemas.microsoft.com/office/powerpoint/2010/main" val="1911823545"/>
              </p:ext>
            </p:extLst>
          </p:nvPr>
        </p:nvGraphicFramePr>
        <p:xfrm>
          <a:off x="1269661" y="2219643"/>
          <a:ext cx="9154499" cy="3101340"/>
        </p:xfrm>
        <a:graphic>
          <a:graphicData uri="http://schemas.openxmlformats.org/drawingml/2006/table">
            <a:tbl>
              <a:tblPr firstRow="1" firstCol="1" bandRow="1"/>
              <a:tblGrid>
                <a:gridCol w="1133991">
                  <a:extLst>
                    <a:ext uri="{9D8B030D-6E8A-4147-A177-3AD203B41FA5}">
                      <a16:colId xmlns:a16="http://schemas.microsoft.com/office/drawing/2014/main" val="1687148360"/>
                    </a:ext>
                  </a:extLst>
                </a:gridCol>
                <a:gridCol w="3906668">
                  <a:extLst>
                    <a:ext uri="{9D8B030D-6E8A-4147-A177-3AD203B41FA5}">
                      <a16:colId xmlns:a16="http://schemas.microsoft.com/office/drawing/2014/main" val="1751954097"/>
                    </a:ext>
                  </a:extLst>
                </a:gridCol>
                <a:gridCol w="4113840">
                  <a:extLst>
                    <a:ext uri="{9D8B030D-6E8A-4147-A177-3AD203B41FA5}">
                      <a16:colId xmlns:a16="http://schemas.microsoft.com/office/drawing/2014/main" val="2969559371"/>
                    </a:ext>
                  </a:extLst>
                </a:gridCol>
              </a:tblGrid>
              <a:tr h="211455">
                <a:tc rowSpan="6">
                  <a:txBody>
                    <a:bodyPr/>
                    <a:lstStyle/>
                    <a:p>
                      <a:pPr algn="ct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far from</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远离</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3230783254"/>
                  </a:ext>
                </a:extLst>
              </a:tr>
              <a:tr h="211455">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all the time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一直；不断地</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1902578146"/>
                  </a:ext>
                </a:extLst>
              </a:tr>
              <a:tr h="417830">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by bus/by train</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乘公交车</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乘火车</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3005113686"/>
                  </a:ext>
                </a:extLst>
              </a:tr>
              <a:tr h="417830">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a good choice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一个不错的选择</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4199611905"/>
                  </a:ext>
                </a:extLst>
              </a:tr>
              <a:tr h="211455">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make a trip to ...</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a:effectLst/>
                          <a:latin typeface="Times New Roman" panose="02020603050405020304" pitchFamily="18" charset="0"/>
                          <a:ea typeface="宋体" panose="02010600030101010101" pitchFamily="2" charset="-122"/>
                          <a:cs typeface="Times New Roman" panose="02020603050405020304" pitchFamily="18" charset="0"/>
                        </a:rPr>
                        <a:t>去……旅行</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1808559060"/>
                  </a:ext>
                </a:extLst>
              </a:tr>
              <a:tr h="211455">
                <a:tc vMerge="1">
                  <a:txBody>
                    <a:bodyPr/>
                    <a:lstStyle/>
                    <a:p>
                      <a:endParaRPr lang="zh-CN" altLang="en-US"/>
                    </a:p>
                  </a:txBody>
                  <a:tcPr/>
                </a:tc>
                <a:tc>
                  <a:txBody>
                    <a:bodyPr/>
                    <a:lstStyle/>
                    <a:p>
                      <a:r>
                        <a:rPr lang="en-US" sz="3200" b="1">
                          <a:effectLst/>
                          <a:latin typeface="Times New Roman" panose="02020603050405020304" pitchFamily="18" charset="0"/>
                          <a:ea typeface="宋体" panose="02010600030101010101" pitchFamily="2" charset="-122"/>
                          <a:cs typeface="Times New Roman" panose="02020603050405020304" pitchFamily="18" charset="0"/>
                        </a:rPr>
                        <a:t>because of</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因为</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2999652466"/>
                  </a:ext>
                </a:extLst>
              </a:tr>
            </a:tbl>
          </a:graphicData>
        </a:graphic>
      </p:graphicFrame>
      <p:pic>
        <p:nvPicPr>
          <p:cNvPr id="1025" name="image254.jpeg" descr="source:si_idp890279120;FounderCES">
            <a:extLst>
              <a:ext uri="{FF2B5EF4-FFF2-40B4-BE49-F238E27FC236}">
                <a16:creationId xmlns:a16="http://schemas.microsoft.com/office/drawing/2014/main" id="{387A922F-9FEC-1EB0-B33F-E90EDBAE0A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8728" y="2838326"/>
            <a:ext cx="558223" cy="18639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5235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004BBDDA-80B7-486E-370C-93BCB57E3FEB}"/>
              </a:ext>
            </a:extLst>
          </p:cNvPr>
          <p:cNvGraphicFramePr>
            <a:graphicFrameLocks noGrp="1"/>
          </p:cNvGraphicFramePr>
          <p:nvPr>
            <p:extLst>
              <p:ext uri="{D42A27DB-BD31-4B8C-83A1-F6EECF244321}">
                <p14:modId xmlns:p14="http://schemas.microsoft.com/office/powerpoint/2010/main" val="368281626"/>
              </p:ext>
            </p:extLst>
          </p:nvPr>
        </p:nvGraphicFramePr>
        <p:xfrm>
          <a:off x="2170890" y="1676963"/>
          <a:ext cx="9300673" cy="3930650"/>
        </p:xfrm>
        <a:graphic>
          <a:graphicData uri="http://schemas.openxmlformats.org/drawingml/2006/table">
            <a:tbl>
              <a:tblPr firstRow="1" firstCol="1" bandRow="1"/>
              <a:tblGrid>
                <a:gridCol w="1154201">
                  <a:extLst>
                    <a:ext uri="{9D8B030D-6E8A-4147-A177-3AD203B41FA5}">
                      <a16:colId xmlns:a16="http://schemas.microsoft.com/office/drawing/2014/main" val="2587916450"/>
                    </a:ext>
                  </a:extLst>
                </a:gridCol>
                <a:gridCol w="8146472">
                  <a:extLst>
                    <a:ext uri="{9D8B030D-6E8A-4147-A177-3AD203B41FA5}">
                      <a16:colId xmlns:a16="http://schemas.microsoft.com/office/drawing/2014/main" val="1118956513"/>
                    </a:ext>
                  </a:extLst>
                </a:gridCol>
              </a:tblGrid>
              <a:tr h="1656080">
                <a:tc>
                  <a:txBody>
                    <a:bodyPr/>
                    <a:lstStyle/>
                    <a:p>
                      <a:pPr algn="ct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Maybe I should go to school by taxi.</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It’s the most comfortable way</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but it’s also the most expensive.</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How long does the journey take and what is the best way to travel</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And it takes you about twelve hours to get there.</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r>
                        <a:rPr lang="en-US"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Have a great trip</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3887324071"/>
                  </a:ext>
                </a:extLst>
              </a:tr>
            </a:tbl>
          </a:graphicData>
        </a:graphic>
      </p:graphicFrame>
      <p:pic>
        <p:nvPicPr>
          <p:cNvPr id="2049" name="image255.jpeg" descr="source:si_idp890475744;FounderCES">
            <a:extLst>
              <a:ext uri="{FF2B5EF4-FFF2-40B4-BE49-F238E27FC236}">
                <a16:creationId xmlns:a16="http://schemas.microsoft.com/office/drawing/2014/main" id="{AE2FD34F-EE40-F7E7-7007-CB0BF0EEDC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2766" y="2691274"/>
            <a:ext cx="523067" cy="1746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531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0.jpeg"/>
          <p:cNvPicPr/>
          <p:nvPr/>
        </p:nvPicPr>
        <p:blipFill>
          <a:blip r:embed="rId2"/>
          <a:stretch>
            <a:fillRect/>
          </a:stretch>
        </p:blipFill>
        <p:spPr>
          <a:xfrm>
            <a:off x="378711" y="750377"/>
            <a:ext cx="2347887" cy="440067"/>
          </a:xfrm>
          <a:prstGeom prst="rect">
            <a:avLst/>
          </a:prstGeom>
        </p:spPr>
      </p:pic>
      <p:sp>
        <p:nvSpPr>
          <p:cNvPr id="4" name="文本框 3">
            <a:extLst>
              <a:ext uri="{FF2B5EF4-FFF2-40B4-BE49-F238E27FC236}">
                <a16:creationId xmlns:a16="http://schemas.microsoft.com/office/drawing/2014/main" id="{6EC2AC24-56A6-82D3-6272-CC13F0CC9DFB}"/>
              </a:ext>
            </a:extLst>
          </p:cNvPr>
          <p:cNvSpPr txBox="1">
            <a:spLocks noChangeAspect="1"/>
          </p:cNvSpPr>
          <p:nvPr/>
        </p:nvSpPr>
        <p:spPr>
          <a:xfrm>
            <a:off x="679450" y="2322350"/>
            <a:ext cx="10833100" cy="2594300"/>
          </a:xfrm>
          <a:prstGeom prst="rect">
            <a:avLst/>
          </a:prstGeom>
          <a:noFill/>
        </p:spPr>
        <p:txBody>
          <a:bodyPr wrap="square">
            <a:spAutoFit/>
          </a:bodyPr>
          <a:lstStyle/>
          <a:p>
            <a:pPr>
              <a:lnSpc>
                <a:spcPct val="130000"/>
              </a:lnSpc>
            </a:pP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【典型例题】</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假设你青岛的朋友</a:t>
            </a:r>
            <a:r>
              <a:rPr lang="en-US" altLang="zh-CN" sz="3200" b="1" dirty="0">
                <a:effectLst/>
                <a:latin typeface="Times New Roman" panose="02020603050405020304" pitchFamily="18" charset="0"/>
                <a:ea typeface="宋体" panose="02010600030101010101" pitchFamily="2" charset="-122"/>
              </a:rPr>
              <a:t>Mary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打算去北京旅行，但是她不知道哪种出行方式最好，希望你能给她提供一些参考意见。请据此写一篇</a:t>
            </a:r>
            <a:r>
              <a:rPr lang="en-US" altLang="zh-CN" sz="3200" b="1" dirty="0">
                <a:effectLst/>
                <a:latin typeface="Times New Roman" panose="02020603050405020304" pitchFamily="18" charset="0"/>
                <a:ea typeface="宋体" panose="02010600030101010101" pitchFamily="2" charset="-122"/>
              </a:rPr>
              <a:t>80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词左右的短文。</a:t>
            </a:r>
            <a:endParaRPr lang="zh-CN" altLang="en-US" sz="3200" dirty="0"/>
          </a:p>
        </p:txBody>
      </p:sp>
    </p:spTree>
    <p:extLst>
      <p:ext uri="{BB962C8B-B14F-4D97-AF65-F5344CB8AC3E}">
        <p14:creationId xmlns:p14="http://schemas.microsoft.com/office/powerpoint/2010/main" val="3780045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381FB17B-308A-6AEA-1DFE-88DC458126DB}"/>
              </a:ext>
            </a:extLst>
          </p:cNvPr>
          <p:cNvGraphicFramePr>
            <a:graphicFrameLocks noGrp="1"/>
          </p:cNvGraphicFramePr>
          <p:nvPr>
            <p:extLst>
              <p:ext uri="{D42A27DB-BD31-4B8C-83A1-F6EECF244321}">
                <p14:modId xmlns:p14="http://schemas.microsoft.com/office/powerpoint/2010/main" val="3642915138"/>
              </p:ext>
            </p:extLst>
          </p:nvPr>
        </p:nvGraphicFramePr>
        <p:xfrm>
          <a:off x="1106862" y="1132840"/>
          <a:ext cx="9633183" cy="4993640"/>
        </p:xfrm>
        <a:graphic>
          <a:graphicData uri="http://schemas.openxmlformats.org/drawingml/2006/table">
            <a:tbl>
              <a:tblPr firstRow="1" firstCol="1" bandRow="1"/>
              <a:tblGrid>
                <a:gridCol w="2301451">
                  <a:extLst>
                    <a:ext uri="{9D8B030D-6E8A-4147-A177-3AD203B41FA5}">
                      <a16:colId xmlns:a16="http://schemas.microsoft.com/office/drawing/2014/main" val="1032062354"/>
                    </a:ext>
                  </a:extLst>
                </a:gridCol>
                <a:gridCol w="2709854">
                  <a:extLst>
                    <a:ext uri="{9D8B030D-6E8A-4147-A177-3AD203B41FA5}">
                      <a16:colId xmlns:a16="http://schemas.microsoft.com/office/drawing/2014/main" val="571465268"/>
                    </a:ext>
                  </a:extLst>
                </a:gridCol>
                <a:gridCol w="4621878">
                  <a:extLst>
                    <a:ext uri="{9D8B030D-6E8A-4147-A177-3AD203B41FA5}">
                      <a16:colId xmlns:a16="http://schemas.microsoft.com/office/drawing/2014/main" val="1739115790"/>
                    </a:ext>
                  </a:extLst>
                </a:gridCol>
              </a:tblGrid>
              <a:tr h="0">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Ways of</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travelling</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Good </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points</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Bad points</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3386714"/>
                  </a:ext>
                </a:extLst>
              </a:tr>
              <a:tr h="0">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coach</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most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comfortable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slowest</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tired</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31105923"/>
                  </a:ext>
                </a:extLst>
              </a:tr>
              <a:tr h="0">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train</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cheapest</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safest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book the ticket in</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advance</a:t>
                      </a:r>
                      <a:r>
                        <a:rPr lang="en-US" sz="3200" b="1">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提前</a:t>
                      </a:r>
                      <a:r>
                        <a:rPr lang="en-US" sz="32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22089903"/>
                  </a:ext>
                </a:extLst>
              </a:tr>
              <a:tr h="0">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plane</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a:effectLst/>
                          <a:latin typeface="Times New Roman" panose="02020603050405020304" pitchFamily="18" charset="0"/>
                          <a:ea typeface="宋体" panose="02010600030101010101" pitchFamily="2" charset="-122"/>
                          <a:cs typeface="Times New Roman" panose="02020603050405020304" pitchFamily="18" charset="0"/>
                        </a:rPr>
                        <a:t>fastest</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most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expensive</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wait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ct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for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hours</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airport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ct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because</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bad</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weather</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ct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your</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opinion</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42485184"/>
                  </a:ext>
                </a:extLst>
              </a:tr>
            </a:tbl>
          </a:graphicData>
        </a:graphic>
      </p:graphicFrame>
    </p:spTree>
    <p:extLst>
      <p:ext uri="{BB962C8B-B14F-4D97-AF65-F5344CB8AC3E}">
        <p14:creationId xmlns:p14="http://schemas.microsoft.com/office/powerpoint/2010/main" val="2024943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A84F50E-82CE-707D-DFDB-B38C6F8AC8BA}"/>
              </a:ext>
            </a:extLst>
          </p:cNvPr>
          <p:cNvSpPr txBox="1">
            <a:spLocks noChangeAspect="1"/>
          </p:cNvSpPr>
          <p:nvPr/>
        </p:nvSpPr>
        <p:spPr>
          <a:xfrm>
            <a:off x="679450" y="2322799"/>
            <a:ext cx="10833100" cy="2593402"/>
          </a:xfrm>
          <a:prstGeom prst="rect">
            <a:avLst/>
          </a:prstGeom>
          <a:noFill/>
        </p:spPr>
        <p:txBody>
          <a:bodyPr wrap="square">
            <a:spAutoFit/>
          </a:bodyPr>
          <a:lstStyle/>
          <a:p>
            <a:pPr>
              <a:lnSpc>
                <a:spcPct val="130000"/>
              </a:lnSpc>
            </a:pP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【思路点拨】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给出几种出行方式。</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介绍每种出行方式的利弊。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给出自己的观点。</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53942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FD5C41F-1119-FE72-F7BB-187EB5EFA9CF}"/>
              </a:ext>
            </a:extLst>
          </p:cNvPr>
          <p:cNvSpPr txBox="1">
            <a:spLocks noChangeAspect="1"/>
          </p:cNvSpPr>
          <p:nvPr/>
        </p:nvSpPr>
        <p:spPr>
          <a:xfrm>
            <a:off x="156845" y="560120"/>
            <a:ext cx="11878310" cy="6038063"/>
          </a:xfrm>
          <a:prstGeom prst="rect">
            <a:avLst/>
          </a:prstGeom>
          <a:noFill/>
        </p:spPr>
        <p:txBody>
          <a:bodyPr wrap="square">
            <a:spAutoFit/>
          </a:bodyPr>
          <a:lstStyle/>
          <a:p>
            <a:pPr>
              <a:lnSpc>
                <a:spcPct val="130000"/>
              </a:lnSpc>
            </a:pPr>
            <a:r>
              <a:rPr lang="zh-CN" altLang="zh-CN" sz="30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【经典范文】</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indent="280670" algn="just">
              <a:lnSpc>
                <a:spcPct val="130000"/>
              </a:lnSpc>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There are three ways to travel from Qingdao to Beijing. Travelling by coach is the most comfortable way but it is the slowest way. And you will feel very tired after a long journey. The second choice is by train. It is the cheapest and the safest. You had better book the ticket in advance. Finally</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you can go there by plane. It is the fastest way</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but it’s also the most expensive. And you have to wait for hours at the airport because of bad weather. I think you should go to Beijing by train. Because it is not only cheap and safe but also allows you to enjoy the sights along the way. Well</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have a great trip</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27658092"/>
      </p:ext>
    </p:extLst>
  </p:cSld>
  <p:clrMapOvr>
    <a:masterClrMapping/>
  </p:clrMapOvr>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E093AF96-6B44-451D-9477-1FDBBD50C6D3}" vid="{2C6F219A-BFEA-4BAF-8E14-6798A2747A70}"/>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19</TotalTime>
  <Words>572</Words>
  <Application>Microsoft Office PowerPoint</Application>
  <PresentationFormat>宽屏</PresentationFormat>
  <Paragraphs>84</Paragraphs>
  <Slides>12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等线</vt:lpstr>
      <vt:lpstr>等线 Light</vt:lpstr>
      <vt:lpstr>黑体</vt:lpstr>
      <vt:lpstr>宋体</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10</cp:revision>
  <dcterms:created xsi:type="dcterms:W3CDTF">2024-07-07T03:18:13Z</dcterms:created>
  <dcterms:modified xsi:type="dcterms:W3CDTF">2024-07-08T13:58:06Z</dcterms:modified>
</cp:coreProperties>
</file>