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874" r:id="rId3"/>
    <p:sldId id="257" r:id="rId4"/>
    <p:sldId id="875" r:id="rId5"/>
    <p:sldId id="876" r:id="rId6"/>
    <p:sldId id="877" r:id="rId7"/>
    <p:sldId id="878" r:id="rId8"/>
    <p:sldId id="879" r:id="rId9"/>
    <p:sldId id="880" r:id="rId10"/>
    <p:sldId id="259" r:id="rId11"/>
    <p:sldId id="881" r:id="rId12"/>
    <p:sldId id="882" r:id="rId13"/>
    <p:sldId id="883" r:id="rId14"/>
    <p:sldId id="884" r:id="rId15"/>
    <p:sldId id="885" r:id="rId16"/>
    <p:sldId id="886" r:id="rId17"/>
    <p:sldId id="873" r:id="rId1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3" autoAdjust="0"/>
    <p:restoredTop sz="94660"/>
  </p:normalViewPr>
  <p:slideViewPr>
    <p:cSldViewPr snapToGrid="0" showGuides="1">
      <p:cViewPr varScale="1">
        <p:scale>
          <a:sx n="72" d="100"/>
          <a:sy n="72" d="100"/>
        </p:scale>
        <p:origin x="660" y="72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2024/7/8 Monday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2024/7/8 Monday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2024/7/8 Monday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2024/7/8 Monday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2024/7/8 Monday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2024/7/8 Monday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2024/7/8 Monday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Unit 1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I wanted to see the Beijing Opera.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6A064C01-C6EC-4D0F-BE70-8E501BD79EDF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46F0F1B6-32C1-40F7-BDA6-7F6B0A41673F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561261"/>
              <a:chExt cx="11744425" cy="5332963"/>
            </a:xfrm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7A170505-D14C-4037-8B76-EC647B40C551}"/>
                  </a:ext>
                </a:extLst>
              </p:cNvPr>
              <p:cNvSpPr/>
              <p:nvPr/>
            </p:nvSpPr>
            <p:spPr>
              <a:xfrm>
                <a:off x="223788" y="561261"/>
                <a:ext cx="11744425" cy="5332963"/>
              </a:xfrm>
              <a:prstGeom prst="rect">
                <a:avLst/>
              </a:prstGeom>
              <a:solidFill>
                <a:srgbClr val="FFFCC5"/>
              </a:solidFill>
              <a:ln>
                <a:solidFill>
                  <a:srgbClr val="FF01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4" name="Freeform 6">
                <a:extLst>
                  <a:ext uri="{FF2B5EF4-FFF2-40B4-BE49-F238E27FC236}">
                    <a16:creationId xmlns:a16="http://schemas.microsoft.com/office/drawing/2014/main" id="{5E037592-40AF-4A6C-97CD-6BEA280C0D9C}"/>
                  </a:ext>
                </a:extLst>
              </p:cNvPr>
              <p:cNvSpPr/>
              <p:nvPr/>
            </p:nvSpPr>
            <p:spPr bwMode="auto">
              <a:xfrm>
                <a:off x="225393" y="561261"/>
                <a:ext cx="9490509" cy="5332963"/>
              </a:xfrm>
              <a:custGeom>
                <a:avLst/>
                <a:gdLst>
                  <a:gd name="T0" fmla="*/ 0 w 4756"/>
                  <a:gd name="T1" fmla="*/ 0 h 2239"/>
                  <a:gd name="T2" fmla="*/ 3897 w 4756"/>
                  <a:gd name="T3" fmla="*/ 0 h 2239"/>
                  <a:gd name="T4" fmla="*/ 4756 w 4756"/>
                  <a:gd name="T5" fmla="*/ 1121 h 2239"/>
                  <a:gd name="T6" fmla="*/ 3897 w 4756"/>
                  <a:gd name="T7" fmla="*/ 2239 h 2239"/>
                  <a:gd name="T8" fmla="*/ 0 w 4756"/>
                  <a:gd name="T9" fmla="*/ 2239 h 2239"/>
                  <a:gd name="T10" fmla="*/ 0 w 4756"/>
                  <a:gd name="T11" fmla="*/ 0 h 2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56" h="2239">
                    <a:moveTo>
                      <a:pt x="0" y="0"/>
                    </a:moveTo>
                    <a:lnTo>
                      <a:pt x="3897" y="0"/>
                    </a:lnTo>
                    <a:lnTo>
                      <a:pt x="4756" y="1121"/>
                    </a:lnTo>
                    <a:lnTo>
                      <a:pt x="3897" y="2239"/>
                    </a:lnTo>
                    <a:lnTo>
                      <a:pt x="0" y="22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001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 dirty="0"/>
              </a:p>
            </p:txBody>
          </p:sp>
        </p:grp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65EA5A74-F842-4999-B9F7-A2ABD3019B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8843" y="1514759"/>
              <a:ext cx="5602377" cy="3753593"/>
            </a:xfrm>
            <a:prstGeom prst="rect">
              <a:avLst/>
            </a:prstGeom>
          </p:spPr>
        </p:pic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602BC47E-9713-45F4-8F5E-23F2615F49B1}"/>
                </a:ext>
              </a:extLst>
            </p:cNvPr>
            <p:cNvGrpSpPr/>
            <p:nvPr/>
          </p:nvGrpSpPr>
          <p:grpSpPr>
            <a:xfrm>
              <a:off x="9151034" y="4639752"/>
              <a:ext cx="2704218" cy="1339283"/>
              <a:chOff x="9051182" y="4714359"/>
              <a:chExt cx="2704218" cy="1339283"/>
            </a:xfrm>
          </p:grpSpPr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51918DD0-7464-4719-95CD-F234FA8565DC}"/>
                  </a:ext>
                </a:extLst>
              </p:cNvPr>
              <p:cNvGrpSpPr/>
              <p:nvPr/>
            </p:nvGrpSpPr>
            <p:grpSpPr>
              <a:xfrm>
                <a:off x="9051182" y="4714359"/>
                <a:ext cx="2704218" cy="1339283"/>
                <a:chOff x="8965838" y="4823543"/>
                <a:chExt cx="2704218" cy="1339283"/>
              </a:xfrm>
            </p:grpSpPr>
            <p:sp>
              <p:nvSpPr>
                <p:cNvPr id="10" name="矩形: 圆角 9">
                  <a:extLst>
                    <a:ext uri="{FF2B5EF4-FFF2-40B4-BE49-F238E27FC236}">
                      <a16:creationId xmlns:a16="http://schemas.microsoft.com/office/drawing/2014/main" id="{4FCBAE2A-13F3-48BA-8A30-E1E3D2AE42E3}"/>
                    </a:ext>
                  </a:extLst>
                </p:cNvPr>
                <p:cNvSpPr/>
                <p:nvPr/>
              </p:nvSpPr>
              <p:spPr>
                <a:xfrm>
                  <a:off x="8965838" y="4823543"/>
                  <a:ext cx="2704218" cy="1339283"/>
                </a:xfrm>
                <a:prstGeom prst="roundRect">
                  <a:avLst/>
                </a:prstGeom>
                <a:noFill/>
                <a:ln w="28575"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40">
                    <a:latin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1" name="文本框 10">
                  <a:extLst>
                    <a:ext uri="{FF2B5EF4-FFF2-40B4-BE49-F238E27FC236}">
                      <a16:creationId xmlns:a16="http://schemas.microsoft.com/office/drawing/2014/main" id="{4E2F3C54-E82C-4FE2-AB0C-84D213F75A0F}"/>
                    </a:ext>
                  </a:extLst>
                </p:cNvPr>
                <p:cNvSpPr txBox="1"/>
                <p:nvPr/>
              </p:nvSpPr>
              <p:spPr>
                <a:xfrm>
                  <a:off x="9515059" y="4873419"/>
                  <a:ext cx="1409360" cy="7386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zh-CN" altLang="en-US" sz="4200" b="1" dirty="0">
                      <a:ea typeface="微软雅黑" panose="020B0503020204020204" pitchFamily="34" charset="-122"/>
                      <a:sym typeface="Times New Roman" panose="02020603050405020304" pitchFamily="18" charset="0"/>
                    </a:rPr>
                    <a:t>英 语</a:t>
                  </a:r>
                </a:p>
              </p:txBody>
            </p:sp>
            <p:sp>
              <p:nvSpPr>
                <p:cNvPr id="12" name="文本框 11">
                  <a:extLst>
                    <a:ext uri="{FF2B5EF4-FFF2-40B4-BE49-F238E27FC236}">
                      <a16:creationId xmlns:a16="http://schemas.microsoft.com/office/drawing/2014/main" id="{B8A28FD6-2FA7-4587-8E87-A8B29F9711F7}"/>
                    </a:ext>
                  </a:extLst>
                </p:cNvPr>
                <p:cNvSpPr txBox="1"/>
                <p:nvPr/>
              </p:nvSpPr>
              <p:spPr>
                <a:xfrm>
                  <a:off x="9080133" y="5595467"/>
                  <a:ext cx="2475627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b="1" spc="300" dirty="0"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八年级 上册 </a:t>
                  </a:r>
                  <a:r>
                    <a:rPr lang="en-US" altLang="zh-CN" sz="2000" b="1" spc="300"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WY</a:t>
                  </a:r>
                  <a:endParaRPr lang="zh-CN" altLang="en-US" sz="2000" b="1" spc="300" dirty="0"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168BFF46-3A62-4392-8442-A37A0988162C}"/>
                  </a:ext>
                </a:extLst>
              </p:cNvPr>
              <p:cNvCxnSpPr/>
              <p:nvPr/>
            </p:nvCxnSpPr>
            <p:spPr>
              <a:xfrm>
                <a:off x="9288057" y="5485237"/>
                <a:ext cx="2254217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28191C0A-3393-4CB6-B83B-B2090DCA2E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992" y="1043545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4C73F653-D09D-9E30-60EA-18D6CC3E0F4D}"/>
              </a:ext>
            </a:extLst>
          </p:cNvPr>
          <p:cNvSpPr txBox="1">
            <a:spLocks noChangeAspect="1"/>
          </p:cNvSpPr>
          <p:nvPr/>
        </p:nvSpPr>
        <p:spPr>
          <a:xfrm>
            <a:off x="395438" y="1190445"/>
            <a:ext cx="11678804" cy="5154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Ⅴ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补全对话。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有两个选项多余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Have you ever been to Lao She Teahouse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No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never. 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200" b="1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2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OK. It’s very famous in Beijing. Many people like going there.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 b="1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2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People can see Beijing Opera in Lao She Teahouse. They can also drink tea there.</a:t>
            </a: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Oh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it’s interesting. 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200" b="1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2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d438e">
            <a:extLst>
              <a:ext uri="{FF2B5EF4-FFF2-40B4-BE49-F238E27FC236}">
                <a16:creationId xmlns:a16="http://schemas.microsoft.com/office/drawing/2014/main" id="{41FC3636-8320-4904-ABED-26EB776DB356}"/>
              </a:ext>
            </a:extLst>
          </p:cNvPr>
          <p:cNvSpPr/>
          <p:nvPr/>
        </p:nvSpPr>
        <p:spPr>
          <a:xfrm>
            <a:off x="5196737" y="5724853"/>
            <a:ext cx="1709801" cy="47719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5" name="A_02eb0">
            <a:extLst>
              <a:ext uri="{FF2B5EF4-FFF2-40B4-BE49-F238E27FC236}">
                <a16:creationId xmlns:a16="http://schemas.microsoft.com/office/drawing/2014/main" id="{595CB76A-BDE7-4433-8C1B-E669F065297C}"/>
              </a:ext>
            </a:extLst>
          </p:cNvPr>
          <p:cNvSpPr/>
          <p:nvPr/>
        </p:nvSpPr>
        <p:spPr>
          <a:xfrm>
            <a:off x="1464778" y="3822901"/>
            <a:ext cx="168757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pic>
        <p:nvPicPr>
          <p:cNvPr id="4" name="image17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95438" y="715872"/>
            <a:ext cx="2610152" cy="474573"/>
          </a:xfrm>
          <a:prstGeom prst="rect">
            <a:avLst/>
          </a:prstGeom>
        </p:spPr>
      </p:pic>
      <p:sp>
        <p:nvSpPr>
          <p:cNvPr id="2" name="A_86190">
            <a:extLst>
              <a:ext uri="{FF2B5EF4-FFF2-40B4-BE49-F238E27FC236}">
                <a16:creationId xmlns:a16="http://schemas.microsoft.com/office/drawing/2014/main" id="{17CB8885-2607-46DD-B104-45E9F7D6EAA7}"/>
              </a:ext>
            </a:extLst>
          </p:cNvPr>
          <p:cNvSpPr/>
          <p:nvPr/>
        </p:nvSpPr>
        <p:spPr>
          <a:xfrm>
            <a:off x="3615015" y="2554933"/>
            <a:ext cx="1663764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zh-CN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5235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A5B8E0D3-7E7E-CE2E-51CD-575145D4B63D}"/>
              </a:ext>
            </a:extLst>
          </p:cNvPr>
          <p:cNvSpPr txBox="1">
            <a:spLocks noChangeAspect="1"/>
          </p:cNvSpPr>
          <p:nvPr/>
        </p:nvSpPr>
        <p:spPr>
          <a:xfrm>
            <a:off x="483812" y="1812211"/>
            <a:ext cx="11224375" cy="32335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 hope you will. By the way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do you know who Lao She is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Yes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he is a great writer. I have read much writing of his. 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3200" b="1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2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 have seen a play about one of his works.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3200" b="1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2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I’ve never seen a play about his writing.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8a297">
            <a:extLst>
              <a:ext uri="{FF2B5EF4-FFF2-40B4-BE49-F238E27FC236}">
                <a16:creationId xmlns:a16="http://schemas.microsoft.com/office/drawing/2014/main" id="{62721F1C-2FBF-490A-82DF-2984D23C4CD9}"/>
              </a:ext>
            </a:extLst>
          </p:cNvPr>
          <p:cNvSpPr/>
          <p:nvPr/>
        </p:nvSpPr>
        <p:spPr>
          <a:xfrm>
            <a:off x="1553152" y="4444667"/>
            <a:ext cx="1697101" cy="47719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zh-CN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2" name="A_ff218">
            <a:extLst>
              <a:ext uri="{FF2B5EF4-FFF2-40B4-BE49-F238E27FC236}">
                <a16:creationId xmlns:a16="http://schemas.microsoft.com/office/drawing/2014/main" id="{3BCD13E4-598A-4709-90BA-ED0F05209A93}"/>
              </a:ext>
            </a:extLst>
          </p:cNvPr>
          <p:cNvSpPr/>
          <p:nvPr/>
        </p:nvSpPr>
        <p:spPr>
          <a:xfrm>
            <a:off x="778452" y="3176699"/>
            <a:ext cx="170980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0975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FB3B02F2-4BE4-DE36-7D71-7D3E7FD05B10}"/>
              </a:ext>
            </a:extLst>
          </p:cNvPr>
          <p:cNvSpPr txBox="1">
            <a:spLocks noChangeAspect="1"/>
          </p:cNvSpPr>
          <p:nvPr/>
        </p:nvSpPr>
        <p:spPr>
          <a:xfrm>
            <a:off x="1793355" y="1329285"/>
            <a:ext cx="8181917" cy="451392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What about you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Why do many people like going there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I hope I will go there some day.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Sounds like a good idea.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E. You are lucky.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F. Could you tell me something about it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G. How are you these days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365104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7757E025-BC11-C78B-F206-12C79C86A20B}"/>
              </a:ext>
            </a:extLst>
          </p:cNvPr>
          <p:cNvSpPr txBox="1">
            <a:spLocks noChangeAspect="1"/>
          </p:cNvSpPr>
          <p:nvPr/>
        </p:nvSpPr>
        <p:spPr>
          <a:xfrm>
            <a:off x="280440" y="5125827"/>
            <a:ext cx="11656636" cy="6781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full                B. sure		C. proud                D. ready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DF6FA8E-C09E-1D2F-0FDD-DC46CEB4DD98}"/>
              </a:ext>
            </a:extLst>
          </p:cNvPr>
          <p:cNvSpPr txBox="1">
            <a:spLocks noChangeAspect="1"/>
          </p:cNvSpPr>
          <p:nvPr/>
        </p:nvSpPr>
        <p:spPr>
          <a:xfrm>
            <a:off x="280440" y="1053974"/>
            <a:ext cx="11207750" cy="38737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Ⅵ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［人与社会·文化自信］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完形填空。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 algn="just"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Beijing Opera is our national opera. It has a history of over 200 years. It is the soul of Chinese national culture. It came into being after 1790 when the four famous Anhui opera troupes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戏班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went to Beijing. Beijing Opera is </a:t>
            </a:r>
            <a:r>
              <a:rPr lang="zh-CN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of historical stories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beautiful costumes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戏装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and wonderful performances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表演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d1f69">
            <a:extLst>
              <a:ext uri="{FF2B5EF4-FFF2-40B4-BE49-F238E27FC236}">
                <a16:creationId xmlns:a16="http://schemas.microsoft.com/office/drawing/2014/main" id="{67F6E011-C4CB-48ED-9777-52FC9B44196E}"/>
              </a:ext>
            </a:extLst>
          </p:cNvPr>
          <p:cNvSpPr/>
          <p:nvPr/>
        </p:nvSpPr>
        <p:spPr>
          <a:xfrm>
            <a:off x="405218" y="5222347"/>
            <a:ext cx="1366520" cy="48156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A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1654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00793E18-14A8-B27B-F77F-E83E238BB32A}"/>
              </a:ext>
            </a:extLst>
          </p:cNvPr>
          <p:cNvSpPr txBox="1">
            <a:spLocks noChangeAspect="1"/>
          </p:cNvSpPr>
          <p:nvPr/>
        </p:nvSpPr>
        <p:spPr>
          <a:xfrm>
            <a:off x="550314" y="4381693"/>
            <a:ext cx="11386762" cy="19585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three        B. four		C. two              D. five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ugly         B. pleasant	C. important   D. strange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hand        B. foot		C. head            D. face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4de5b">
            <a:extLst>
              <a:ext uri="{FF2B5EF4-FFF2-40B4-BE49-F238E27FC236}">
                <a16:creationId xmlns:a16="http://schemas.microsoft.com/office/drawing/2014/main" id="{D057D13D-CD95-42E2-AC22-25D1CA2C6F4F}"/>
              </a:ext>
            </a:extLst>
          </p:cNvPr>
          <p:cNvSpPr/>
          <p:nvPr/>
        </p:nvSpPr>
        <p:spPr>
          <a:xfrm>
            <a:off x="675092" y="5785937"/>
            <a:ext cx="1411351" cy="48156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D </a:t>
            </a:r>
            <a:endParaRPr lang="zh-CN" altLang="en-US"/>
          </a:p>
        </p:txBody>
      </p:sp>
      <p:sp>
        <p:nvSpPr>
          <p:cNvPr id="4" name="A_3dd1e">
            <a:extLst>
              <a:ext uri="{FF2B5EF4-FFF2-40B4-BE49-F238E27FC236}">
                <a16:creationId xmlns:a16="http://schemas.microsoft.com/office/drawing/2014/main" id="{C089BE81-5E85-4EB3-9420-926D6195582C}"/>
              </a:ext>
            </a:extLst>
          </p:cNvPr>
          <p:cNvSpPr/>
          <p:nvPr/>
        </p:nvSpPr>
        <p:spPr>
          <a:xfrm>
            <a:off x="675092" y="5151953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C </a:t>
            </a:r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A1F870E-14F0-8C40-B11F-E067940D9A20}"/>
              </a:ext>
            </a:extLst>
          </p:cNvPr>
          <p:cNvSpPr txBox="1">
            <a:spLocks noChangeAspect="1"/>
          </p:cNvSpPr>
          <p:nvPr/>
        </p:nvSpPr>
        <p:spPr>
          <a:xfrm>
            <a:off x="550314" y="655808"/>
            <a:ext cx="11091372" cy="38737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719455" algn="just"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Its music and singing came from </a:t>
            </a:r>
            <a:r>
              <a:rPr lang="en-US" altLang="zh-CN" sz="3200" b="1" i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Xipi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and </a:t>
            </a:r>
            <a:r>
              <a:rPr lang="en-US" altLang="zh-CN" sz="3200" b="1" i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Erhuang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in Anhui and Hubei. There are mainly </a:t>
            </a:r>
            <a:r>
              <a:rPr lang="zh-CN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kinds of roles in Beijing Opera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i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Sheng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i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Dan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i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Jing</a:t>
            </a:r>
            <a:r>
              <a:rPr lang="en-US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and </a:t>
            </a:r>
            <a:r>
              <a:rPr lang="en-US" altLang="zh-CN" sz="3200" b="1" i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Chou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The </a:t>
            </a:r>
            <a:r>
              <a:rPr lang="en-US" altLang="zh-CN" sz="32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Sheng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is a(n) </a:t>
            </a:r>
            <a:r>
              <a:rPr lang="zh-CN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male actor and they are usually the key roles. The </a:t>
            </a:r>
            <a:r>
              <a:rPr lang="en-US" altLang="zh-CN" sz="32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is a female role. The </a:t>
            </a:r>
            <a:r>
              <a:rPr lang="en-US" altLang="zh-CN" sz="32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is a male role with a painted </a:t>
            </a:r>
            <a:r>
              <a:rPr lang="zh-CN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and the </a:t>
            </a:r>
            <a:r>
              <a:rPr lang="en-US" altLang="zh-CN" sz="32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Chou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is a comedy actor.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b0e81">
            <a:extLst>
              <a:ext uri="{FF2B5EF4-FFF2-40B4-BE49-F238E27FC236}">
                <a16:creationId xmlns:a16="http://schemas.microsoft.com/office/drawing/2014/main" id="{DA788A60-669E-43A6-A454-5ACF35379C67}"/>
              </a:ext>
            </a:extLst>
          </p:cNvPr>
          <p:cNvSpPr/>
          <p:nvPr/>
        </p:nvSpPr>
        <p:spPr>
          <a:xfrm>
            <a:off x="675092" y="4517969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39283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4" grpId="0" animBg="1"/>
      <p:bldP spid="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71A906C0-A511-90BF-4E09-54ED86B09AB8}"/>
              </a:ext>
            </a:extLst>
          </p:cNvPr>
          <p:cNvSpPr txBox="1">
            <a:spLocks noChangeAspect="1"/>
          </p:cNvSpPr>
          <p:nvPr/>
        </p:nvSpPr>
        <p:spPr>
          <a:xfrm>
            <a:off x="496570" y="3944389"/>
            <a:ext cx="10833100" cy="13183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shows         B. ways		C. scenes          D. works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singers       B. players	C. audience      D. actors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15c72">
            <a:extLst>
              <a:ext uri="{FF2B5EF4-FFF2-40B4-BE49-F238E27FC236}">
                <a16:creationId xmlns:a16="http://schemas.microsoft.com/office/drawing/2014/main" id="{55431289-7A82-4909-91FC-AEBAA7A3825E}"/>
              </a:ext>
            </a:extLst>
          </p:cNvPr>
          <p:cNvSpPr/>
          <p:nvPr/>
        </p:nvSpPr>
        <p:spPr>
          <a:xfrm>
            <a:off x="621348" y="4727901"/>
            <a:ext cx="1411351" cy="48156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C </a:t>
            </a:r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909F227-6645-A7C7-781A-4C5A15B365AA}"/>
              </a:ext>
            </a:extLst>
          </p:cNvPr>
          <p:cNvSpPr txBox="1">
            <a:spLocks noChangeAspect="1"/>
          </p:cNvSpPr>
          <p:nvPr/>
        </p:nvSpPr>
        <p:spPr>
          <a:xfrm>
            <a:off x="496570" y="1201358"/>
            <a:ext cx="10833100" cy="25934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719455" algn="just"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Beijing Opera presents plays and characters mainly by four artistic </a:t>
            </a:r>
            <a:r>
              <a:rPr lang="zh-CN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They are singing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speaking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acting and partial arts. These ways enable </a:t>
            </a:r>
            <a:r>
              <a:rPr lang="zh-CN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to be encouraged by the performers’ feelings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language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music and action.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90e55">
            <a:extLst>
              <a:ext uri="{FF2B5EF4-FFF2-40B4-BE49-F238E27FC236}">
                <a16:creationId xmlns:a16="http://schemas.microsoft.com/office/drawing/2014/main" id="{C8DDA63C-E1A3-46E4-86AD-2D63B778DA89}"/>
              </a:ext>
            </a:extLst>
          </p:cNvPr>
          <p:cNvSpPr/>
          <p:nvPr/>
        </p:nvSpPr>
        <p:spPr>
          <a:xfrm>
            <a:off x="621348" y="4093917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85812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E2F5C020-8A0A-E0C6-C780-7A93280E182E}"/>
              </a:ext>
            </a:extLst>
          </p:cNvPr>
          <p:cNvSpPr txBox="1">
            <a:spLocks noChangeAspect="1"/>
          </p:cNvSpPr>
          <p:nvPr/>
        </p:nvSpPr>
        <p:spPr>
          <a:xfrm>
            <a:off x="425623" y="826998"/>
            <a:ext cx="11544704" cy="56471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719455">
              <a:lnSpc>
                <a:spcPct val="13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Beijing Opera is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by generations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代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of Chinese people. Today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 increasing number of young people are becoming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in it. Foreign people are also visiting China to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Beijing Opera. I think the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makeup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彩妆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on Beijing Opera actors’ faces is very interesting.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80670">
              <a:lnSpc>
                <a:spcPct val="13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What’s that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It is called facial painting. It is also known as 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28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lianpu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in Chinese.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made         	    B. required	C.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decided            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enjoyed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experienced      B. interested	C. bored      	D. rich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express              B. describe	C. experience     	D. record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en-US" altLang="zh-CN" sz="28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10.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A. </a:t>
            </a:r>
            <a:r>
              <a:rPr lang="en-US" altLang="zh-CN" sz="28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colourful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         B. mixed		C. meaningful       D. bad</a:t>
            </a:r>
            <a:endParaRPr lang="zh-CN" altLang="en-US" sz="2800" dirty="0"/>
          </a:p>
        </p:txBody>
      </p:sp>
      <p:sp>
        <p:nvSpPr>
          <p:cNvPr id="6" name="A_a5664">
            <a:extLst>
              <a:ext uri="{FF2B5EF4-FFF2-40B4-BE49-F238E27FC236}">
                <a16:creationId xmlns:a16="http://schemas.microsoft.com/office/drawing/2014/main" id="{5E485D11-EC44-45D8-8E73-A4733E5F066B}"/>
              </a:ext>
            </a:extLst>
          </p:cNvPr>
          <p:cNvSpPr/>
          <p:nvPr/>
        </p:nvSpPr>
        <p:spPr>
          <a:xfrm>
            <a:off x="534526" y="5955898"/>
            <a:ext cx="1259395" cy="42206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A </a:t>
            </a:r>
            <a:endParaRPr lang="zh-CN" altLang="en-US"/>
          </a:p>
        </p:txBody>
      </p:sp>
      <p:sp>
        <p:nvSpPr>
          <p:cNvPr id="5" name="A_f422f">
            <a:extLst>
              <a:ext uri="{FF2B5EF4-FFF2-40B4-BE49-F238E27FC236}">
                <a16:creationId xmlns:a16="http://schemas.microsoft.com/office/drawing/2014/main" id="{81875EE7-C1F0-457B-A82A-31F3762C1EDF}"/>
              </a:ext>
            </a:extLst>
          </p:cNvPr>
          <p:cNvSpPr/>
          <p:nvPr/>
        </p:nvSpPr>
        <p:spPr>
          <a:xfrm>
            <a:off x="534526" y="5401162"/>
            <a:ext cx="1298638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C </a:t>
            </a:r>
            <a:endParaRPr lang="zh-CN" altLang="en-US"/>
          </a:p>
        </p:txBody>
      </p:sp>
      <p:sp>
        <p:nvSpPr>
          <p:cNvPr id="4" name="A_66576">
            <a:extLst>
              <a:ext uri="{FF2B5EF4-FFF2-40B4-BE49-F238E27FC236}">
                <a16:creationId xmlns:a16="http://schemas.microsoft.com/office/drawing/2014/main" id="{A527D63C-1C67-42E0-8712-48518B10485D}"/>
              </a:ext>
            </a:extLst>
          </p:cNvPr>
          <p:cNvSpPr/>
          <p:nvPr/>
        </p:nvSpPr>
        <p:spPr>
          <a:xfrm>
            <a:off x="534526" y="4846426"/>
            <a:ext cx="1278001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 </a:t>
            </a:r>
            <a:endParaRPr lang="zh-CN" altLang="en-US"/>
          </a:p>
        </p:txBody>
      </p:sp>
      <p:sp>
        <p:nvSpPr>
          <p:cNvPr id="2" name="A_4955a">
            <a:extLst>
              <a:ext uri="{FF2B5EF4-FFF2-40B4-BE49-F238E27FC236}">
                <a16:creationId xmlns:a16="http://schemas.microsoft.com/office/drawing/2014/main" id="{3715C52B-84F2-4757-A546-A123DF896BD2}"/>
              </a:ext>
            </a:extLst>
          </p:cNvPr>
          <p:cNvSpPr/>
          <p:nvPr/>
        </p:nvSpPr>
        <p:spPr>
          <a:xfrm>
            <a:off x="534526" y="4291690"/>
            <a:ext cx="1298638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D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87465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4" grpId="0" animBg="1"/>
      <p:bldP spid="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黑体" panose="02010609060101010101" pitchFamily="49" charset="-122"/>
                <a:ea typeface="黑体" panose="02010609060101010101" pitchFamily="49" charset="-122"/>
              </a:rPr>
              <a:t>谢谢观看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>
            <a:extLst>
              <a:ext uri="{FF2B5EF4-FFF2-40B4-BE49-F238E27FC236}">
                <a16:creationId xmlns:a16="http://schemas.microsoft.com/office/drawing/2014/main" id="{150B798C-0CCE-9D1D-5DCD-377BD00247D3}"/>
              </a:ext>
            </a:extLst>
          </p:cNvPr>
          <p:cNvGrpSpPr/>
          <p:nvPr/>
        </p:nvGrpSpPr>
        <p:grpSpPr>
          <a:xfrm>
            <a:off x="0" y="908321"/>
            <a:ext cx="12192000" cy="4437005"/>
            <a:chOff x="0" y="908321"/>
            <a:chExt cx="12192000" cy="4437005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2852F51E-0B0D-4410-9F52-935F9483CDBE}"/>
                </a:ext>
              </a:extLst>
            </p:cNvPr>
            <p:cNvSpPr/>
            <p:nvPr/>
          </p:nvSpPr>
          <p:spPr>
            <a:xfrm>
              <a:off x="0" y="1698759"/>
              <a:ext cx="12192000" cy="1730241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" name="TextBox 14">
              <a:extLst>
                <a:ext uri="{FF2B5EF4-FFF2-40B4-BE49-F238E27FC236}">
                  <a16:creationId xmlns:a16="http://schemas.microsoft.com/office/drawing/2014/main" id="{785D1E4F-546B-4C6F-B152-DF81FC3BF4A8}"/>
                </a:ext>
              </a:extLst>
            </p:cNvPr>
            <p:cNvSpPr txBox="1"/>
            <p:nvPr/>
          </p:nvSpPr>
          <p:spPr>
            <a:xfrm>
              <a:off x="272322" y="2662460"/>
              <a:ext cx="11647357" cy="615553"/>
            </a:xfrm>
            <a:prstGeom prst="rect">
              <a:avLst/>
            </a:prstGeom>
            <a:noFill/>
          </p:spPr>
          <p:txBody>
            <a:bodyPr vert="horz"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4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Unit 1</a:t>
              </a:r>
              <a:r>
                <a:rPr lang="zh-CN" altLang="en-US" sz="34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　</a:t>
              </a:r>
              <a:r>
                <a:rPr lang="en-US" altLang="zh-CN" sz="34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I wanted to see the Beijing Opera.</a:t>
              </a:r>
              <a:endParaRPr lang="zh-CN" altLang="en-US" sz="34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96EE5104-B659-4620-9FB8-F7D86929E5D3}"/>
                </a:ext>
              </a:extLst>
            </p:cNvPr>
            <p:cNvGrpSpPr/>
            <p:nvPr/>
          </p:nvGrpSpPr>
          <p:grpSpPr>
            <a:xfrm>
              <a:off x="4706901" y="3751701"/>
              <a:ext cx="3044397" cy="640508"/>
              <a:chOff x="1145233" y="1930184"/>
              <a:chExt cx="3044397" cy="640508"/>
            </a:xfrm>
          </p:grpSpPr>
          <p:sp>
            <p:nvSpPr>
              <p:cNvPr id="7" name="矩形 6">
                <a:extLst>
                  <a:ext uri="{FF2B5EF4-FFF2-40B4-BE49-F238E27FC236}">
                    <a16:creationId xmlns:a16="http://schemas.microsoft.com/office/drawing/2014/main" id="{4181739E-A672-4427-A7B0-5A9B5144356C}"/>
                  </a:ext>
                </a:extLst>
              </p:cNvPr>
              <p:cNvSpPr/>
              <p:nvPr/>
            </p:nvSpPr>
            <p:spPr>
              <a:xfrm>
                <a:off x="1292798" y="2044667"/>
                <a:ext cx="526025" cy="526025"/>
              </a:xfrm>
              <a:prstGeom prst="rect">
                <a:avLst/>
              </a:prstGeom>
              <a:noFill/>
              <a:ln>
                <a:solidFill>
                  <a:srgbClr val="E6001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8" name="TextBox 18">
                <a:hlinkClick r:id="rId2" action="ppaction://hlinksldjump"/>
                <a:extLst>
                  <a:ext uri="{FF2B5EF4-FFF2-40B4-BE49-F238E27FC236}">
                    <a16:creationId xmlns:a16="http://schemas.microsoft.com/office/drawing/2014/main" id="{6B7C65E2-F7B3-47E5-A852-E87ECEF3AAD9}"/>
                  </a:ext>
                </a:extLst>
              </p:cNvPr>
              <p:cNvSpPr txBox="1"/>
              <p:nvPr/>
            </p:nvSpPr>
            <p:spPr>
              <a:xfrm>
                <a:off x="1865313" y="1986394"/>
                <a:ext cx="232431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基础过关</a:t>
                </a:r>
              </a:p>
            </p:txBody>
          </p:sp>
          <p:sp>
            <p:nvSpPr>
              <p:cNvPr id="9" name="TextBox 10">
                <a:extLst>
                  <a:ext uri="{FF2B5EF4-FFF2-40B4-BE49-F238E27FC236}">
                    <a16:creationId xmlns:a16="http://schemas.microsoft.com/office/drawing/2014/main" id="{DFECE70A-7BCE-486C-B288-3F1FEA8EED16}"/>
                  </a:ext>
                </a:extLst>
              </p:cNvPr>
              <p:cNvSpPr txBox="1"/>
              <p:nvPr/>
            </p:nvSpPr>
            <p:spPr>
              <a:xfrm>
                <a:off x="1145233" y="1930184"/>
                <a:ext cx="550151" cy="523220"/>
              </a:xfrm>
              <a:prstGeom prst="rect">
                <a:avLst/>
              </a:prstGeom>
              <a:solidFill>
                <a:srgbClr val="E60012"/>
              </a:solidFill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01</a:t>
                </a:r>
                <a:endParaRPr lang="zh-CN" altLang="en-US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661930A9-57A4-4281-8FD7-DD9BD9030090}"/>
                </a:ext>
              </a:extLst>
            </p:cNvPr>
            <p:cNvGrpSpPr/>
            <p:nvPr/>
          </p:nvGrpSpPr>
          <p:grpSpPr>
            <a:xfrm>
              <a:off x="4706901" y="4704818"/>
              <a:ext cx="4476446" cy="640508"/>
              <a:chOff x="1145233" y="1930184"/>
              <a:chExt cx="4476446" cy="640508"/>
            </a:xfrm>
          </p:grpSpPr>
          <p:sp>
            <p:nvSpPr>
              <p:cNvPr id="11" name="矩形 10">
                <a:extLst>
                  <a:ext uri="{FF2B5EF4-FFF2-40B4-BE49-F238E27FC236}">
                    <a16:creationId xmlns:a16="http://schemas.microsoft.com/office/drawing/2014/main" id="{9117B8EF-60CE-4A31-B455-DC67E8F6ABC0}"/>
                  </a:ext>
                </a:extLst>
              </p:cNvPr>
              <p:cNvSpPr/>
              <p:nvPr/>
            </p:nvSpPr>
            <p:spPr>
              <a:xfrm>
                <a:off x="1292798" y="2044667"/>
                <a:ext cx="526025" cy="526025"/>
              </a:xfrm>
              <a:prstGeom prst="rect">
                <a:avLst/>
              </a:prstGeom>
              <a:noFill/>
              <a:ln>
                <a:solidFill>
                  <a:srgbClr val="E6001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2" name="TextBox 18">
                <a:hlinkClick r:id="rId3" action="ppaction://hlinksldjump"/>
                <a:extLst>
                  <a:ext uri="{FF2B5EF4-FFF2-40B4-BE49-F238E27FC236}">
                    <a16:creationId xmlns:a16="http://schemas.microsoft.com/office/drawing/2014/main" id="{430AE51E-66D2-45D2-B077-EDBC955C33F1}"/>
                  </a:ext>
                </a:extLst>
              </p:cNvPr>
              <p:cNvSpPr txBox="1"/>
              <p:nvPr/>
            </p:nvSpPr>
            <p:spPr>
              <a:xfrm>
                <a:off x="1865313" y="1986394"/>
                <a:ext cx="3756366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能力提升</a:t>
                </a:r>
              </a:p>
            </p:txBody>
          </p:sp>
          <p:sp>
            <p:nvSpPr>
              <p:cNvPr id="13" name="TextBox 10">
                <a:extLst>
                  <a:ext uri="{FF2B5EF4-FFF2-40B4-BE49-F238E27FC236}">
                    <a16:creationId xmlns:a16="http://schemas.microsoft.com/office/drawing/2014/main" id="{D4A69202-68AE-4148-B0D7-CBAE5B697CA8}"/>
                  </a:ext>
                </a:extLst>
              </p:cNvPr>
              <p:cNvSpPr txBox="1"/>
              <p:nvPr/>
            </p:nvSpPr>
            <p:spPr>
              <a:xfrm>
                <a:off x="1145233" y="1930184"/>
                <a:ext cx="543739" cy="523220"/>
              </a:xfrm>
              <a:prstGeom prst="rect">
                <a:avLst/>
              </a:prstGeom>
              <a:solidFill>
                <a:srgbClr val="E60012"/>
              </a:solidFill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02</a:t>
                </a:r>
                <a:endParaRPr lang="zh-CN" altLang="en-US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id="{D28D4CCA-B443-4DE6-B305-5643B8CAA65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4863" y="908321"/>
              <a:ext cx="1730939" cy="616443"/>
            </a:xfrm>
            <a:prstGeom prst="rect">
              <a:avLst/>
            </a:prstGeom>
          </p:spPr>
        </p:pic>
        <p:sp>
          <p:nvSpPr>
            <p:cNvPr id="2" name="TextBox 14">
              <a:extLst>
                <a:ext uri="{FF2B5EF4-FFF2-40B4-BE49-F238E27FC236}">
                  <a16:creationId xmlns:a16="http://schemas.microsoft.com/office/drawing/2014/main" id="{DDBB0582-9D5D-6CF5-F6A1-1938C2DA1945}"/>
                </a:ext>
              </a:extLst>
            </p:cNvPr>
            <p:cNvSpPr txBox="1"/>
            <p:nvPr/>
          </p:nvSpPr>
          <p:spPr>
            <a:xfrm>
              <a:off x="272322" y="1792861"/>
              <a:ext cx="11647357" cy="800219"/>
            </a:xfrm>
            <a:prstGeom prst="rect">
              <a:avLst/>
            </a:prstGeom>
            <a:noFill/>
          </p:spPr>
          <p:txBody>
            <a:bodyPr vert="horz"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Module 5</a:t>
              </a:r>
              <a:r>
                <a:rPr lang="zh-CN" altLang="en-US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　</a:t>
              </a:r>
              <a:r>
                <a:rPr lang="en-US" altLang="zh-CN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Lao She Teahouse</a:t>
              </a:r>
              <a:endPara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60817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D4C78E55-4948-528D-FDD1-6A5168E8D5CA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362536"/>
            <a:ext cx="10833100" cy="45139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3200" b="1" dirty="0">
                <a:solidFill>
                  <a:srgbClr val="00B0F0"/>
                </a:solidFill>
                <a:effectLst/>
                <a:uFill>
                  <a:solidFill>
                    <a:schemeClr val="tx1"/>
                  </a:solidFill>
                </a:u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Ⅰ</a:t>
            </a:r>
            <a:r>
              <a:rPr lang="en-US" altLang="zh-CN" sz="3200" b="1" dirty="0">
                <a:solidFill>
                  <a:srgbClr val="00B0F0"/>
                </a:solidFill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B0F0"/>
                </a:solidFill>
                <a:effectLst/>
                <a:uFill>
                  <a:solidFill>
                    <a:schemeClr val="tx1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根据句意、首字母及汉语提示完成单词。</a:t>
            </a:r>
            <a:endParaRPr lang="zh-CN" altLang="zh-CN" sz="3200" dirty="0">
              <a:effectLst/>
              <a:uFill>
                <a:solidFill>
                  <a:schemeClr val="tx1"/>
                </a:solidFill>
              </a:u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His friend </a:t>
            </a:r>
            <a:r>
              <a:rPr lang="en-US" altLang="zh-CN" sz="3200" b="1" u="sng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200" b="1" u="sng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提出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 good plan for our holiday and we all thought it was a good idea.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uFill>
                <a:solidFill>
                  <a:schemeClr val="tx1"/>
                </a:solidFill>
              </a:u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play takes place in an old Beijing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茶馆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uFill>
                <a:solidFill>
                  <a:schemeClr val="tx1"/>
                </a:solidFill>
              </a:u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Look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young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lady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over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there.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She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 err="1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favourite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</a:p>
          <a:p>
            <a:pPr>
              <a:lnSpc>
                <a:spcPct val="130000"/>
              </a:lnSpc>
            </a:pPr>
            <a:r>
              <a:rPr lang="en-US" altLang="zh-CN" sz="3200" b="1" u="sng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200" b="1" u="sng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女演员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uFill>
                <a:solidFill>
                  <a:schemeClr val="tx1"/>
                </a:solidFill>
              </a:u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末尾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of the story was so surprising.</a:t>
            </a:r>
            <a:r>
              <a:rPr lang="en-US" altLang="zh-CN" sz="3200" b="1" dirty="0">
                <a:effectLst/>
                <a:uFill>
                  <a:solidFill>
                    <a:schemeClr val="tx1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uFill>
                <a:solidFill>
                  <a:schemeClr val="tx1"/>
                </a:solidFill>
              </a:u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A_2190f">
            <a:extLst>
              <a:ext uri="{FF2B5EF4-FFF2-40B4-BE49-F238E27FC236}">
                <a16:creationId xmlns:a16="http://schemas.microsoft.com/office/drawing/2014/main" id="{6BA8F622-002B-4744-A6D4-DB44C83E7E41}"/>
              </a:ext>
            </a:extLst>
          </p:cNvPr>
          <p:cNvSpPr/>
          <p:nvPr/>
        </p:nvSpPr>
        <p:spPr>
          <a:xfrm>
            <a:off x="1753553" y="5262960"/>
            <a:ext cx="1955863" cy="47719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prstClr val="black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prstClr val="black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end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prstClr val="black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6" name="A_6c1e0">
            <a:extLst>
              <a:ext uri="{FF2B5EF4-FFF2-40B4-BE49-F238E27FC236}">
                <a16:creationId xmlns:a16="http://schemas.microsoft.com/office/drawing/2014/main" id="{B1479B92-7988-4F4C-B588-67F3C49CBEC2}"/>
              </a:ext>
            </a:extLst>
          </p:cNvPr>
          <p:cNvSpPr/>
          <p:nvPr/>
        </p:nvSpPr>
        <p:spPr>
          <a:xfrm>
            <a:off x="872490" y="4628976"/>
            <a:ext cx="1904048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dirty="0" err="1">
                <a:solidFill>
                  <a:srgbClr val="FF0000"/>
                </a:solidFill>
                <a:uFill>
                  <a:solidFill>
                    <a:prstClr val="black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ctress</a:t>
            </a:r>
            <a:r>
              <a:rPr lang="zh-CN" altLang="zh-CN" sz="3200" b="1" dirty="0">
                <a:solidFill>
                  <a:prstClr val="black"/>
                </a:solidFill>
                <a:uFill>
                  <a:solidFill>
                    <a:prstClr val="black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dirty="0"/>
          </a:p>
        </p:txBody>
      </p:sp>
      <p:sp>
        <p:nvSpPr>
          <p:cNvPr id="5" name="A_19146">
            <a:extLst>
              <a:ext uri="{FF2B5EF4-FFF2-40B4-BE49-F238E27FC236}">
                <a16:creationId xmlns:a16="http://schemas.microsoft.com/office/drawing/2014/main" id="{15DC7D2A-6E6B-4231-942F-DA2BE8CD3D7A}"/>
              </a:ext>
            </a:extLst>
          </p:cNvPr>
          <p:cNvSpPr/>
          <p:nvPr/>
        </p:nvSpPr>
        <p:spPr>
          <a:xfrm>
            <a:off x="7565390" y="3361008"/>
            <a:ext cx="28369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prstClr val="black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prstClr val="black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teahouse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prstClr val="black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pic>
        <p:nvPicPr>
          <p:cNvPr id="4" name="image16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464975" y="698093"/>
            <a:ext cx="2413435" cy="526858"/>
          </a:xfrm>
          <a:prstGeom prst="rect">
            <a:avLst/>
          </a:prstGeom>
        </p:spPr>
      </p:pic>
      <p:sp>
        <p:nvSpPr>
          <p:cNvPr id="2" name="A_13b1a">
            <a:extLst>
              <a:ext uri="{FF2B5EF4-FFF2-40B4-BE49-F238E27FC236}">
                <a16:creationId xmlns:a16="http://schemas.microsoft.com/office/drawing/2014/main" id="{F7D365BC-F79C-43E6-8B69-74C570418821}"/>
              </a:ext>
            </a:extLst>
          </p:cNvPr>
          <p:cNvSpPr/>
          <p:nvPr/>
        </p:nvSpPr>
        <p:spPr>
          <a:xfrm>
            <a:off x="3028315" y="2093040"/>
            <a:ext cx="194691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uFill>
                  <a:solidFill>
                    <a:prstClr val="black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ffered</a:t>
            </a:r>
            <a:r>
              <a:rPr lang="zh-CN" altLang="zh-CN" sz="3200" b="1">
                <a:solidFill>
                  <a:prstClr val="black"/>
                </a:solidFill>
                <a:uFill>
                  <a:solidFill>
                    <a:prstClr val="black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5" grpId="0" animBg="1"/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FEF79731-BB98-AC75-4F1F-44559C78E589}"/>
              </a:ext>
            </a:extLst>
          </p:cNvPr>
          <p:cNvSpPr txBox="1">
            <a:spLocks noChangeAspect="1"/>
          </p:cNvSpPr>
          <p:nvPr/>
        </p:nvSpPr>
        <p:spPr>
          <a:xfrm>
            <a:off x="380192" y="1172036"/>
            <a:ext cx="11141248" cy="45139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3200" b="1" dirty="0">
                <a:solidFill>
                  <a:srgbClr val="00B0F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Ⅱ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用所给单词的适当形式填空。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 Jin is my </a:t>
            </a:r>
            <a:r>
              <a:rPr lang="en-US" altLang="zh-CN" sz="32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favourite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Chinese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(write).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 friend Linda planned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(visit) her grandmother in the countryside.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 wants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play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football in his free time.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enjoyed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(listen) to the music in a quiet place.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hope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write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 story about my mother one day.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A_be5d3">
            <a:extLst>
              <a:ext uri="{FF2B5EF4-FFF2-40B4-BE49-F238E27FC236}">
                <a16:creationId xmlns:a16="http://schemas.microsoft.com/office/drawing/2014/main" id="{424FE081-B580-4E99-BFFD-B20293286D22}"/>
              </a:ext>
            </a:extLst>
          </p:cNvPr>
          <p:cNvSpPr/>
          <p:nvPr/>
        </p:nvSpPr>
        <p:spPr>
          <a:xfrm>
            <a:off x="1871807" y="5072460"/>
            <a:ext cx="2667064" cy="47719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 write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6" name="A_df72e">
            <a:extLst>
              <a:ext uri="{FF2B5EF4-FFF2-40B4-BE49-F238E27FC236}">
                <a16:creationId xmlns:a16="http://schemas.microsoft.com/office/drawing/2014/main" id="{CB91C294-E059-4953-A234-6F7F8923550E}"/>
              </a:ext>
            </a:extLst>
          </p:cNvPr>
          <p:cNvSpPr/>
          <p:nvPr/>
        </p:nvSpPr>
        <p:spPr>
          <a:xfrm>
            <a:off x="2390920" y="4438476"/>
            <a:ext cx="2790888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listening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5" name="A_f1c60">
            <a:extLst>
              <a:ext uri="{FF2B5EF4-FFF2-40B4-BE49-F238E27FC236}">
                <a16:creationId xmlns:a16="http://schemas.microsoft.com/office/drawing/2014/main" id="{81860BDA-9BFC-4365-BE50-FDB925913320}"/>
              </a:ext>
            </a:extLst>
          </p:cNvPr>
          <p:cNvSpPr/>
          <p:nvPr/>
        </p:nvSpPr>
        <p:spPr>
          <a:xfrm>
            <a:off x="2390920" y="3804492"/>
            <a:ext cx="2508313" cy="52620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 play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4" name="A_9da83">
            <a:extLst>
              <a:ext uri="{FF2B5EF4-FFF2-40B4-BE49-F238E27FC236}">
                <a16:creationId xmlns:a16="http://schemas.microsoft.com/office/drawing/2014/main" id="{6566089E-D69E-4DF0-9B70-91D68E1BA876}"/>
              </a:ext>
            </a:extLst>
          </p:cNvPr>
          <p:cNvSpPr/>
          <p:nvPr/>
        </p:nvSpPr>
        <p:spPr>
          <a:xfrm>
            <a:off x="5165870" y="2536524"/>
            <a:ext cx="2486088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 visit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2" name="A_ec46f">
            <a:extLst>
              <a:ext uri="{FF2B5EF4-FFF2-40B4-BE49-F238E27FC236}">
                <a16:creationId xmlns:a16="http://schemas.microsoft.com/office/drawing/2014/main" id="{EFF7AA22-0AF8-47E2-84C7-643B9D427443}"/>
              </a:ext>
            </a:extLst>
          </p:cNvPr>
          <p:cNvSpPr/>
          <p:nvPr/>
        </p:nvSpPr>
        <p:spPr>
          <a:xfrm>
            <a:off x="6070745" y="1902540"/>
            <a:ext cx="240830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writer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8408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5" grpId="0" animBg="1"/>
      <p:bldP spid="4" grpId="0" animBg="1"/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53F013CF-C10D-E002-13AD-697F2BEFDBCB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542566"/>
            <a:ext cx="10833100" cy="32335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3200" b="1" dirty="0">
                <a:solidFill>
                  <a:srgbClr val="00B0F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Ⅲ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单项填空。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 would you like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 your mum on Mother’s Day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dress.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buy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buying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to buy            D. buys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af5c5">
            <a:extLst>
              <a:ext uri="{FF2B5EF4-FFF2-40B4-BE49-F238E27FC236}">
                <a16:creationId xmlns:a16="http://schemas.microsoft.com/office/drawing/2014/main" id="{E5AD31BC-547D-41C5-9B9D-722BCF8271B5}"/>
              </a:ext>
            </a:extLst>
          </p:cNvPr>
          <p:cNvSpPr/>
          <p:nvPr/>
        </p:nvSpPr>
        <p:spPr>
          <a:xfrm>
            <a:off x="804228" y="2273070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C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5618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B895D300-902C-F1DE-53F6-CE00F72F9283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4196186"/>
            <a:ext cx="10833100" cy="13183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Could you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these books to the classroom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put               B. take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bring          D. make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A5BABD8-8354-702C-004B-1CD3A09DCAC8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343440"/>
            <a:ext cx="11274252" cy="25987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淮安中考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Wu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can I keep the guitar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 five days.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how often               	B. how soon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how long                	D. how much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64c58">
            <a:extLst>
              <a:ext uri="{FF2B5EF4-FFF2-40B4-BE49-F238E27FC236}">
                <a16:creationId xmlns:a16="http://schemas.microsoft.com/office/drawing/2014/main" id="{2C9F89CD-CEC8-49EE-8E79-BD4B84CB347B}"/>
              </a:ext>
            </a:extLst>
          </p:cNvPr>
          <p:cNvSpPr/>
          <p:nvPr/>
        </p:nvSpPr>
        <p:spPr>
          <a:xfrm>
            <a:off x="804228" y="4292706"/>
            <a:ext cx="1389126" cy="52620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 </a:t>
            </a:r>
            <a:endParaRPr lang="zh-CN" altLang="en-US"/>
          </a:p>
        </p:txBody>
      </p:sp>
      <p:sp>
        <p:nvSpPr>
          <p:cNvPr id="2" name="A_aa868">
            <a:extLst>
              <a:ext uri="{FF2B5EF4-FFF2-40B4-BE49-F238E27FC236}">
                <a16:creationId xmlns:a16="http://schemas.microsoft.com/office/drawing/2014/main" id="{528462E2-4AED-4579-8201-7B036559636D}"/>
              </a:ext>
            </a:extLst>
          </p:cNvPr>
          <p:cNvSpPr/>
          <p:nvPr/>
        </p:nvSpPr>
        <p:spPr>
          <a:xfrm>
            <a:off x="804228" y="1439960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C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6846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394A91BF-DECE-05D1-716F-5E1AAC0405E8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039787"/>
            <a:ext cx="10833100" cy="5159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After asking some people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he found his friend’s house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in the end               B. at an end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by the end              D. at the end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 you know about rock music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Ask Robert. He is a fan of rock music.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No idea                  B. No wonder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No way                  D. No problem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50c79">
            <a:extLst>
              <a:ext uri="{FF2B5EF4-FFF2-40B4-BE49-F238E27FC236}">
                <a16:creationId xmlns:a16="http://schemas.microsoft.com/office/drawing/2014/main" id="{414AAE77-BA8C-4D64-BA4A-FB7ABEBD7CB4}"/>
              </a:ext>
            </a:extLst>
          </p:cNvPr>
          <p:cNvSpPr/>
          <p:nvPr/>
        </p:nvSpPr>
        <p:spPr>
          <a:xfrm>
            <a:off x="804228" y="3672243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A </a:t>
            </a:r>
            <a:endParaRPr lang="zh-CN" altLang="en-US"/>
          </a:p>
        </p:txBody>
      </p:sp>
      <p:sp>
        <p:nvSpPr>
          <p:cNvPr id="2" name="A_94ea8">
            <a:extLst>
              <a:ext uri="{FF2B5EF4-FFF2-40B4-BE49-F238E27FC236}">
                <a16:creationId xmlns:a16="http://schemas.microsoft.com/office/drawing/2014/main" id="{3045C564-C759-4DC7-907B-F1D85E7D2DAF}"/>
              </a:ext>
            </a:extLst>
          </p:cNvPr>
          <p:cNvSpPr/>
          <p:nvPr/>
        </p:nvSpPr>
        <p:spPr>
          <a:xfrm>
            <a:off x="804228" y="1136307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A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82884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0EFEA6EB-1D66-8958-4785-EEBE5ABB0D17}"/>
              </a:ext>
            </a:extLst>
          </p:cNvPr>
          <p:cNvSpPr txBox="1">
            <a:spLocks noChangeAspect="1"/>
          </p:cNvSpPr>
          <p:nvPr/>
        </p:nvSpPr>
        <p:spPr>
          <a:xfrm>
            <a:off x="380191" y="851948"/>
            <a:ext cx="11972521" cy="5154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3200" b="1" dirty="0">
                <a:solidFill>
                  <a:srgbClr val="00B0F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Ⅳ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翻译句子。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老舍尤其以他的戏剧《茶馆》著名。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Lao She is especially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his play </a:t>
            </a:r>
            <a:r>
              <a:rPr lang="en-US" altLang="zh-CN" sz="32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Teahouse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玲玲说京剧很难懂。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Lingling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says that the Beijing Opera is 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__________ ______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en-US" altLang="zh-CN" sz="3200" b="1" dirty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玲玲主动提出带我去看京剧。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Lingling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me to see the Beijing Opera.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8b30c">
            <a:extLst>
              <a:ext uri="{FF2B5EF4-FFF2-40B4-BE49-F238E27FC236}">
                <a16:creationId xmlns:a16="http://schemas.microsoft.com/office/drawing/2014/main" id="{B8DBC42C-5C88-4A25-AC7A-231CE7A2ECB5}"/>
              </a:ext>
            </a:extLst>
          </p:cNvPr>
          <p:cNvSpPr/>
          <p:nvPr/>
        </p:nvSpPr>
        <p:spPr>
          <a:xfrm>
            <a:off x="1938481" y="5427300"/>
            <a:ext cx="4680683" cy="47719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offered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take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5" name="A_7b3cd">
            <a:extLst>
              <a:ext uri="{FF2B5EF4-FFF2-40B4-BE49-F238E27FC236}">
                <a16:creationId xmlns:a16="http://schemas.microsoft.com/office/drawing/2014/main" id="{B6894A31-3E0F-44C4-9240-B8AC906D8D0F}"/>
              </a:ext>
            </a:extLst>
          </p:cNvPr>
          <p:cNvSpPr/>
          <p:nvPr/>
        </p:nvSpPr>
        <p:spPr>
          <a:xfrm>
            <a:off x="370031" y="4118388"/>
            <a:ext cx="331000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understand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4" name="A_354e9">
            <a:extLst>
              <a:ext uri="{FF2B5EF4-FFF2-40B4-BE49-F238E27FC236}">
                <a16:creationId xmlns:a16="http://schemas.microsoft.com/office/drawing/2014/main" id="{60234589-F096-4BEA-BECA-8E0925A54BC4}"/>
              </a:ext>
            </a:extLst>
          </p:cNvPr>
          <p:cNvSpPr/>
          <p:nvPr/>
        </p:nvSpPr>
        <p:spPr>
          <a:xfrm>
            <a:off x="7131194" y="3484404"/>
            <a:ext cx="4537202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difficult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zh-CN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2" name="A_5cbb0">
            <a:extLst>
              <a:ext uri="{FF2B5EF4-FFF2-40B4-BE49-F238E27FC236}">
                <a16:creationId xmlns:a16="http://schemas.microsoft.com/office/drawing/2014/main" id="{97D3807D-ABB5-405C-867F-FE426B1AE0FE}"/>
              </a:ext>
            </a:extLst>
          </p:cNvPr>
          <p:cNvSpPr/>
          <p:nvPr/>
        </p:nvSpPr>
        <p:spPr>
          <a:xfrm>
            <a:off x="4029219" y="2216436"/>
            <a:ext cx="41164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famous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1003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4" grpId="0" animBg="1"/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B4B44A6E-5B18-6DE2-DCD4-E3DB8E1EE6CC}"/>
              </a:ext>
            </a:extLst>
          </p:cNvPr>
          <p:cNvSpPr txBox="1">
            <a:spLocks noChangeAspect="1"/>
          </p:cNvSpPr>
          <p:nvPr/>
        </p:nvSpPr>
        <p:spPr>
          <a:xfrm>
            <a:off x="692150" y="1956254"/>
            <a:ext cx="10807700" cy="3225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最终，我们看到了这位著名女演员。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we saw the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我想有一天再去茶馆。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go to the teahouse again one day.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3e6f3">
            <a:extLst>
              <a:ext uri="{FF2B5EF4-FFF2-40B4-BE49-F238E27FC236}">
                <a16:creationId xmlns:a16="http://schemas.microsoft.com/office/drawing/2014/main" id="{D412FE3E-3FE7-44B3-BA5A-24E048E75B92}"/>
              </a:ext>
            </a:extLst>
          </p:cNvPr>
          <p:cNvSpPr/>
          <p:nvPr/>
        </p:nvSpPr>
        <p:spPr>
          <a:xfrm>
            <a:off x="942340" y="3954726"/>
            <a:ext cx="608495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would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like/love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4" name="A_66ae3">
            <a:extLst>
              <a:ext uri="{FF2B5EF4-FFF2-40B4-BE49-F238E27FC236}">
                <a16:creationId xmlns:a16="http://schemas.microsoft.com/office/drawing/2014/main" id="{D3B38A14-907B-4580-A9CC-ECA748473872}"/>
              </a:ext>
            </a:extLst>
          </p:cNvPr>
          <p:cNvSpPr/>
          <p:nvPr/>
        </p:nvSpPr>
        <p:spPr>
          <a:xfrm>
            <a:off x="7357428" y="2686758"/>
            <a:ext cx="387096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famous</a:t>
            </a:r>
            <a:r>
              <a:rPr lang="zh-CN" altLang="zh-CN" sz="32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actress</a:t>
            </a:r>
            <a:endParaRPr lang="zh-CN" altLang="en-US" dirty="0"/>
          </a:p>
        </p:txBody>
      </p:sp>
      <p:sp>
        <p:nvSpPr>
          <p:cNvPr id="2" name="A_2faf8">
            <a:extLst>
              <a:ext uri="{FF2B5EF4-FFF2-40B4-BE49-F238E27FC236}">
                <a16:creationId xmlns:a16="http://schemas.microsoft.com/office/drawing/2014/main" id="{351B34DE-ED7C-4B7F-AF06-142713CECA9F}"/>
              </a:ext>
            </a:extLst>
          </p:cNvPr>
          <p:cNvSpPr/>
          <p:nvPr/>
        </p:nvSpPr>
        <p:spPr>
          <a:xfrm>
            <a:off x="681990" y="2686758"/>
            <a:ext cx="469747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end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14737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  <p:bldP spid="2" grpId="0" animBg="1"/>
    </p:bldLst>
  </p:timing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模板无字号3个栏目  32号复制.potx" id="{E093AF96-6B44-451D-9477-1FDBBD50C6D3}" vid="{2C6F219A-BFEA-4BAF-8E14-6798A2747A7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模板无字号3个栏目  32号复制</Template>
  <TotalTime>139</TotalTime>
  <Words>1260</Words>
  <Application>Microsoft Office PowerPoint</Application>
  <PresentationFormat>宽屏</PresentationFormat>
  <Paragraphs>120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5" baseType="lpstr">
      <vt:lpstr>等线</vt:lpstr>
      <vt:lpstr>等线 Light</vt:lpstr>
      <vt:lpstr>黑体</vt:lpstr>
      <vt:lpstr>宋体</vt:lpstr>
      <vt:lpstr>Arial</vt:lpstr>
      <vt:lpstr>Calibri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帐户</dc:creator>
  <cp:lastModifiedBy>Administrator</cp:lastModifiedBy>
  <cp:revision>17</cp:revision>
  <dcterms:created xsi:type="dcterms:W3CDTF">2024-07-07T03:18:13Z</dcterms:created>
  <dcterms:modified xsi:type="dcterms:W3CDTF">2024-07-08T16:02:26Z</dcterms:modified>
</cp:coreProperties>
</file>