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259" r:id="rId11"/>
    <p:sldId id="880" r:id="rId12"/>
    <p:sldId id="881" r:id="rId13"/>
    <p:sldId id="882" r:id="rId14"/>
    <p:sldId id="883" r:id="rId15"/>
    <p:sldId id="884" r:id="rId16"/>
    <p:sldId id="885" r:id="rId17"/>
    <p:sldId id="886" r:id="rId18"/>
    <p:sldId id="887" r:id="rId19"/>
    <p:sldId id="888" r:id="rId20"/>
    <p:sldId id="889" r:id="rId21"/>
    <p:sldId id="87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Unit 3</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Language in use</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9151034" y="4639752"/>
              <a:ext cx="2704218" cy="1339283"/>
              <a:chOff x="9051182" y="4714359"/>
              <a:chExt cx="2704218" cy="1339283"/>
            </a:xfrm>
          </p:grpSpPr>
          <p:grpSp>
            <p:nvGrpSpPr>
              <p:cNvPr id="8" name="组合 7">
                <a:extLst>
                  <a:ext uri="{FF2B5EF4-FFF2-40B4-BE49-F238E27FC236}">
                    <a16:creationId xmlns:a16="http://schemas.microsoft.com/office/drawing/2014/main" id="{51918DD0-7464-4719-95CD-F234FA8565DC}"/>
                  </a:ext>
                </a:extLst>
              </p:cNvPr>
              <p:cNvGrpSpPr/>
              <p:nvPr/>
            </p:nvGrpSpPr>
            <p:grpSpPr>
              <a:xfrm>
                <a:off x="9051182" y="4714359"/>
                <a:ext cx="2704218" cy="1339283"/>
                <a:chOff x="8965838" y="4823543"/>
                <a:chExt cx="2704218" cy="1339283"/>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r>
                    <a:rPr lang="en-US" altLang="zh-CN" sz="2000" b="1" spc="300">
                      <a:cs typeface="Times New Roman" panose="02020603050405020304" pitchFamily="18" charset="0"/>
                      <a:sym typeface="Times New Roman" panose="02020603050405020304" pitchFamily="18" charset="0"/>
                    </a:rPr>
                    <a:t>WY</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3" name="矩形 2"/>
          <p:cNvSpPr>
            <a:spLocks noChangeAspect="1"/>
          </p:cNvSpPr>
          <p:nvPr/>
        </p:nvSpPr>
        <p:spPr>
          <a:xfrm>
            <a:off x="593186" y="1377127"/>
            <a:ext cx="11035222" cy="4573560"/>
          </a:xfrm>
          <a:prstGeom prst="rect">
            <a:avLst/>
          </a:prstGeom>
        </p:spPr>
        <p:txBody>
          <a:bodyPr wrap="square">
            <a:spAutoFit/>
          </a:bodyPr>
          <a:lstStyle/>
          <a:p>
            <a:pPr>
              <a:lnSpc>
                <a:spcPct val="130000"/>
              </a:lnSpc>
              <a:spcAft>
                <a:spcPts val="0"/>
              </a:spcAft>
            </a:pPr>
            <a:r>
              <a:rPr lang="zh-CN" altLang="zh-CN" sz="3200" b="1" dirty="0">
                <a:solidFill>
                  <a:srgbClr val="00B0F0"/>
                </a:solidFill>
                <a:latin typeface="Calibri" panose="020F0502020204030204" pitchFamily="34" charset="0"/>
                <a:ea typeface="宋体" panose="02010600030101010101" pitchFamily="2" charset="-122"/>
                <a:cs typeface="宋体" panose="02010600030101010101" pitchFamily="2" charset="-122"/>
              </a:rPr>
              <a:t>Ⅳ</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［人与自我·生活与学习］</a:t>
            </a: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阅读理解。</a:t>
            </a:r>
            <a:endParaRPr lang="en-US"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endParaRPr>
          </a:p>
          <a:p>
            <a:pPr>
              <a:lnSpc>
                <a:spcPct val="130000"/>
              </a:lnSpc>
              <a:spcAft>
                <a:spcPts val="0"/>
              </a:spcAft>
            </a:pP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Opinions on Life Skills Education</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Although students are busy studying</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it is important to remember another area of study</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life skills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such as washing clothes and growing vegetables. They are useful in our daily life. Here are some opinions about life skills education.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19699"/>
            <a:ext cx="10833100" cy="5799601"/>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Mrs</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Blair</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Children need to learn most of the life skills at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school.As</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parents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we can help them take part in activities around the house and in the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neighbourhood</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Li Ping</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We have life skills classes at school. They’re quite useful. They help prepare for everyday real</a:t>
            </a:r>
            <a:r>
              <a:rPr lang="en-US" altLang="zh-CN" sz="3200" b="1" dirty="0">
                <a:latin typeface="Times New Roman" panose="02020603050405020304" pitchFamily="18"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life situations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from washing dishes to preparing a meal. These classes give us knowledge we need to live on our own.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91260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27690" y="589394"/>
            <a:ext cx="11259509" cy="6043065"/>
          </a:xfrm>
          <a:prstGeom prst="rect">
            <a:avLst/>
          </a:prstGeom>
        </p:spPr>
        <p:txBody>
          <a:bodyPr wrap="square">
            <a:spAutoFit/>
          </a:bodyPr>
          <a:lstStyle/>
          <a:p>
            <a:pPr>
              <a:lnSpc>
                <a:spcPct val="130000"/>
              </a:lnSpc>
              <a:spcAft>
                <a:spcPts val="0"/>
              </a:spcAft>
            </a:pP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Kevin</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I’m not sure whether it is necessary because I haven’t tried life skills classes yet. In my school</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many students pay no attention</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注意力</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to learning life skills. They don’t think it will improve their chances of getting into college.</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Mary</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Having life skills classes at school is important. Besides</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there are other ways for us to learn life skills. We can watch videos on the Internet. We can also learn from our parents and take part in the activities with them.</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913584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79963"/>
            <a:ext cx="10833100" cy="3879075"/>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In Kevin’s opinion</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many students pay no attention to learning life skills because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they are not interested in it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 it’s helpless for attending college</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they are not sure what to learn</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 it’s useless to improve living level</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a3420">
            <a:extLst>
              <a:ext uri="{FF2B5EF4-FFF2-40B4-BE49-F238E27FC236}">
                <a16:creationId xmlns:a16="http://schemas.microsoft.com/office/drawing/2014/main" id="{058F9611-9196-4F72-8DE9-73256CD2428D}"/>
              </a:ext>
            </a:extLst>
          </p:cNvPr>
          <p:cNvSpPr/>
          <p:nvPr/>
        </p:nvSpPr>
        <p:spPr>
          <a:xfrm>
            <a:off x="804228" y="1802987"/>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dirty="0"/>
          </a:p>
        </p:txBody>
      </p:sp>
    </p:spTree>
    <p:extLst>
      <p:ext uri="{BB962C8B-B14F-4D97-AF65-F5344CB8AC3E}">
        <p14:creationId xmlns:p14="http://schemas.microsoft.com/office/powerpoint/2010/main" val="2892793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79963"/>
            <a:ext cx="10833100" cy="3879075"/>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According to Li Ping</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what can we get from life skills education</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Knowledge for college.</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 Chances to help our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neighbours</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Knowledge for living alone.</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 Chances to learn from our parents.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197bd">
            <a:extLst>
              <a:ext uri="{FF2B5EF4-FFF2-40B4-BE49-F238E27FC236}">
                <a16:creationId xmlns:a16="http://schemas.microsoft.com/office/drawing/2014/main" id="{01A4268C-9A9C-4076-AB92-AB3C39D7A638}"/>
              </a:ext>
            </a:extLst>
          </p:cNvPr>
          <p:cNvSpPr/>
          <p:nvPr/>
        </p:nvSpPr>
        <p:spPr>
          <a:xfrm>
            <a:off x="804228" y="1789735"/>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2838358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873753"/>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Who have the same opinion on life skills education according to the text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Li Ping</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Kevin and Mary.</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Mrs</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Blair</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Kevin and Mary.</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Mrs</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Blair</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Li Ping and Kevin.</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Mrs</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Blair</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Li Ping and Mary.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deee5">
            <a:extLst>
              <a:ext uri="{FF2B5EF4-FFF2-40B4-BE49-F238E27FC236}">
                <a16:creationId xmlns:a16="http://schemas.microsoft.com/office/drawing/2014/main" id="{259C518B-DE26-4390-AF4B-1BAE8ABCBC73}"/>
              </a:ext>
            </a:extLst>
          </p:cNvPr>
          <p:cNvSpPr/>
          <p:nvPr/>
        </p:nvSpPr>
        <p:spPr>
          <a:xfrm>
            <a:off x="804228" y="1805647"/>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dirty="0"/>
          </a:p>
        </p:txBody>
      </p:sp>
    </p:spTree>
    <p:extLst>
      <p:ext uri="{BB962C8B-B14F-4D97-AF65-F5344CB8AC3E}">
        <p14:creationId xmlns:p14="http://schemas.microsoft.com/office/powerpoint/2010/main" val="1795099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59875"/>
            <a:ext cx="10603901" cy="4573560"/>
          </a:xfrm>
          <a:prstGeom prst="rect">
            <a:avLst/>
          </a:prstGeom>
        </p:spPr>
        <p:txBody>
          <a:bodyPr wrap="square">
            <a:spAutoFit/>
          </a:bodyPr>
          <a:lstStyle/>
          <a:p>
            <a:pPr>
              <a:lnSpc>
                <a:spcPct val="130000"/>
              </a:lnSpc>
              <a:spcAft>
                <a:spcPts val="0"/>
              </a:spcAft>
            </a:pPr>
            <a:r>
              <a:rPr lang="en-US" altLang="zh-CN" sz="3200" b="1" dirty="0">
                <a:solidFill>
                  <a:srgbClr val="00B0F0"/>
                </a:solidFill>
                <a:latin typeface="宋体" panose="02010600030101010101" pitchFamily="2" charset="-122"/>
                <a:ea typeface="宋体" panose="02010600030101010101" pitchFamily="2" charset="-122"/>
                <a:cs typeface="Times New Roman" panose="02020603050405020304" pitchFamily="18" charset="0"/>
              </a:rPr>
              <a:t>Ⅴ</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［核心素养·语言能力］</a:t>
            </a: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任务型阅读。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When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learning</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English</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find</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not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clever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put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English</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sentence</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word</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word</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into</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own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language.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Take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sentence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How</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do</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do</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example.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If</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look</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up</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each</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word</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dictionary</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translation</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must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wrong</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sentence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own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language.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88174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8898" y="658404"/>
            <a:ext cx="11276761" cy="5853910"/>
          </a:xfrm>
          <a:prstGeom prst="rect">
            <a:avLst/>
          </a:prstGeom>
        </p:spPr>
        <p:txBody>
          <a:bodyPr wrap="square">
            <a:spAutoFit/>
          </a:bodyPr>
          <a:lstStyle/>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Languages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don’t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just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different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sounds.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They</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different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many</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ways.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It’s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important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master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掌握</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rules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word</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order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study</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English</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too.</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If</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speaker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puts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words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wrong</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order</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listener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can’t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understand</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speaker’s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sentence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easily.</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Sometimes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when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order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words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English</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sentence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changed</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meaning</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sentence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changes.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But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sometimes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when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order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changed</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meaning</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sentence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doesn’t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change.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Let’s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difference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between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two</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pairs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sentences.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132774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59875"/>
            <a:ext cx="10833100" cy="4519250"/>
          </a:xfrm>
          <a:prstGeom prst="rect">
            <a:avLst/>
          </a:prstGeom>
        </p:spPr>
        <p:txBody>
          <a:bodyPr>
            <a:spAutoFit/>
          </a:bodyPr>
          <a:lstStyle/>
          <a:p>
            <a:pPr indent="719455" algn="just">
              <a:lnSpc>
                <a:spcPct val="130000"/>
              </a:lnSpc>
              <a:spcAft>
                <a:spcPts val="0"/>
              </a:spcAft>
            </a:pP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only</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likes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apples.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Only</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likes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apples.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seen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film</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already.</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already</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seen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film.</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When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learning</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English</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must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do</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best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get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spirit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精神实质</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language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use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English</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speakers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do.</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80652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AD554F17-2353-4D19-8228-652A7C46F051}"/>
              </a:ext>
            </a:extLst>
          </p:cNvPr>
          <p:cNvSpPr>
            <a:spLocks noChangeAspect="1"/>
          </p:cNvSpPr>
          <p:nvPr/>
        </p:nvSpPr>
        <p:spPr>
          <a:xfrm>
            <a:off x="679450" y="4063195"/>
            <a:ext cx="10833100" cy="1922065"/>
          </a:xfrm>
          <a:prstGeom prst="rect">
            <a:avLst/>
          </a:prstGeom>
        </p:spPr>
        <p:txBody>
          <a:bodyPr>
            <a:spAutoFit/>
          </a:bodyPr>
          <a:lstStyle/>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happen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if</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speaker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puts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words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wrong</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order</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3200" dirty="0">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a:t>
            </a:r>
            <a:endParaRPr lang="zh-CN" altLang="zh-CN" sz="3200" dirty="0">
              <a:latin typeface="宋体" panose="02010600030101010101" pitchFamily="2" charset="-122"/>
              <a:ea typeface="宋体"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5FBC9D2A-BFB2-4240-9A18-0CB4D8DE4362}"/>
              </a:ext>
            </a:extLst>
          </p:cNvPr>
          <p:cNvSpPr>
            <a:spLocks noChangeAspect="1"/>
          </p:cNvSpPr>
          <p:nvPr/>
        </p:nvSpPr>
        <p:spPr>
          <a:xfrm>
            <a:off x="679450" y="889594"/>
            <a:ext cx="10833100" cy="3239861"/>
          </a:xfrm>
          <a:prstGeom prst="rect">
            <a:avLst/>
          </a:prstGeom>
        </p:spPr>
        <p:txBody>
          <a:bodyPr>
            <a:spAutoFit/>
          </a:bodyPr>
          <a:lstStyle/>
          <a:p>
            <a:pPr indent="828000">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阅读短文，回答下列问题。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When</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learning</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English</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not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clever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do</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3200" b="1" dirty="0">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latin typeface="宋体" panose="02010600030101010101" pitchFamily="2" charset="-122"/>
              <a:ea typeface="宋体" panose="02010600030101010101" pitchFamily="2" charset="-122"/>
            </a:endParaRPr>
          </a:p>
        </p:txBody>
      </p:sp>
      <p:sp>
        <p:nvSpPr>
          <p:cNvPr id="2" name="矩形 1"/>
          <p:cNvSpPr>
            <a:spLocks noChangeAspect="1"/>
          </p:cNvSpPr>
          <p:nvPr/>
        </p:nvSpPr>
        <p:spPr>
          <a:xfrm>
            <a:off x="679450" y="2723639"/>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put</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English</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sentence</a:t>
            </a:r>
            <a:r>
              <a:rPr lang="zh-CN"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word</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word</a:t>
            </a:r>
            <a:r>
              <a:rPr lang="zh-CN"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into</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own</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language.</a:t>
            </a:r>
            <a:r>
              <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a:extLst>
              <a:ext uri="{FF2B5EF4-FFF2-40B4-BE49-F238E27FC236}">
                <a16:creationId xmlns:a16="http://schemas.microsoft.com/office/drawing/2014/main" id="{2CB4AB63-705D-4F8A-B1B2-F5FD087AFC65}"/>
              </a:ext>
            </a:extLst>
          </p:cNvPr>
          <p:cNvSpPr>
            <a:spLocks noChangeAspect="1"/>
          </p:cNvSpPr>
          <p:nvPr/>
        </p:nvSpPr>
        <p:spPr>
          <a:xfrm>
            <a:off x="772216" y="5292551"/>
            <a:ext cx="10833100" cy="679457"/>
          </a:xfrm>
          <a:prstGeom prst="rect">
            <a:avLst/>
          </a:prstGeom>
        </p:spPr>
        <p:txBody>
          <a:bodyPr wrap="none">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listener</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can’t</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understand</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speaker’s</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sentence</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easily.</a:t>
            </a:r>
            <a:r>
              <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4027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50B798C-0CCE-9D1D-5DCD-377BD00247D3}"/>
              </a:ext>
            </a:extLst>
          </p:cNvPr>
          <p:cNvGrpSpPr/>
          <p:nvPr/>
        </p:nvGrpSpPr>
        <p:grpSpPr>
          <a:xfrm>
            <a:off x="0" y="908321"/>
            <a:ext cx="12192000" cy="4437005"/>
            <a:chOff x="0" y="908321"/>
            <a:chExt cx="12192000" cy="4437005"/>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Unit 3</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Language in use</a:t>
              </a:r>
              <a:endPar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1</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How to learn English</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5292029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438"/>
            <a:ext cx="10833100" cy="1958549"/>
          </a:xfrm>
          <a:prstGeom prst="rect">
            <a:avLst/>
          </a:prstGeom>
        </p:spPr>
        <p:txBody>
          <a:bodyPr>
            <a:spAutoFit/>
          </a:bodyPr>
          <a:lstStyle/>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Does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only</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likes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apples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have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same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meaning</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Only</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she</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likes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apples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3200" b="1" dirty="0">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a:t>
            </a:r>
            <a:endParaRPr lang="zh-CN" altLang="zh-CN" sz="3200" dirty="0">
              <a:latin typeface="宋体" panose="02010600030101010101" pitchFamily="2" charset="-122"/>
              <a:ea typeface="宋体" panose="02010600030101010101" pitchFamily="2" charset="-122"/>
              <a:cs typeface="Times New Roman" panose="02020603050405020304" pitchFamily="18" charset="0"/>
            </a:endParaRPr>
          </a:p>
        </p:txBody>
      </p:sp>
      <p:sp>
        <p:nvSpPr>
          <p:cNvPr id="3" name="A_ef5ab">
            <a:extLst>
              <a:ext uri="{FF2B5EF4-FFF2-40B4-BE49-F238E27FC236}">
                <a16:creationId xmlns:a16="http://schemas.microsoft.com/office/drawing/2014/main" id="{A63C02D1-71C7-4E8A-A69E-755FDC07EB73}"/>
              </a:ext>
            </a:extLst>
          </p:cNvPr>
          <p:cNvSpPr/>
          <p:nvPr/>
        </p:nvSpPr>
        <p:spPr>
          <a:xfrm>
            <a:off x="669290" y="4006926"/>
            <a:ext cx="3851402" cy="47792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No</a:t>
            </a:r>
            <a:r>
              <a:rPr lang="zh-CN"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ea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it</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doesn’t.</a:t>
            </a:r>
            <a:r>
              <a:rPr lang="en-US" altLang="zh-CN" sz="3200" b="1" dirty="0">
                <a:solidFill>
                  <a:srgbClr val="FF0000"/>
                </a:solidFill>
                <a:uFill>
                  <a:solidFill>
                    <a:srgbClr val="000000"/>
                  </a:solidFill>
                </a:uFill>
                <a:latin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4135585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362536"/>
            <a:ext cx="10833100" cy="4513928"/>
          </a:xfrm>
          <a:prstGeom prst="rect">
            <a:avLst/>
          </a:prstGeom>
        </p:spPr>
        <p:txBody>
          <a:bodyPr>
            <a:spAutoFit/>
          </a:bodyPr>
          <a:lstStyle/>
          <a:p>
            <a:pPr>
              <a:lnSpc>
                <a:spcPct val="130000"/>
              </a:lnSpc>
              <a:spcAft>
                <a:spcPts val="0"/>
              </a:spcAft>
            </a:pPr>
            <a:r>
              <a:rPr lang="zh-CN" altLang="zh-CN" sz="3200" b="1" dirty="0">
                <a:solidFill>
                  <a:srgbClr val="00B0F0"/>
                </a:solidFill>
                <a:latin typeface="Calibri" panose="020F0502020204030204" pitchFamily="34" charset="0"/>
                <a:ea typeface="宋体" panose="02010600030101010101" pitchFamily="2" charset="-122"/>
                <a:cs typeface="宋体" panose="02010600030101010101" pitchFamily="2" charset="-122"/>
              </a:rPr>
              <a:t>Ⅰ</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用所给单词的适当形式填空。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Boys and girls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you </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should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(look) after yourselves when your parents are not at home.</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We are so tired. Let’s </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stop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(have) a rest.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Do you know how I can improve </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my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speak)</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(write) is very important in learning English.</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 </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made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(friend) with the visitors from Korea.</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A_6a400">
            <a:extLst>
              <a:ext uri="{FF2B5EF4-FFF2-40B4-BE49-F238E27FC236}">
                <a16:creationId xmlns:a16="http://schemas.microsoft.com/office/drawing/2014/main" id="{2BAD403B-8653-4183-A6C8-F716123C2BCE}"/>
              </a:ext>
            </a:extLst>
          </p:cNvPr>
          <p:cNvSpPr/>
          <p:nvPr/>
        </p:nvSpPr>
        <p:spPr>
          <a:xfrm>
            <a:off x="2283778" y="5262960"/>
            <a:ext cx="2543238"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friends</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9ae20">
            <a:extLst>
              <a:ext uri="{FF2B5EF4-FFF2-40B4-BE49-F238E27FC236}">
                <a16:creationId xmlns:a16="http://schemas.microsoft.com/office/drawing/2014/main" id="{053F4299-0F8B-46CE-86CE-D1B76C65D31E}"/>
              </a:ext>
            </a:extLst>
          </p:cNvPr>
          <p:cNvSpPr/>
          <p:nvPr/>
        </p:nvSpPr>
        <p:spPr>
          <a:xfrm>
            <a:off x="974090" y="4628976"/>
            <a:ext cx="2693035"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Writing</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04aef">
            <a:extLst>
              <a:ext uri="{FF2B5EF4-FFF2-40B4-BE49-F238E27FC236}">
                <a16:creationId xmlns:a16="http://schemas.microsoft.com/office/drawing/2014/main" id="{55C37DBD-4F9D-4CC1-85D8-27D8C5B28436}"/>
              </a:ext>
            </a:extLst>
          </p:cNvPr>
          <p:cNvSpPr/>
          <p:nvPr/>
        </p:nvSpPr>
        <p:spPr>
          <a:xfrm>
            <a:off x="7332599" y="3994992"/>
            <a:ext cx="2043176" cy="52620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speaking</a:t>
            </a:r>
            <a:endParaRPr lang="zh-CN" altLang="en-US"/>
          </a:p>
        </p:txBody>
      </p:sp>
      <p:sp>
        <p:nvSpPr>
          <p:cNvPr id="5" name="A_8b432">
            <a:extLst>
              <a:ext uri="{FF2B5EF4-FFF2-40B4-BE49-F238E27FC236}">
                <a16:creationId xmlns:a16="http://schemas.microsoft.com/office/drawing/2014/main" id="{449CAD74-9B6C-4D81-81E1-6DD9B251D045}"/>
              </a:ext>
            </a:extLst>
          </p:cNvPr>
          <p:cNvSpPr/>
          <p:nvPr/>
        </p:nvSpPr>
        <p:spPr>
          <a:xfrm>
            <a:off x="5585905" y="3361008"/>
            <a:ext cx="257657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 have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4" name="A_a8bf2">
            <a:extLst>
              <a:ext uri="{FF2B5EF4-FFF2-40B4-BE49-F238E27FC236}">
                <a16:creationId xmlns:a16="http://schemas.microsoft.com/office/drawing/2014/main" id="{F7FECD67-8ADD-4C20-BA07-65518970210B}"/>
              </a:ext>
            </a:extLst>
          </p:cNvPr>
          <p:cNvSpPr/>
          <p:nvPr/>
        </p:nvSpPr>
        <p:spPr>
          <a:xfrm>
            <a:off x="5931853" y="2093040"/>
            <a:ext cx="206857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look</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58680" y="1185525"/>
            <a:ext cx="11294014" cy="4573560"/>
          </a:xfrm>
          <a:prstGeom prst="rect">
            <a:avLst/>
          </a:prstGeom>
        </p:spPr>
        <p:txBody>
          <a:bodyPr wrap="square">
            <a:spAutoFit/>
          </a:bodyPr>
          <a:lstStyle/>
          <a:p>
            <a:pPr>
              <a:lnSpc>
                <a:spcPct val="130000"/>
              </a:lnSpc>
              <a:spcAft>
                <a:spcPts val="0"/>
              </a:spcAft>
            </a:pPr>
            <a:r>
              <a:rPr lang="zh-CN" altLang="zh-CN" sz="3200" b="1" dirty="0">
                <a:solidFill>
                  <a:srgbClr val="00B0F0"/>
                </a:solidFill>
                <a:latin typeface="Calibri" panose="020F0502020204030204" pitchFamily="34" charset="0"/>
                <a:ea typeface="宋体" panose="02010600030101010101" pitchFamily="2" charset="-122"/>
                <a:cs typeface="宋体" panose="02010600030101010101" pitchFamily="2" charset="-122"/>
              </a:rPr>
              <a:t>Ⅱ</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单项填空。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My sister often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English magazines in the library.</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read               B. reads</a:t>
            </a:r>
            <a:r>
              <a:rPr lang="en-US"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reading               D. will read</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 Internet for the whole night yesterday</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so I am very sleepy now.</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use                B. am using	C. used                    D. uses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35da5">
            <a:extLst>
              <a:ext uri="{FF2B5EF4-FFF2-40B4-BE49-F238E27FC236}">
                <a16:creationId xmlns:a16="http://schemas.microsoft.com/office/drawing/2014/main" id="{A22BA43C-C241-4BBF-8334-F7FAEADB021A}"/>
              </a:ext>
            </a:extLst>
          </p:cNvPr>
          <p:cNvSpPr/>
          <p:nvPr/>
        </p:nvSpPr>
        <p:spPr>
          <a:xfrm>
            <a:off x="683458" y="3817981"/>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
        <p:nvSpPr>
          <p:cNvPr id="3" name="A_b9c26">
            <a:extLst>
              <a:ext uri="{FF2B5EF4-FFF2-40B4-BE49-F238E27FC236}">
                <a16:creationId xmlns:a16="http://schemas.microsoft.com/office/drawing/2014/main" id="{F03D693A-D7F8-412A-8D68-9A77C34F6405}"/>
              </a:ext>
            </a:extLst>
          </p:cNvPr>
          <p:cNvSpPr/>
          <p:nvPr/>
        </p:nvSpPr>
        <p:spPr>
          <a:xfrm>
            <a:off x="785058" y="1942533"/>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4158621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0137"/>
            <a:ext cx="10833100" cy="2598725"/>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Mum</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where is Jack</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He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kite in his room now.</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makes                B. is making</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made                 D. will make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78037">
            <a:extLst>
              <a:ext uri="{FF2B5EF4-FFF2-40B4-BE49-F238E27FC236}">
                <a16:creationId xmlns:a16="http://schemas.microsoft.com/office/drawing/2014/main" id="{5F5B49BA-FECD-4387-8F1F-6AA230D69EA6}"/>
              </a:ext>
            </a:extLst>
          </p:cNvPr>
          <p:cNvSpPr/>
          <p:nvPr/>
        </p:nvSpPr>
        <p:spPr>
          <a:xfrm>
            <a:off x="804228" y="2456413"/>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28658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0050"/>
            <a:ext cx="10833100" cy="3238900"/>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Are you studying for the English test next week</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No</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I’m busy with a report now. I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it when I finish the report.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start                		B. was starting</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have started                	D. will start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d0bb7">
            <a:extLst>
              <a:ext uri="{FF2B5EF4-FFF2-40B4-BE49-F238E27FC236}">
                <a16:creationId xmlns:a16="http://schemas.microsoft.com/office/drawing/2014/main" id="{1A63E4F7-ED64-41D9-89D9-DF11E98A830F}"/>
              </a:ext>
            </a:extLst>
          </p:cNvPr>
          <p:cNvSpPr/>
          <p:nvPr/>
        </p:nvSpPr>
        <p:spPr>
          <a:xfrm>
            <a:off x="804228" y="2109822"/>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dirty="0"/>
          </a:p>
        </p:txBody>
      </p:sp>
    </p:spTree>
    <p:extLst>
      <p:ext uri="{BB962C8B-B14F-4D97-AF65-F5344CB8AC3E}">
        <p14:creationId xmlns:p14="http://schemas.microsoft.com/office/powerpoint/2010/main" val="328725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0225"/>
            <a:ext cx="10833100" cy="1958549"/>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You look too tired. Why not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rest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stop to have                B. to stop having</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stop having                 D. to stop to have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372c0">
            <a:extLst>
              <a:ext uri="{FF2B5EF4-FFF2-40B4-BE49-F238E27FC236}">
                <a16:creationId xmlns:a16="http://schemas.microsoft.com/office/drawing/2014/main" id="{0A6E980D-9B0F-4C09-BD62-AC244CD8104D}"/>
              </a:ext>
            </a:extLst>
          </p:cNvPr>
          <p:cNvSpPr/>
          <p:nvPr/>
        </p:nvSpPr>
        <p:spPr>
          <a:xfrm>
            <a:off x="804228" y="2763249"/>
            <a:ext cx="136652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 </a:t>
            </a:r>
            <a:endParaRPr lang="zh-CN" altLang="en-US" dirty="0"/>
          </a:p>
        </p:txBody>
      </p:sp>
    </p:spTree>
    <p:extLst>
      <p:ext uri="{BB962C8B-B14F-4D97-AF65-F5344CB8AC3E}">
        <p14:creationId xmlns:p14="http://schemas.microsoft.com/office/powerpoint/2010/main" val="1862870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89668" y="695571"/>
            <a:ext cx="11345773" cy="5794279"/>
          </a:xfrm>
          <a:prstGeom prst="rect">
            <a:avLst/>
          </a:prstGeom>
        </p:spPr>
        <p:txBody>
          <a:bodyPr wrap="square">
            <a:spAutoFit/>
          </a:bodyPr>
          <a:lstStyle/>
          <a:p>
            <a:pPr>
              <a:lnSpc>
                <a:spcPct val="130000"/>
              </a:lnSpc>
              <a:spcAft>
                <a:spcPts val="0"/>
              </a:spcAft>
            </a:pPr>
            <a:r>
              <a:rPr lang="zh-CN" altLang="zh-CN" sz="3200" b="1" dirty="0">
                <a:solidFill>
                  <a:srgbClr val="00B0F0"/>
                </a:solidFill>
                <a:latin typeface="Calibri" panose="020F0502020204030204" pitchFamily="34" charset="0"/>
                <a:ea typeface="宋体" panose="02010600030101010101" pitchFamily="2" charset="-122"/>
                <a:cs typeface="宋体" panose="02010600030101010101" pitchFamily="2" charset="-122"/>
              </a:rPr>
              <a:t>Ⅲ</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翻译句子。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韩梅一直和家人住在北京。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Han Mei lives in Beijing with her family </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_______ _______</a:t>
            </a:r>
            <a:endParaRPr lang="en-US" altLang="zh-CN" sz="3200" b="1" u="sng"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我想同世界各地的人交朋友。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 want to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rPr>
              <a:t>with people all over the world</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这么短的时间里很难完成这项工作。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the work in such a short time.</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A_a0ab4">
            <a:extLst>
              <a:ext uri="{FF2B5EF4-FFF2-40B4-BE49-F238E27FC236}">
                <a16:creationId xmlns:a16="http://schemas.microsoft.com/office/drawing/2014/main" id="{B8CA76BF-3890-44A5-B68A-3A1F76D1EE1A}"/>
              </a:ext>
            </a:extLst>
          </p:cNvPr>
          <p:cNvSpPr/>
          <p:nvPr/>
        </p:nvSpPr>
        <p:spPr>
          <a:xfrm>
            <a:off x="479508" y="5229979"/>
            <a:ext cx="8352663" cy="52620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It’s</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difficult/hard</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finish</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13" name="A_a85f4">
            <a:extLst>
              <a:ext uri="{FF2B5EF4-FFF2-40B4-BE49-F238E27FC236}">
                <a16:creationId xmlns:a16="http://schemas.microsoft.com/office/drawing/2014/main" id="{D1CC37C9-E024-4CE9-8CA7-A3B1787D702A}"/>
              </a:ext>
            </a:extLst>
          </p:cNvPr>
          <p:cNvSpPr/>
          <p:nvPr/>
        </p:nvSpPr>
        <p:spPr>
          <a:xfrm>
            <a:off x="2138446" y="3962011"/>
            <a:ext cx="449110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friends</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2" name="A_25d20">
            <a:extLst>
              <a:ext uri="{FF2B5EF4-FFF2-40B4-BE49-F238E27FC236}">
                <a16:creationId xmlns:a16="http://schemas.microsoft.com/office/drawing/2014/main" id="{43154824-4E67-4E3D-A9D1-E845AA3DEF4A}"/>
              </a:ext>
            </a:extLst>
          </p:cNvPr>
          <p:cNvSpPr/>
          <p:nvPr/>
        </p:nvSpPr>
        <p:spPr>
          <a:xfrm>
            <a:off x="571583" y="2694043"/>
            <a:ext cx="209080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time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11" name="A_fea1d">
            <a:extLst>
              <a:ext uri="{FF2B5EF4-FFF2-40B4-BE49-F238E27FC236}">
                <a16:creationId xmlns:a16="http://schemas.microsoft.com/office/drawing/2014/main" id="{BACE94B0-3A49-4CA0-ACD4-84784F18CE9C}"/>
              </a:ext>
            </a:extLst>
          </p:cNvPr>
          <p:cNvSpPr/>
          <p:nvPr/>
        </p:nvSpPr>
        <p:spPr>
          <a:xfrm>
            <a:off x="7623474" y="2037115"/>
            <a:ext cx="3711702"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all</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360701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12"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33578"/>
          </a:xfrm>
          <a:prstGeom prst="rect">
            <a:avLst/>
          </a:prstGeom>
        </p:spPr>
        <p:txBody>
          <a:bodyPr>
            <a:spAutoFit/>
          </a:bodyPr>
          <a:lstStyle/>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你应该向你的朋友们问好。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 should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your friends.</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请带我参观一下你的新房子好吗？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Could you please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your new house.</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596d8">
            <a:extLst>
              <a:ext uri="{FF2B5EF4-FFF2-40B4-BE49-F238E27FC236}">
                <a16:creationId xmlns:a16="http://schemas.microsoft.com/office/drawing/2014/main" id="{C2D83896-272C-4F30-8B3D-BDF5B7D09544}"/>
              </a:ext>
            </a:extLst>
          </p:cNvPr>
          <p:cNvSpPr/>
          <p:nvPr/>
        </p:nvSpPr>
        <p:spPr>
          <a:xfrm>
            <a:off x="3728403" y="4001183"/>
            <a:ext cx="5761672"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take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around</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53e03">
            <a:extLst>
              <a:ext uri="{FF2B5EF4-FFF2-40B4-BE49-F238E27FC236}">
                <a16:creationId xmlns:a16="http://schemas.microsoft.com/office/drawing/2014/main" id="{1AF2F07C-6FC2-4D52-8187-B3F17A05A091}"/>
              </a:ext>
            </a:extLst>
          </p:cNvPr>
          <p:cNvSpPr/>
          <p:nvPr/>
        </p:nvSpPr>
        <p:spPr>
          <a:xfrm>
            <a:off x="2700719" y="2733215"/>
            <a:ext cx="4980052"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say</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hello</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609347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E093AF96-6B44-451D-9477-1FDBBD50C6D3}" vid="{2C6F219A-BFEA-4BAF-8E14-6798A2747A70}"/>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19</TotalTime>
  <Words>1270</Words>
  <Application>Microsoft Office PowerPoint</Application>
  <PresentationFormat>宽屏</PresentationFormat>
  <Paragraphs>107</Paragraphs>
  <Slides>21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等线</vt:lpstr>
      <vt:lpstr>等线 Light</vt:lpstr>
      <vt:lpstr>黑体</vt:lpstr>
      <vt:lpstr>宋体</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11</cp:revision>
  <dcterms:created xsi:type="dcterms:W3CDTF">2024-07-07T03:18:13Z</dcterms:created>
  <dcterms:modified xsi:type="dcterms:W3CDTF">2024-07-08T12:11:47Z</dcterms:modified>
</cp:coreProperties>
</file>