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14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D0A19F5-0188-5669-5B22-1543975F4C57}"/>
              </a:ext>
            </a:extLst>
          </p:cNvPr>
          <p:cNvGrpSpPr/>
          <p:nvPr/>
        </p:nvGrpSpPr>
        <p:grpSpPr>
          <a:xfrm>
            <a:off x="0" y="908321"/>
            <a:ext cx="12192000" cy="4570588"/>
            <a:chOff x="0" y="908321"/>
            <a:chExt cx="12192000" cy="457058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60"/>
              <a:ext cx="12192000" cy="1865178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单元语法聚焦　</a:t>
              </a:r>
              <a:endPara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885284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838401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Same or Different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144566" y="5443385"/>
            <a:ext cx="8935666" cy="7694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肯定句中常“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as+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形容词原级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+as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”的结构</a:t>
            </a:r>
            <a:b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在否定句中，可用“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 as/so ... as ...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”结构，表示“不如……那么……”</a:t>
            </a:r>
            <a:endParaRPr lang="zh-CN" altLang="zh-CN" sz="2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4484" y="5629539"/>
            <a:ext cx="1603324" cy="4308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平级的比较</a:t>
            </a:r>
            <a:endParaRPr lang="zh-CN" altLang="en-US" sz="2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9122" y="2213414"/>
            <a:ext cx="9475842" cy="313932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“比较级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+than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”结构可以表达一方超过或低于另一方的情况</a:t>
            </a:r>
            <a:b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“比较级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+and+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比较级”或“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more and more+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形容词原级”表示事物本身程度的逐渐增长，意为“越来越……”</a:t>
            </a:r>
            <a:b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the+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比较级，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the+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比较级”表示一方的程度随着另一方程度的变化而变化，意为“越……，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就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越…</a:t>
            </a:r>
            <a:r>
              <a:rPr lang="zh-CN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…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b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not+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比较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+than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”表示“一方不如另一方”，“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no+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比较级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+than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”表示“前者和后者一样都不……；仅仅”</a:t>
            </a:r>
            <a:b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常用比较级修饰语：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much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even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still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far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a lot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a great deal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a little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a bit</a:t>
            </a:r>
            <a:endParaRPr lang="zh-CN" altLang="en-US" sz="2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5397" y="3576609"/>
            <a:ext cx="752129" cy="4308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用法</a:t>
            </a:r>
            <a:endParaRPr lang="zh-CN" altLang="en-US" sz="2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7924" y="1371279"/>
            <a:ext cx="10573818" cy="7694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概念：比较级表示“更……”，用于两者之间的比较，说明“前者比后者更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zh-CN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不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……”</a:t>
            </a:r>
            <a:b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构成：规则变化和不规则变化</a:t>
            </a:r>
            <a:endParaRPr lang="zh-CN" altLang="en-US" sz="2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6497" y="1980377"/>
            <a:ext cx="630023" cy="34778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形容词和</a:t>
            </a:r>
            <a:b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副词的比</a:t>
            </a:r>
            <a:b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较级</a:t>
            </a:r>
            <a:endParaRPr lang="zh-CN" altLang="en-US" sz="2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6" y="743065"/>
            <a:ext cx="2237597" cy="419395"/>
          </a:xfrm>
          <a:prstGeom prst="rect">
            <a:avLst/>
          </a:prstGeom>
        </p:spPr>
      </p:pic>
      <p:sp>
        <p:nvSpPr>
          <p:cNvPr id="9" name="左大括号 8"/>
          <p:cNvSpPr/>
          <p:nvPr/>
        </p:nvSpPr>
        <p:spPr>
          <a:xfrm>
            <a:off x="1085138" y="1371279"/>
            <a:ext cx="332786" cy="4832662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219586" y="2391668"/>
            <a:ext cx="189536" cy="2752411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077955" y="5458252"/>
            <a:ext cx="66611" cy="663924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are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mistakes you’ll make during the exam.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more carefully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fewer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The more careful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fewer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more careless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less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 more carelessly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less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8"/>
            <a:ext cx="2346396" cy="439788"/>
          </a:xfrm>
          <a:prstGeom prst="rect">
            <a:avLst/>
          </a:prstGeom>
        </p:spPr>
      </p:pic>
      <p:sp>
        <p:nvSpPr>
          <p:cNvPr id="3" name="A_a7817">
            <a:extLst>
              <a:ext uri="{FF2B5EF4-FFF2-40B4-BE49-F238E27FC236}">
                <a16:creationId xmlns:a16="http://schemas.microsoft.com/office/drawing/2014/main" id="{A84FB185-4328-43D1-A562-9CE176BF2818}"/>
              </a:ext>
            </a:extLst>
          </p:cNvPr>
          <p:cNvSpPr/>
          <p:nvPr/>
        </p:nvSpPr>
        <p:spPr>
          <a:xfrm>
            <a:off x="804228" y="2093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8156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new movie was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exciting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last one we watched together.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not 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            B. not 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not such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as         D. 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not as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db2f">
            <a:extLst>
              <a:ext uri="{FF2B5EF4-FFF2-40B4-BE49-F238E27FC236}">
                <a16:creationId xmlns:a16="http://schemas.microsoft.com/office/drawing/2014/main" id="{824D851E-FBB0-610F-BE37-CCC310B3B388}"/>
              </a:ext>
            </a:extLst>
          </p:cNvPr>
          <p:cNvSpPr/>
          <p:nvPr/>
        </p:nvSpPr>
        <p:spPr>
          <a:xfrm>
            <a:off x="804228" y="77808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25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00732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China’s excellent culture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treasure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as it helps us to know where we are from and where we’re going.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Yes. That’s why students should learn the history of our country.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as long as             B. as good as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as well as             D. as soon as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d8b2">
            <a:extLst>
              <a:ext uri="{FF2B5EF4-FFF2-40B4-BE49-F238E27FC236}">
                <a16:creationId xmlns:a16="http://schemas.microsoft.com/office/drawing/2014/main" id="{28323C64-8C56-1D41-0301-17D1E9DC8914}"/>
              </a:ext>
            </a:extLst>
          </p:cNvPr>
          <p:cNvSpPr/>
          <p:nvPr/>
        </p:nvSpPr>
        <p:spPr>
          <a:xfrm>
            <a:off x="804228" y="89725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38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9466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sister seems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 before. She used to be shy.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Yes. She has changed a lot. She is more active in class now.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outgoing             	B. more outgoing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shy             		D. shyer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07db">
            <a:extLst>
              <a:ext uri="{FF2B5EF4-FFF2-40B4-BE49-F238E27FC236}">
                <a16:creationId xmlns:a16="http://schemas.microsoft.com/office/drawing/2014/main" id="{BB917ABC-E1F0-4AE1-E225-3CB9E0CD6132}"/>
              </a:ext>
            </a:extLst>
          </p:cNvPr>
          <p:cNvSpPr/>
          <p:nvPr/>
        </p:nvSpPr>
        <p:spPr>
          <a:xfrm>
            <a:off x="804228" y="93598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42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71017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在学校，玛丽比我友好得多。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Mary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 at school.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我认为我们越少开车，城市的污染就会更少。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think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cars we drive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pollution our city will have.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这里的冬天比英格兰冷。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Winter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England.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2a6d8">
            <a:extLst>
              <a:ext uri="{FF2B5EF4-FFF2-40B4-BE49-F238E27FC236}">
                <a16:creationId xmlns:a16="http://schemas.microsoft.com/office/drawing/2014/main" id="{E8A5D6C3-67EA-0EDE-3BA5-259094805356}"/>
              </a:ext>
            </a:extLst>
          </p:cNvPr>
          <p:cNvSpPr/>
          <p:nvPr/>
        </p:nvSpPr>
        <p:spPr>
          <a:xfrm>
            <a:off x="3268155" y="5505425"/>
            <a:ext cx="5193347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colder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303ce">
            <a:extLst>
              <a:ext uri="{FF2B5EF4-FFF2-40B4-BE49-F238E27FC236}">
                <a16:creationId xmlns:a16="http://schemas.microsoft.com/office/drawing/2014/main" id="{46DC2780-23B1-7CF4-F826-712D24011392}"/>
              </a:ext>
            </a:extLst>
          </p:cNvPr>
          <p:cNvSpPr/>
          <p:nvPr/>
        </p:nvSpPr>
        <p:spPr>
          <a:xfrm>
            <a:off x="8352790" y="3603473"/>
            <a:ext cx="16288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less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70fc3">
            <a:extLst>
              <a:ext uri="{FF2B5EF4-FFF2-40B4-BE49-F238E27FC236}">
                <a16:creationId xmlns:a16="http://schemas.microsoft.com/office/drawing/2014/main" id="{CD0442BB-7F8B-5013-2C7D-492A5880978C}"/>
              </a:ext>
            </a:extLst>
          </p:cNvPr>
          <p:cNvSpPr/>
          <p:nvPr/>
        </p:nvSpPr>
        <p:spPr>
          <a:xfrm>
            <a:off x="3006090" y="3603473"/>
            <a:ext cx="1989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fewer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3ba12">
            <a:extLst>
              <a:ext uri="{FF2B5EF4-FFF2-40B4-BE49-F238E27FC236}">
                <a16:creationId xmlns:a16="http://schemas.microsoft.com/office/drawing/2014/main" id="{2AFBA564-79C3-B98D-6EFA-B9E0B0B8E69C}"/>
              </a:ext>
            </a:extLst>
          </p:cNvPr>
          <p:cNvSpPr/>
          <p:nvPr/>
        </p:nvSpPr>
        <p:spPr>
          <a:xfrm>
            <a:off x="2523490" y="2335505"/>
            <a:ext cx="44662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friendlier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12978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34227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在张口说英语方面，我比以前强多了。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speaking English than before.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我运动得越多，我就变得越健康。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 more I exercise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I will become.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4f5e">
            <a:extLst>
              <a:ext uri="{FF2B5EF4-FFF2-40B4-BE49-F238E27FC236}">
                <a16:creationId xmlns:a16="http://schemas.microsoft.com/office/drawing/2014/main" id="{C16DA1A6-9C74-5E86-A1D6-B7179FA25A26}"/>
              </a:ext>
            </a:extLst>
          </p:cNvPr>
          <p:cNvSpPr/>
          <p:nvPr/>
        </p:nvSpPr>
        <p:spPr>
          <a:xfrm>
            <a:off x="5639308" y="2632699"/>
            <a:ext cx="2574989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healthier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c730e">
            <a:extLst>
              <a:ext uri="{FF2B5EF4-FFF2-40B4-BE49-F238E27FC236}">
                <a16:creationId xmlns:a16="http://schemas.microsoft.com/office/drawing/2014/main" id="{FF1089C5-902A-0D7F-9810-A62B48B79F1C}"/>
              </a:ext>
            </a:extLst>
          </p:cNvPr>
          <p:cNvSpPr/>
          <p:nvPr/>
        </p:nvSpPr>
        <p:spPr>
          <a:xfrm>
            <a:off x="1980565" y="1364731"/>
            <a:ext cx="40450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74816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35</TotalTime>
  <Words>581</Words>
  <Application>Microsoft Office PowerPoint</Application>
  <PresentationFormat>宽屏</PresentationFormat>
  <Paragraphs>54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8</cp:revision>
  <dcterms:created xsi:type="dcterms:W3CDTF">2025-07-26T01:42:15Z</dcterms:created>
  <dcterms:modified xsi:type="dcterms:W3CDTF">2025-07-29T23:45:33Z</dcterms:modified>
</cp:coreProperties>
</file>