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259" r:id="rId5"/>
    <p:sldId id="874" r:id="rId6"/>
    <p:sldId id="875" r:id="rId7"/>
    <p:sldId id="876" r:id="rId8"/>
    <p:sldId id="873" r:id="rId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1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28" autoAdjust="0"/>
    <p:restoredTop sz="94660"/>
  </p:normalViewPr>
  <p:slideViewPr>
    <p:cSldViewPr snapToGrid="0" showGuides="1">
      <p:cViewPr varScale="1">
        <p:scale>
          <a:sx n="82" d="100"/>
          <a:sy n="82" d="100"/>
        </p:scale>
        <p:origin x="126" y="138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41488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3081796-2ADD-468A-966D-400FB997E2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C086C6C3-9226-451C-B6B7-F11D8D1523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5E05198-E4EE-4794-BC6C-759C3B90959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1DE9DE4-97F9-45D4-9EEF-023522C35D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49F59F7-B9E1-4CBF-9240-E30A8F6CA7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03552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B46F72E5-D41D-46BE-A609-2E6D136F116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A6F5C2A4-0B29-430C-9025-323D4CC50B1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63F275D-8621-498F-9B5C-CBF02A9886E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3C3B24D-FB56-4873-98E2-D2227A5111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63D195C-8F2E-4C46-9CBE-1411EF87CB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00922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垂直排列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56072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271840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807683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781609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A0BA53C-FC17-4995-BD73-2AFA61E542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35BA311-1EB8-4BDA-AF93-4530A4860D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B1B67F5-4541-44F4-800E-051204D1BE1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3DA8DE82-9895-4A2B-9960-0DE9C761842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96FBDE9F-5AAC-4332-AED0-53E7057CDF6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4F3089D-01BE-4AA1-A816-E4877F9E6E7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43BCAACE-047A-4355-B938-08742B5101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43479820-B1AC-460E-9967-B255D2652A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26875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45ED157-A2CD-4BEC-BB74-7EDEE10856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E0A9982B-26B0-456E-9D8B-E37B4356B4C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688E86F2-0AB4-4B74-811D-2777FB0C3B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479B1C76-8890-4C12-AA76-F2BBF77F7A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38981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38149BF3-3D67-4551-B370-202ACFC3460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8405ED6C-D44A-4ED2-9D79-FC0558A2A8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4AB21DE-078D-4382-BCC1-B2C6695945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24112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91491A1-9352-406A-BE02-F6331A18D7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973C501-1AEC-4880-A928-C6FFF13B4B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DF44802-4845-4D92-8982-1D35BFE88C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175CC68-98F0-4CED-85EC-646DBDCF84F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296DB8-BEBF-48E8-86CC-22E05C86E7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A9ED5EB-C466-4284-8B35-7BF081F153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63371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021F442-66D8-442C-9735-564A5CE66C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0D4657C5-F83F-444F-A1C9-C686AB59C4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479F67F-774A-42D6-9A35-5415C2ECFAE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3B6D6A0-62B3-42F9-B1EE-7D3EF0FAF4E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4B6D7A-D603-45DA-8650-E06CC449CD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6B663EC-6385-4AF6-8BF7-463DDE4C4A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10302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BE3997AE-5637-44EA-AD5D-D1580F7A8535}"/>
              </a:ext>
            </a:extLst>
          </p:cNvPr>
          <p:cNvGrpSpPr/>
          <p:nvPr userDrawn="1"/>
        </p:nvGrpSpPr>
        <p:grpSpPr>
          <a:xfrm>
            <a:off x="367547" y="112121"/>
            <a:ext cx="353339" cy="381476"/>
            <a:chOff x="260576" y="210565"/>
            <a:chExt cx="303410" cy="327571"/>
          </a:xfrm>
        </p:grpSpPr>
        <p:sp>
          <p:nvSpPr>
            <p:cNvPr id="8" name="等腰三角形 7">
              <a:extLst>
                <a:ext uri="{FF2B5EF4-FFF2-40B4-BE49-F238E27FC236}">
                  <a16:creationId xmlns:a16="http://schemas.microsoft.com/office/drawing/2014/main" id="{28A31228-9A09-44F5-A84F-86BAE8F593CD}"/>
                </a:ext>
              </a:extLst>
            </p:cNvPr>
            <p:cNvSpPr/>
            <p:nvPr/>
          </p:nvSpPr>
          <p:spPr>
            <a:xfrm rot="5400000">
              <a:off x="237985" y="233156"/>
              <a:ext cx="327571" cy="282389"/>
            </a:xfrm>
            <a:prstGeom prst="triangle">
              <a:avLst/>
            </a:prstGeom>
            <a:solidFill>
              <a:srgbClr val="E60012"/>
            </a:solidFill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>
              <a:extLst>
                <a:ext uri="{FF2B5EF4-FFF2-40B4-BE49-F238E27FC236}">
                  <a16:creationId xmlns:a16="http://schemas.microsoft.com/office/drawing/2014/main" id="{ED5C1634-BB04-4B69-913F-06C7824D9AAD}"/>
                </a:ext>
              </a:extLst>
            </p:cNvPr>
            <p:cNvSpPr/>
            <p:nvPr/>
          </p:nvSpPr>
          <p:spPr>
            <a:xfrm rot="5400000">
              <a:off x="400895" y="375046"/>
              <a:ext cx="175171" cy="151010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02AE376E-10D8-4C01-B9DD-FFBBB0D706BC}"/>
              </a:ext>
            </a:extLst>
          </p:cNvPr>
          <p:cNvCxnSpPr/>
          <p:nvPr userDrawn="1"/>
        </p:nvCxnSpPr>
        <p:spPr>
          <a:xfrm>
            <a:off x="336000" y="601591"/>
            <a:ext cx="11520000" cy="0"/>
          </a:xfrm>
          <a:prstGeom prst="line">
            <a:avLst/>
          </a:prstGeom>
          <a:ln>
            <a:solidFill>
              <a:srgbClr val="E600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id="{C299776A-5294-4E33-A080-6A33F04E64B7}"/>
              </a:ext>
            </a:extLst>
          </p:cNvPr>
          <p:cNvSpPr/>
          <p:nvPr userDrawn="1"/>
        </p:nvSpPr>
        <p:spPr>
          <a:xfrm>
            <a:off x="0" y="6569842"/>
            <a:ext cx="12192000" cy="28815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文本框 11">
            <a:hlinkClick r:id="rId14" action="ppaction://hlinksldjump"/>
            <a:extLst>
              <a:ext uri="{FF2B5EF4-FFF2-40B4-BE49-F238E27FC236}">
                <a16:creationId xmlns:a16="http://schemas.microsoft.com/office/drawing/2014/main" id="{C41FBD50-8289-4C28-BA64-A90AF4043852}"/>
              </a:ext>
            </a:extLst>
          </p:cNvPr>
          <p:cNvSpPr txBox="1"/>
          <p:nvPr userDrawn="1"/>
        </p:nvSpPr>
        <p:spPr>
          <a:xfrm>
            <a:off x="10587745" y="182462"/>
            <a:ext cx="1287470" cy="3693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1800" b="1" baseline="0" dirty="0">
                <a:solidFill>
                  <a:srgbClr val="C00000"/>
                </a:solidFill>
              </a:rPr>
              <a:t>返回目录</a:t>
            </a:r>
          </a:p>
        </p:txBody>
      </p:sp>
      <p:sp>
        <p:nvSpPr>
          <p:cNvPr id="2" name="TextBox 7">
            <a:extLst>
              <a:ext uri="{FF2B5EF4-FFF2-40B4-BE49-F238E27FC236}">
                <a16:creationId xmlns:a16="http://schemas.microsoft.com/office/drawing/2014/main" id="{BF45EFFB-D4E6-A532-CFAE-5A1CC503CB65}"/>
              </a:ext>
            </a:extLst>
          </p:cNvPr>
          <p:cNvSpPr txBox="1"/>
          <p:nvPr userDrawn="1"/>
        </p:nvSpPr>
        <p:spPr>
          <a:xfrm>
            <a:off x="839819" y="79639"/>
            <a:ext cx="93848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单元语法聚焦</a:t>
            </a:r>
          </a:p>
        </p:txBody>
      </p:sp>
    </p:spTree>
    <p:extLst>
      <p:ext uri="{BB962C8B-B14F-4D97-AF65-F5344CB8AC3E}">
        <p14:creationId xmlns:p14="http://schemas.microsoft.com/office/powerpoint/2010/main" val="1482188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6A064C01-C6EC-4D0F-BE70-8E501BD79EDF}"/>
              </a:ext>
            </a:extLst>
          </p:cNvPr>
          <p:cNvGrpSpPr/>
          <p:nvPr/>
        </p:nvGrpSpPr>
        <p:grpSpPr>
          <a:xfrm>
            <a:off x="223788" y="821515"/>
            <a:ext cx="11744425" cy="5332963"/>
            <a:chOff x="223788" y="821515"/>
            <a:chExt cx="11744425" cy="5332963"/>
          </a:xfrm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46F0F1B6-32C1-40F7-BDA6-7F6B0A41673F}"/>
                </a:ext>
              </a:extLst>
            </p:cNvPr>
            <p:cNvGrpSpPr/>
            <p:nvPr/>
          </p:nvGrpSpPr>
          <p:grpSpPr>
            <a:xfrm>
              <a:off x="223788" y="821515"/>
              <a:ext cx="11744425" cy="5332963"/>
              <a:chOff x="223788" y="561261"/>
              <a:chExt cx="11744425" cy="5332963"/>
            </a:xfrm>
          </p:grpSpPr>
          <p:sp>
            <p:nvSpPr>
              <p:cNvPr id="13" name="矩形 12">
                <a:extLst>
                  <a:ext uri="{FF2B5EF4-FFF2-40B4-BE49-F238E27FC236}">
                    <a16:creationId xmlns:a16="http://schemas.microsoft.com/office/drawing/2014/main" id="{7A170505-D14C-4037-8B76-EC647B40C551}"/>
                  </a:ext>
                </a:extLst>
              </p:cNvPr>
              <p:cNvSpPr/>
              <p:nvPr/>
            </p:nvSpPr>
            <p:spPr>
              <a:xfrm>
                <a:off x="223788" y="561261"/>
                <a:ext cx="11744425" cy="5332963"/>
              </a:xfrm>
              <a:prstGeom prst="rect">
                <a:avLst/>
              </a:prstGeom>
              <a:solidFill>
                <a:srgbClr val="FFFCC5"/>
              </a:solidFill>
              <a:ln>
                <a:solidFill>
                  <a:srgbClr val="FF01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4" name="Freeform 6">
                <a:extLst>
                  <a:ext uri="{FF2B5EF4-FFF2-40B4-BE49-F238E27FC236}">
                    <a16:creationId xmlns:a16="http://schemas.microsoft.com/office/drawing/2014/main" id="{5E037592-40AF-4A6C-97CD-6BEA280C0D9C}"/>
                  </a:ext>
                </a:extLst>
              </p:cNvPr>
              <p:cNvSpPr/>
              <p:nvPr/>
            </p:nvSpPr>
            <p:spPr bwMode="auto">
              <a:xfrm>
                <a:off x="225393" y="561261"/>
                <a:ext cx="9490509" cy="5332963"/>
              </a:xfrm>
              <a:custGeom>
                <a:avLst/>
                <a:gdLst>
                  <a:gd name="T0" fmla="*/ 0 w 4756"/>
                  <a:gd name="T1" fmla="*/ 0 h 2239"/>
                  <a:gd name="T2" fmla="*/ 3897 w 4756"/>
                  <a:gd name="T3" fmla="*/ 0 h 2239"/>
                  <a:gd name="T4" fmla="*/ 4756 w 4756"/>
                  <a:gd name="T5" fmla="*/ 1121 h 2239"/>
                  <a:gd name="T6" fmla="*/ 3897 w 4756"/>
                  <a:gd name="T7" fmla="*/ 2239 h 2239"/>
                  <a:gd name="T8" fmla="*/ 0 w 4756"/>
                  <a:gd name="T9" fmla="*/ 2239 h 2239"/>
                  <a:gd name="T10" fmla="*/ 0 w 4756"/>
                  <a:gd name="T11" fmla="*/ 0 h 22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756" h="2239">
                    <a:moveTo>
                      <a:pt x="0" y="0"/>
                    </a:moveTo>
                    <a:lnTo>
                      <a:pt x="3897" y="0"/>
                    </a:lnTo>
                    <a:lnTo>
                      <a:pt x="4756" y="1121"/>
                    </a:lnTo>
                    <a:lnTo>
                      <a:pt x="3897" y="2239"/>
                    </a:lnTo>
                    <a:lnTo>
                      <a:pt x="0" y="223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60012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128580" tIns="64290" rIns="128580" bIns="64290" numCol="1" anchor="t" anchorCtr="0" compatLnSpc="1"/>
              <a:lstStyle/>
              <a:p>
                <a:endParaRPr lang="zh-CN" altLang="en-US" dirty="0"/>
              </a:p>
            </p:txBody>
          </p:sp>
        </p:grpSp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65EA5A74-F842-4999-B9F7-A2ABD3019B8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38843" y="1514759"/>
              <a:ext cx="5602377" cy="3753593"/>
            </a:xfrm>
            <a:prstGeom prst="rect">
              <a:avLst/>
            </a:prstGeom>
          </p:spPr>
        </p:pic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602BC47E-9713-45F4-8F5E-23F2615F49B1}"/>
                </a:ext>
              </a:extLst>
            </p:cNvPr>
            <p:cNvGrpSpPr/>
            <p:nvPr/>
          </p:nvGrpSpPr>
          <p:grpSpPr>
            <a:xfrm>
              <a:off x="8923445" y="4639752"/>
              <a:ext cx="2931807" cy="1479810"/>
              <a:chOff x="8823593" y="4714359"/>
              <a:chExt cx="2931807" cy="1479810"/>
            </a:xfrm>
          </p:grpSpPr>
          <p:grpSp>
            <p:nvGrpSpPr>
              <p:cNvPr id="8" name="组合 7">
                <a:extLst>
                  <a:ext uri="{FF2B5EF4-FFF2-40B4-BE49-F238E27FC236}">
                    <a16:creationId xmlns:a16="http://schemas.microsoft.com/office/drawing/2014/main" id="{51918DD0-7464-4719-95CD-F234FA8565DC}"/>
                  </a:ext>
                </a:extLst>
              </p:cNvPr>
              <p:cNvGrpSpPr/>
              <p:nvPr/>
            </p:nvGrpSpPr>
            <p:grpSpPr>
              <a:xfrm>
                <a:off x="8823593" y="4714359"/>
                <a:ext cx="2931807" cy="1479810"/>
                <a:chOff x="8738249" y="4823543"/>
                <a:chExt cx="2931807" cy="1479810"/>
              </a:xfrm>
            </p:grpSpPr>
            <p:sp>
              <p:nvSpPr>
                <p:cNvPr id="10" name="矩形: 圆角 9">
                  <a:extLst>
                    <a:ext uri="{FF2B5EF4-FFF2-40B4-BE49-F238E27FC236}">
                      <a16:creationId xmlns:a16="http://schemas.microsoft.com/office/drawing/2014/main" id="{4FCBAE2A-13F3-48BA-8A30-E1E3D2AE42E3}"/>
                    </a:ext>
                  </a:extLst>
                </p:cNvPr>
                <p:cNvSpPr/>
                <p:nvPr/>
              </p:nvSpPr>
              <p:spPr>
                <a:xfrm>
                  <a:off x="8965838" y="4823543"/>
                  <a:ext cx="2704218" cy="1339283"/>
                </a:xfrm>
                <a:prstGeom prst="roundRect">
                  <a:avLst/>
                </a:prstGeom>
                <a:noFill/>
                <a:ln w="28575">
                  <a:noFill/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40">
                    <a:latin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11" name="文本框 10">
                  <a:extLst>
                    <a:ext uri="{FF2B5EF4-FFF2-40B4-BE49-F238E27FC236}">
                      <a16:creationId xmlns:a16="http://schemas.microsoft.com/office/drawing/2014/main" id="{4E2F3C54-E82C-4FE2-AB0C-84D213F75A0F}"/>
                    </a:ext>
                  </a:extLst>
                </p:cNvPr>
                <p:cNvSpPr txBox="1"/>
                <p:nvPr/>
              </p:nvSpPr>
              <p:spPr>
                <a:xfrm>
                  <a:off x="9515059" y="4873419"/>
                  <a:ext cx="1409360" cy="73866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l"/>
                  <a:r>
                    <a:rPr lang="zh-CN" altLang="en-US" sz="4200" b="1" dirty="0">
                      <a:ea typeface="微软雅黑" panose="020B0503020204020204" pitchFamily="34" charset="-122"/>
                      <a:sym typeface="Times New Roman" panose="02020603050405020304" pitchFamily="18" charset="0"/>
                    </a:rPr>
                    <a:t>英 语</a:t>
                  </a:r>
                </a:p>
              </p:txBody>
            </p:sp>
            <p:sp>
              <p:nvSpPr>
                <p:cNvPr id="12" name="文本框 11">
                  <a:extLst>
                    <a:ext uri="{FF2B5EF4-FFF2-40B4-BE49-F238E27FC236}">
                      <a16:creationId xmlns:a16="http://schemas.microsoft.com/office/drawing/2014/main" id="{B8A28FD6-2FA7-4587-8E87-A8B29F9711F7}"/>
                    </a:ext>
                  </a:extLst>
                </p:cNvPr>
                <p:cNvSpPr txBox="1"/>
                <p:nvPr/>
              </p:nvSpPr>
              <p:spPr>
                <a:xfrm>
                  <a:off x="8738249" y="5595467"/>
                  <a:ext cx="2931807" cy="70788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2000" b="1" spc="300" dirty="0"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八年级 上册 </a:t>
                  </a:r>
                  <a:endParaRPr lang="en-US" altLang="zh-CN" sz="2000" b="1" spc="300" dirty="0">
                    <a:cs typeface="Times New Roman" panose="02020603050405020304" pitchFamily="18" charset="0"/>
                    <a:sym typeface="Times New Roman" panose="02020603050405020304" pitchFamily="18" charset="0"/>
                  </a:endParaRPr>
                </a:p>
                <a:p>
                  <a:pPr algn="ctr"/>
                  <a:r>
                    <a:rPr lang="en-US" altLang="zh-CN" sz="2000" b="1" spc="300" dirty="0"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RJ</a:t>
                  </a:r>
                  <a:endParaRPr lang="zh-CN" altLang="en-US" sz="2000" b="1" spc="300" dirty="0">
                    <a:cs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</p:grpSp>
          <p:cxnSp>
            <p:nvCxnSpPr>
              <p:cNvPr id="9" name="直接连接符 8">
                <a:extLst>
                  <a:ext uri="{FF2B5EF4-FFF2-40B4-BE49-F238E27FC236}">
                    <a16:creationId xmlns:a16="http://schemas.microsoft.com/office/drawing/2014/main" id="{168BFF46-3A62-4392-8442-A37A0988162C}"/>
                  </a:ext>
                </a:extLst>
              </p:cNvPr>
              <p:cNvCxnSpPr/>
              <p:nvPr/>
            </p:nvCxnSpPr>
            <p:spPr>
              <a:xfrm>
                <a:off x="9288057" y="5485237"/>
                <a:ext cx="2254217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15" name="图片 14">
            <a:extLst>
              <a:ext uri="{FF2B5EF4-FFF2-40B4-BE49-F238E27FC236}">
                <a16:creationId xmlns:a16="http://schemas.microsoft.com/office/drawing/2014/main" id="{28191C0A-3393-4CB6-B83B-B2090DCA2E6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7992" y="1043545"/>
            <a:ext cx="1730939" cy="616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626642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2852F51E-0B0D-4410-9F52-935F9483CDBE}"/>
              </a:ext>
            </a:extLst>
          </p:cNvPr>
          <p:cNvSpPr/>
          <p:nvPr/>
        </p:nvSpPr>
        <p:spPr>
          <a:xfrm>
            <a:off x="0" y="1698760"/>
            <a:ext cx="12192000" cy="1865178"/>
          </a:xfrm>
          <a:prstGeom prst="rect">
            <a:avLst/>
          </a:prstGeom>
          <a:solidFill>
            <a:srgbClr val="E600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14">
            <a:extLst>
              <a:ext uri="{FF2B5EF4-FFF2-40B4-BE49-F238E27FC236}">
                <a16:creationId xmlns:a16="http://schemas.microsoft.com/office/drawing/2014/main" id="{785D1E4F-546B-4C6F-B152-DF81FC3BF4A8}"/>
              </a:ext>
            </a:extLst>
          </p:cNvPr>
          <p:cNvSpPr txBox="1"/>
          <p:nvPr/>
        </p:nvSpPr>
        <p:spPr>
          <a:xfrm>
            <a:off x="272322" y="2662460"/>
            <a:ext cx="11647357" cy="738664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2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单元语法聚焦　</a:t>
            </a:r>
            <a:endParaRPr lang="en-US" altLang="zh-CN" sz="4200" b="1" dirty="0">
              <a:solidFill>
                <a:schemeClr val="bg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96EE5104-B659-4620-9FB8-F7D86929E5D3}"/>
              </a:ext>
            </a:extLst>
          </p:cNvPr>
          <p:cNvGrpSpPr/>
          <p:nvPr/>
        </p:nvGrpSpPr>
        <p:grpSpPr>
          <a:xfrm>
            <a:off x="4706901" y="3885284"/>
            <a:ext cx="3044397" cy="640508"/>
            <a:chOff x="1145233" y="1930184"/>
            <a:chExt cx="3044397" cy="640508"/>
          </a:xfrm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4181739E-A672-4427-A7B0-5A9B5144356C}"/>
                </a:ext>
              </a:extLst>
            </p:cNvPr>
            <p:cNvSpPr/>
            <p:nvPr/>
          </p:nvSpPr>
          <p:spPr>
            <a:xfrm>
              <a:off x="1292798" y="2044667"/>
              <a:ext cx="526025" cy="526025"/>
            </a:xfrm>
            <a:prstGeom prst="rect">
              <a:avLst/>
            </a:prstGeom>
            <a:noFill/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8" name="TextBox 18">
              <a:hlinkClick r:id="rId2" action="ppaction://hlinksldjump"/>
              <a:extLst>
                <a:ext uri="{FF2B5EF4-FFF2-40B4-BE49-F238E27FC236}">
                  <a16:creationId xmlns:a16="http://schemas.microsoft.com/office/drawing/2014/main" id="{6B7C65E2-F7B3-47E5-A852-E87ECEF3AAD9}"/>
                </a:ext>
              </a:extLst>
            </p:cNvPr>
            <p:cNvSpPr txBox="1"/>
            <p:nvPr/>
          </p:nvSpPr>
          <p:spPr>
            <a:xfrm>
              <a:off x="1865313" y="1986394"/>
              <a:ext cx="232431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语法专讲</a:t>
              </a:r>
            </a:p>
          </p:txBody>
        </p:sp>
        <p:sp>
          <p:nvSpPr>
            <p:cNvPr id="9" name="TextBox 10">
              <a:extLst>
                <a:ext uri="{FF2B5EF4-FFF2-40B4-BE49-F238E27FC236}">
                  <a16:creationId xmlns:a16="http://schemas.microsoft.com/office/drawing/2014/main" id="{DFECE70A-7BCE-486C-B288-3F1FEA8EED16}"/>
                </a:ext>
              </a:extLst>
            </p:cNvPr>
            <p:cNvSpPr txBox="1"/>
            <p:nvPr/>
          </p:nvSpPr>
          <p:spPr>
            <a:xfrm>
              <a:off x="1145233" y="1930184"/>
              <a:ext cx="550151" cy="523220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01</a:t>
              </a:r>
              <a:endPara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661930A9-57A4-4281-8FD7-DD9BD9030090}"/>
              </a:ext>
            </a:extLst>
          </p:cNvPr>
          <p:cNvGrpSpPr/>
          <p:nvPr/>
        </p:nvGrpSpPr>
        <p:grpSpPr>
          <a:xfrm>
            <a:off x="4706901" y="4838401"/>
            <a:ext cx="4476446" cy="640508"/>
            <a:chOff x="1145233" y="1930184"/>
            <a:chExt cx="4476446" cy="640508"/>
          </a:xfrm>
        </p:grpSpPr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9117B8EF-60CE-4A31-B455-DC67E8F6ABC0}"/>
                </a:ext>
              </a:extLst>
            </p:cNvPr>
            <p:cNvSpPr/>
            <p:nvPr/>
          </p:nvSpPr>
          <p:spPr>
            <a:xfrm>
              <a:off x="1292798" y="2044667"/>
              <a:ext cx="526025" cy="526025"/>
            </a:xfrm>
            <a:prstGeom prst="rect">
              <a:avLst/>
            </a:prstGeom>
            <a:noFill/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2" name="TextBox 18">
              <a:hlinkClick r:id="rId3" action="ppaction://hlinksldjump"/>
              <a:extLst>
                <a:ext uri="{FF2B5EF4-FFF2-40B4-BE49-F238E27FC236}">
                  <a16:creationId xmlns:a16="http://schemas.microsoft.com/office/drawing/2014/main" id="{430AE51E-66D2-45D2-B077-EDBC955C33F1}"/>
                </a:ext>
              </a:extLst>
            </p:cNvPr>
            <p:cNvSpPr txBox="1"/>
            <p:nvPr/>
          </p:nvSpPr>
          <p:spPr>
            <a:xfrm>
              <a:off x="1865313" y="1986394"/>
              <a:ext cx="375636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语法专练</a:t>
              </a:r>
            </a:p>
          </p:txBody>
        </p:sp>
        <p:sp>
          <p:nvSpPr>
            <p:cNvPr id="13" name="TextBox 10">
              <a:extLst>
                <a:ext uri="{FF2B5EF4-FFF2-40B4-BE49-F238E27FC236}">
                  <a16:creationId xmlns:a16="http://schemas.microsoft.com/office/drawing/2014/main" id="{D4A69202-68AE-4148-B0D7-CBAE5B697CA8}"/>
                </a:ext>
              </a:extLst>
            </p:cNvPr>
            <p:cNvSpPr txBox="1"/>
            <p:nvPr/>
          </p:nvSpPr>
          <p:spPr>
            <a:xfrm>
              <a:off x="1145233" y="1930184"/>
              <a:ext cx="543739" cy="523220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02</a:t>
              </a:r>
              <a:endPara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14" name="图片 13">
            <a:extLst>
              <a:ext uri="{FF2B5EF4-FFF2-40B4-BE49-F238E27FC236}">
                <a16:creationId xmlns:a16="http://schemas.microsoft.com/office/drawing/2014/main" id="{D28D4CCA-B443-4DE6-B305-5643B8CAA65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863" y="908321"/>
            <a:ext cx="1730939" cy="616443"/>
          </a:xfrm>
          <a:prstGeom prst="rect">
            <a:avLst/>
          </a:prstGeom>
        </p:spPr>
      </p:pic>
      <p:sp>
        <p:nvSpPr>
          <p:cNvPr id="2" name="TextBox 14">
            <a:extLst>
              <a:ext uri="{FF2B5EF4-FFF2-40B4-BE49-F238E27FC236}">
                <a16:creationId xmlns:a16="http://schemas.microsoft.com/office/drawing/2014/main" id="{DDBB0582-9D5D-6CF5-F6A1-1938C2DA1945}"/>
              </a:ext>
            </a:extLst>
          </p:cNvPr>
          <p:cNvSpPr txBox="1"/>
          <p:nvPr/>
        </p:nvSpPr>
        <p:spPr>
          <a:xfrm>
            <a:off x="272322" y="1792861"/>
            <a:ext cx="11647357" cy="800219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Unit 5</a:t>
            </a:r>
            <a:r>
              <a:rPr lang="zh-CN" altLang="en-US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　</a:t>
            </a:r>
            <a:r>
              <a:rPr lang="en-US" altLang="zh-CN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What a Delicious Meal</a:t>
            </a:r>
            <a:r>
              <a:rPr lang="zh-CN" altLang="en-US" sz="4600" b="1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！</a:t>
            </a:r>
            <a:endParaRPr lang="zh-CN" altLang="en-US" sz="4600" b="1" dirty="0">
              <a:solidFill>
                <a:schemeClr val="bg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292029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5116378" y="5258816"/>
            <a:ext cx="3850637" cy="954107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en-US" altLang="zh-CN" sz="2800" dirty="0">
                <a:solidFill>
                  <a:srgbClr val="000000"/>
                </a:solidFill>
                <a:latin typeface="NEU-BZ"/>
                <a:ea typeface="方正书宋_GBK"/>
                <a:cs typeface="Times New Roman" panose="02020603050405020304" pitchFamily="18" charset="0"/>
              </a:rPr>
              <a:t>①</a:t>
            </a:r>
            <a:r>
              <a:rPr lang="zh-CN" altLang="en-US" sz="2800" dirty="0">
                <a:solidFill>
                  <a:srgbClr val="000000"/>
                </a:solidFill>
                <a:latin typeface="NEU-BZ"/>
                <a:ea typeface="方正书宋_GBK"/>
                <a:cs typeface="Times New Roman" panose="02020603050405020304" pitchFamily="18" charset="0"/>
              </a:rPr>
              <a:t>复数规则变化</a:t>
            </a:r>
            <a:endParaRPr lang="en-US" altLang="zh-CN" sz="2800" dirty="0">
              <a:solidFill>
                <a:srgbClr val="000000"/>
              </a:solidFill>
              <a:latin typeface="NEU-BZ"/>
              <a:ea typeface="方正书宋_GBK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en-US" altLang="zh-CN" sz="2800" dirty="0">
                <a:solidFill>
                  <a:srgbClr val="000000"/>
                </a:solidFill>
                <a:latin typeface="NEU-BZ"/>
                <a:ea typeface="方正书宋_GBK"/>
                <a:cs typeface="Times New Roman" panose="02020603050405020304" pitchFamily="18" charset="0"/>
              </a:rPr>
              <a:t>②</a:t>
            </a:r>
            <a:r>
              <a:rPr lang="zh-CN" altLang="en-US" sz="2800" dirty="0">
                <a:solidFill>
                  <a:srgbClr val="000000"/>
                </a:solidFill>
                <a:latin typeface="NEU-BZ"/>
                <a:ea typeface="方正书宋_GBK"/>
                <a:cs typeface="Times New Roman" panose="02020603050405020304" pitchFamily="18" charset="0"/>
              </a:rPr>
              <a:t>复数不规则变化</a:t>
            </a:r>
            <a:endParaRPr lang="zh-CN" altLang="zh-CN" sz="2800" dirty="0">
              <a:solidFill>
                <a:srgbClr val="000000"/>
              </a:solidFill>
              <a:effectLst/>
              <a:latin typeface="NEU-BZ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116378" y="4766373"/>
            <a:ext cx="6974986" cy="523220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数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量的表达：直接用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a/an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或具体的数词修饰</a:t>
            </a:r>
            <a:endParaRPr lang="zh-CN" altLang="en-US" sz="2800" dirty="0"/>
          </a:p>
        </p:txBody>
      </p:sp>
      <p:sp>
        <p:nvSpPr>
          <p:cNvPr id="8" name="矩形 7"/>
          <p:cNvSpPr/>
          <p:nvPr/>
        </p:nvSpPr>
        <p:spPr>
          <a:xfrm>
            <a:off x="1288500" y="4940256"/>
            <a:ext cx="3468778" cy="954107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可数名词：能用具体数字来计数的名词</a:t>
            </a:r>
            <a:endParaRPr lang="zh-CN" altLang="en-US" sz="2800" dirty="0"/>
          </a:p>
        </p:txBody>
      </p:sp>
      <p:sp>
        <p:nvSpPr>
          <p:cNvPr id="7" name="矩形 6"/>
          <p:cNvSpPr/>
          <p:nvPr/>
        </p:nvSpPr>
        <p:spPr>
          <a:xfrm>
            <a:off x="5116378" y="3537962"/>
            <a:ext cx="6101334" cy="954107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en-US" altLang="zh-CN" sz="2800" dirty="0">
                <a:solidFill>
                  <a:srgbClr val="000000"/>
                </a:solidFill>
                <a:latin typeface="NEU-BZ"/>
                <a:ea typeface="方正书宋_GBK"/>
                <a:cs typeface="Times New Roman" panose="02020603050405020304" pitchFamily="18" charset="0"/>
              </a:rPr>
              <a:t>①</a:t>
            </a:r>
            <a:r>
              <a:rPr lang="zh-CN" altLang="zh-CN" sz="2800" dirty="0">
                <a:solidFill>
                  <a:srgbClr val="000000"/>
                </a:solidFill>
                <a:latin typeface="NEU-BZ"/>
                <a:ea typeface="方正书宋_GBK"/>
                <a:cs typeface="Times New Roman" panose="02020603050405020304" pitchFamily="18" charset="0"/>
              </a:rPr>
              <a:t>不能直接用</a:t>
            </a:r>
            <a:r>
              <a:rPr lang="en-US" altLang="zh-CN" sz="2800" dirty="0">
                <a:solidFill>
                  <a:srgbClr val="000000"/>
                </a:solidFill>
                <a:latin typeface="NEU-BZ"/>
                <a:ea typeface="方正书宋_GBK"/>
                <a:cs typeface="Times New Roman" panose="02020603050405020304" pitchFamily="18" charset="0"/>
              </a:rPr>
              <a:t>a/an</a:t>
            </a:r>
            <a:r>
              <a:rPr lang="zh-CN" altLang="zh-CN" sz="2800" dirty="0">
                <a:solidFill>
                  <a:srgbClr val="000000"/>
                </a:solidFill>
                <a:latin typeface="NEU-BZ"/>
                <a:ea typeface="方正书宋_GBK"/>
                <a:cs typeface="Times New Roman" panose="02020603050405020304" pitchFamily="18" charset="0"/>
              </a:rPr>
              <a:t>或具体的数词修饰</a:t>
            </a:r>
          </a:p>
          <a:p>
            <a:pPr algn="just">
              <a:spcAft>
                <a:spcPts val="0"/>
              </a:spcAft>
            </a:pPr>
            <a:r>
              <a:rPr lang="en-US" altLang="zh-CN" sz="2800" dirty="0">
                <a:solidFill>
                  <a:srgbClr val="000000"/>
                </a:solidFill>
                <a:latin typeface="NEU-BZ"/>
                <a:ea typeface="方正书宋_GBK"/>
                <a:cs typeface="Times New Roman" panose="02020603050405020304" pitchFamily="18" charset="0"/>
              </a:rPr>
              <a:t>②</a:t>
            </a:r>
            <a:r>
              <a:rPr lang="zh-CN" altLang="zh-CN" sz="2800" dirty="0">
                <a:solidFill>
                  <a:srgbClr val="000000"/>
                </a:solidFill>
                <a:latin typeface="NEU-BZ"/>
                <a:ea typeface="方正书宋_GBK"/>
                <a:cs typeface="Times New Roman" panose="02020603050405020304" pitchFamily="18" charset="0"/>
              </a:rPr>
              <a:t>需要表示数量关系的短语进行修饰</a:t>
            </a:r>
            <a:endParaRPr lang="zh-CN" altLang="zh-CN" sz="2800" dirty="0">
              <a:solidFill>
                <a:srgbClr val="000000"/>
              </a:solidFill>
              <a:effectLst/>
              <a:latin typeface="NEU-BZ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288500" y="3577030"/>
            <a:ext cx="3519475" cy="954107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不可数名词：不能用具体数字计数的名词</a:t>
            </a:r>
            <a:endParaRPr lang="zh-CN" altLang="en-US" sz="2800" dirty="0"/>
          </a:p>
        </p:txBody>
      </p:sp>
      <p:sp>
        <p:nvSpPr>
          <p:cNvPr id="5" name="矩形 4"/>
          <p:cNvSpPr/>
          <p:nvPr/>
        </p:nvSpPr>
        <p:spPr>
          <a:xfrm>
            <a:off x="553247" y="3919987"/>
            <a:ext cx="506361" cy="1815882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名词</a:t>
            </a:r>
            <a:b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</a:b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的数</a:t>
            </a:r>
            <a:endParaRPr lang="zh-CN" altLang="en-US" sz="2800" dirty="0"/>
          </a:p>
        </p:txBody>
      </p:sp>
      <p:sp>
        <p:nvSpPr>
          <p:cNvPr id="3" name="矩形 2"/>
          <p:cNvSpPr/>
          <p:nvPr/>
        </p:nvSpPr>
        <p:spPr>
          <a:xfrm>
            <a:off x="1489416" y="1799439"/>
            <a:ext cx="9804777" cy="1292662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定义：表示赞美、惊叹、喜悦等感情的句子</a:t>
            </a:r>
            <a:b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</a:b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What</a:t>
            </a:r>
            <a:r>
              <a:rPr lang="zh-CN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引导的感叹句：</a:t>
            </a:r>
            <a:r>
              <a:rPr lang="en-US" altLang="zh-CN" sz="26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What+a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/an+</a:t>
            </a:r>
            <a:r>
              <a:rPr lang="zh-CN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形容词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</a:t>
            </a:r>
            <a:r>
              <a:rPr lang="zh-CN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名词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(+</a:t>
            </a:r>
            <a:r>
              <a:rPr lang="zh-CN" altLang="zh-CN" sz="2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主语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</a:t>
            </a:r>
            <a:r>
              <a:rPr lang="zh-CN" altLang="zh-CN" sz="2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谓语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</a:t>
            </a:r>
            <a:r>
              <a:rPr lang="zh-CN" altLang="zh-CN" sz="2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其他</a:t>
            </a:r>
            <a:r>
              <a:rPr lang="en-US" altLang="zh-CN" sz="2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！</a:t>
            </a:r>
            <a:b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</a:b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How</a:t>
            </a:r>
            <a:r>
              <a:rPr lang="zh-CN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引导的感叹句：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How+</a:t>
            </a:r>
            <a:r>
              <a:rPr lang="zh-CN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形容词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/</a:t>
            </a:r>
            <a:r>
              <a:rPr lang="zh-CN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副词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</a:t>
            </a:r>
            <a:r>
              <a:rPr lang="zh-CN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主语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</a:t>
            </a:r>
            <a:r>
              <a:rPr lang="zh-CN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谓语！</a:t>
            </a:r>
            <a:endParaRPr lang="zh-CN" altLang="zh-CN" sz="26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563261" y="1723414"/>
            <a:ext cx="438294" cy="1384995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感叹句</a:t>
            </a:r>
            <a:endParaRPr lang="zh-CN" altLang="en-US" sz="2800" dirty="0"/>
          </a:p>
        </p:txBody>
      </p:sp>
      <p:pic>
        <p:nvPicPr>
          <p:cNvPr id="4" name="image4.jpeg"/>
          <p:cNvPicPr/>
          <p:nvPr/>
        </p:nvPicPr>
        <p:blipFill>
          <a:blip r:embed="rId2"/>
          <a:stretch>
            <a:fillRect/>
          </a:stretch>
        </p:blipFill>
        <p:spPr>
          <a:xfrm>
            <a:off x="387616" y="743065"/>
            <a:ext cx="2237597" cy="419395"/>
          </a:xfrm>
          <a:prstGeom prst="rect">
            <a:avLst/>
          </a:prstGeom>
        </p:spPr>
      </p:pic>
      <p:sp>
        <p:nvSpPr>
          <p:cNvPr id="13" name="左大括号 12"/>
          <p:cNvSpPr/>
          <p:nvPr/>
        </p:nvSpPr>
        <p:spPr>
          <a:xfrm>
            <a:off x="1202471" y="1802066"/>
            <a:ext cx="86029" cy="1249291"/>
          </a:xfrm>
          <a:prstGeom prst="leftBrac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左大括号 13"/>
          <p:cNvSpPr/>
          <p:nvPr/>
        </p:nvSpPr>
        <p:spPr>
          <a:xfrm>
            <a:off x="1191968" y="3690963"/>
            <a:ext cx="96532" cy="2349674"/>
          </a:xfrm>
          <a:prstGeom prst="leftBrac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左大括号 14"/>
          <p:cNvSpPr/>
          <p:nvPr/>
        </p:nvSpPr>
        <p:spPr>
          <a:xfrm>
            <a:off x="4969220" y="3643634"/>
            <a:ext cx="68020" cy="987765"/>
          </a:xfrm>
          <a:prstGeom prst="leftBrac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左大括号 15"/>
          <p:cNvSpPr/>
          <p:nvPr/>
        </p:nvSpPr>
        <p:spPr>
          <a:xfrm>
            <a:off x="4969220" y="4865800"/>
            <a:ext cx="86029" cy="1249291"/>
          </a:xfrm>
          <a:prstGeom prst="leftBrac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208176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64702" y="1191956"/>
            <a:ext cx="10833100" cy="515942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单项填空。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)1.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useful the information he gave us is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！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　　　　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What a        B. How 	C. What           D. How an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)2.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 can’t imagine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good weather it was yesterday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！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how             B. what	C. what a          D. how a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)3.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big surprise he gave us in the school show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！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What a        B. How a	C. How             D. What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A_57e57">
            <a:extLst>
              <a:ext uri="{FF2B5EF4-FFF2-40B4-BE49-F238E27FC236}">
                <a16:creationId xmlns:a16="http://schemas.microsoft.com/office/drawing/2014/main" id="{FBCD27D5-54FF-25FB-E756-180742C96259}"/>
              </a:ext>
            </a:extLst>
          </p:cNvPr>
          <p:cNvSpPr/>
          <p:nvPr/>
        </p:nvSpPr>
        <p:spPr>
          <a:xfrm>
            <a:off x="789480" y="5092380"/>
            <a:ext cx="136652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A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5" name="A_7b830">
            <a:extLst>
              <a:ext uri="{FF2B5EF4-FFF2-40B4-BE49-F238E27FC236}">
                <a16:creationId xmlns:a16="http://schemas.microsoft.com/office/drawing/2014/main" id="{CE840A71-26D4-A225-E257-6721E76701C4}"/>
              </a:ext>
            </a:extLst>
          </p:cNvPr>
          <p:cNvSpPr/>
          <p:nvPr/>
        </p:nvSpPr>
        <p:spPr>
          <a:xfrm>
            <a:off x="789480" y="3190428"/>
            <a:ext cx="13891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B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pic>
        <p:nvPicPr>
          <p:cNvPr id="4" name="image5.jpeg"/>
          <p:cNvPicPr/>
          <p:nvPr/>
        </p:nvPicPr>
        <p:blipFill>
          <a:blip r:embed="rId2"/>
          <a:stretch>
            <a:fillRect/>
          </a:stretch>
        </p:blipFill>
        <p:spPr>
          <a:xfrm>
            <a:off x="387617" y="752168"/>
            <a:ext cx="2346396" cy="439788"/>
          </a:xfrm>
          <a:prstGeom prst="rect">
            <a:avLst/>
          </a:prstGeom>
        </p:spPr>
      </p:pic>
      <p:sp>
        <p:nvSpPr>
          <p:cNvPr id="3" name="A_4bf68">
            <a:extLst>
              <a:ext uri="{FF2B5EF4-FFF2-40B4-BE49-F238E27FC236}">
                <a16:creationId xmlns:a16="http://schemas.microsoft.com/office/drawing/2014/main" id="{ABE2EC80-0B1F-BDCC-1EC3-3290859682E1}"/>
              </a:ext>
            </a:extLst>
          </p:cNvPr>
          <p:cNvSpPr/>
          <p:nvPr/>
        </p:nvSpPr>
        <p:spPr>
          <a:xfrm>
            <a:off x="789480" y="1922460"/>
            <a:ext cx="13891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B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6052357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" grpId="0" animBg="1"/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1039787"/>
            <a:ext cx="10833100" cy="515942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)4.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creative the pictures are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！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They truly bring every character and scene to life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！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How             B. What		C. What a           D. What an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)5.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good advice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！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It’s so helpful to us.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How             B. What		C. How a             D. What a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)6.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long journey you had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！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Just leave your luggage to me and have a rest.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How             B. What a		C. How a             D. What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A_e11c1">
            <a:extLst>
              <a:ext uri="{FF2B5EF4-FFF2-40B4-BE49-F238E27FC236}">
                <a16:creationId xmlns:a16="http://schemas.microsoft.com/office/drawing/2014/main" id="{2A32ED4B-E4BC-4E18-9174-39951D68D0B8}"/>
              </a:ext>
            </a:extLst>
          </p:cNvPr>
          <p:cNvSpPr/>
          <p:nvPr/>
        </p:nvSpPr>
        <p:spPr>
          <a:xfrm>
            <a:off x="804228" y="4306227"/>
            <a:ext cx="13891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B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4" name="A_19fb7">
            <a:extLst>
              <a:ext uri="{FF2B5EF4-FFF2-40B4-BE49-F238E27FC236}">
                <a16:creationId xmlns:a16="http://schemas.microsoft.com/office/drawing/2014/main" id="{EA4BE60F-B427-8679-5931-811AB8BCAE19}"/>
              </a:ext>
            </a:extLst>
          </p:cNvPr>
          <p:cNvSpPr/>
          <p:nvPr/>
        </p:nvSpPr>
        <p:spPr>
          <a:xfrm>
            <a:off x="804228" y="3038259"/>
            <a:ext cx="13891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B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3" name="A_72dfd">
            <a:extLst>
              <a:ext uri="{FF2B5EF4-FFF2-40B4-BE49-F238E27FC236}">
                <a16:creationId xmlns:a16="http://schemas.microsoft.com/office/drawing/2014/main" id="{DEFD61CB-4EF7-57CF-E25C-A56551BF7871}"/>
              </a:ext>
            </a:extLst>
          </p:cNvPr>
          <p:cNvSpPr/>
          <p:nvPr/>
        </p:nvSpPr>
        <p:spPr>
          <a:xfrm>
            <a:off x="804228" y="1136307"/>
            <a:ext cx="136652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A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5417548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 animBg="1"/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443476" y="970421"/>
            <a:ext cx="11512550" cy="52137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)7.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useful information Lily has posted on her blog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！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What             B. What a		C. What an             D. How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)8.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pleasant it is to share a meal with our family members during the holidays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！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What             B. What a		C. What an             D. How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)9.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 didn’t expect my baby brother to come to my graduation ceremony.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surprise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！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What             B. What a		C. What an             D. How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A_669a2">
            <a:extLst>
              <a:ext uri="{FF2B5EF4-FFF2-40B4-BE49-F238E27FC236}">
                <a16:creationId xmlns:a16="http://schemas.microsoft.com/office/drawing/2014/main" id="{B820B12B-E312-69BC-CA72-E8177180DC0C}"/>
              </a:ext>
            </a:extLst>
          </p:cNvPr>
          <p:cNvSpPr/>
          <p:nvPr/>
        </p:nvSpPr>
        <p:spPr>
          <a:xfrm>
            <a:off x="568254" y="4236861"/>
            <a:ext cx="13891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B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4" name="A_e07f2">
            <a:extLst>
              <a:ext uri="{FF2B5EF4-FFF2-40B4-BE49-F238E27FC236}">
                <a16:creationId xmlns:a16="http://schemas.microsoft.com/office/drawing/2014/main" id="{228FC804-3137-2870-CC52-814AE8541E38}"/>
              </a:ext>
            </a:extLst>
          </p:cNvPr>
          <p:cNvSpPr/>
          <p:nvPr/>
        </p:nvSpPr>
        <p:spPr>
          <a:xfrm>
            <a:off x="568254" y="2334909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D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3" name="A_37cd6">
            <a:extLst>
              <a:ext uri="{FF2B5EF4-FFF2-40B4-BE49-F238E27FC236}">
                <a16:creationId xmlns:a16="http://schemas.microsoft.com/office/drawing/2014/main" id="{C3289A37-6A23-5A5D-415E-9004E3C5CE71}"/>
              </a:ext>
            </a:extLst>
          </p:cNvPr>
          <p:cNvSpPr/>
          <p:nvPr/>
        </p:nvSpPr>
        <p:spPr>
          <a:xfrm>
            <a:off x="568254" y="1066941"/>
            <a:ext cx="136652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A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12008532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 animBg="1"/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679450" y="3429000"/>
            <a:ext cx="10833100" cy="259340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)11.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 would like to eat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Let’s get some.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fishes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banana          B. fish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bananas 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fish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banana             D. fishes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bananas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679450" y="627546"/>
            <a:ext cx="10833100" cy="259340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)10.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 want to buy some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Let’s go to the supermarket.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vegetable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meat</a:t>
            </a: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vegetables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meats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vegetables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meat </a:t>
            </a: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vegetable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meats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A_e32a9">
            <a:extLst>
              <a:ext uri="{FF2B5EF4-FFF2-40B4-BE49-F238E27FC236}">
                <a16:creationId xmlns:a16="http://schemas.microsoft.com/office/drawing/2014/main" id="{4A11A0E9-407B-98E8-90F4-9CBBB3566AFD}"/>
              </a:ext>
            </a:extLst>
          </p:cNvPr>
          <p:cNvSpPr/>
          <p:nvPr/>
        </p:nvSpPr>
        <p:spPr>
          <a:xfrm>
            <a:off x="804228" y="3525520"/>
            <a:ext cx="13891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B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4" name="A_09bf5">
            <a:extLst>
              <a:ext uri="{FF2B5EF4-FFF2-40B4-BE49-F238E27FC236}">
                <a16:creationId xmlns:a16="http://schemas.microsoft.com/office/drawing/2014/main" id="{0CEF7BA3-8BA9-B5C7-EA21-3D9218E5B2F8}"/>
              </a:ext>
            </a:extLst>
          </p:cNvPr>
          <p:cNvSpPr/>
          <p:nvPr/>
        </p:nvSpPr>
        <p:spPr>
          <a:xfrm>
            <a:off x="804228" y="724066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C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31840000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1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823857" y="4783016"/>
            <a:ext cx="2544286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600" dirty="0">
                <a:latin typeface="黑体" panose="02010609060101010101" pitchFamily="49" charset="-122"/>
                <a:ea typeface="黑体" panose="02010609060101010101" pitchFamily="49" charset="-122"/>
              </a:rPr>
              <a:t>谢谢观看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8055" y="984739"/>
            <a:ext cx="4555890" cy="35702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zoom dir="in"/>
      </p:transition>
    </mc:Choice>
    <mc:Fallback xmlns="">
      <p:transition spd="slow">
        <p:zoom dir="in"/>
      </p:transition>
    </mc:Fallback>
  </mc:AlternateContent>
</p:sld>
</file>

<file path=ppt/theme/theme1.xml><?xml version="1.0" encoding="utf-8"?>
<a:theme xmlns:a="http://schemas.openxmlformats.org/drawingml/2006/main" name="全频道课时作业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二栏目模板.potx" id="{6E848C1A-FCAB-41F4-A404-435E24125F74}" vid="{FD676AFC-921D-42FD-871B-2FB82EC80332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二栏目模板</Template>
  <TotalTime>20</TotalTime>
  <Words>526</Words>
  <Application>Microsoft Office PowerPoint</Application>
  <PresentationFormat>宽屏</PresentationFormat>
  <Paragraphs>56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7" baseType="lpstr">
      <vt:lpstr>NEU-BZ</vt:lpstr>
      <vt:lpstr>等线</vt:lpstr>
      <vt:lpstr>黑体</vt:lpstr>
      <vt:lpstr>宋体</vt:lpstr>
      <vt:lpstr>微软雅黑</vt:lpstr>
      <vt:lpstr>Arial</vt:lpstr>
      <vt:lpstr>Calibri</vt:lpstr>
      <vt:lpstr>Times New Roman</vt:lpstr>
      <vt:lpstr>全频道课时作业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 帐户</dc:creator>
  <cp:lastModifiedBy>fei li</cp:lastModifiedBy>
  <cp:revision>10</cp:revision>
  <dcterms:created xsi:type="dcterms:W3CDTF">2025-07-26T01:42:15Z</dcterms:created>
  <dcterms:modified xsi:type="dcterms:W3CDTF">2025-07-29T23:29:39Z</dcterms:modified>
</cp:coreProperties>
</file>