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5" r:id="rId7"/>
    <p:sldId id="876" r:id="rId8"/>
    <p:sldId id="877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单元语法聚焦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60"/>
            <a:ext cx="12192000" cy="1865178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单元语法聚焦　</a:t>
            </a:r>
            <a:endParaRPr lang="en-US" altLang="zh-CN" sz="4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885284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语法专讲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838401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语法专练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 Sweet Home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左大括号 11"/>
          <p:cNvSpPr/>
          <p:nvPr/>
        </p:nvSpPr>
        <p:spPr>
          <a:xfrm>
            <a:off x="2867468" y="3541821"/>
            <a:ext cx="181213" cy="2631555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sym typeface="Times New Roman" panose="02020603050405020304" pitchFamily="18" charset="0"/>
              </a:rPr>
              <a:t>             </a:t>
            </a:r>
            <a:endParaRPr lang="zh-CN" altLang="en-US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96911" y="3411049"/>
            <a:ext cx="8657552" cy="28931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表示过去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的能力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</a:b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表示可能性，既可以表示过去的可能性，也可以表示现在的可能性，比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的可能性要弱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</a:b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表示委婉的语气，用来婉转地提出请求、想法、建议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</a:b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表示推测，常用于否定句、疑问句，用来表示惊异、怀疑、猜测、不相信等，意为“可能、能够”，此时用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could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较用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更加表示讲话人的不肯定语气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93282" y="4611376"/>
            <a:ext cx="963725" cy="4924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could</a:t>
            </a:r>
            <a:endParaRPr lang="zh-CN" altLang="en-US" sz="26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60940" y="1173961"/>
            <a:ext cx="8775537" cy="2092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表示现在的能力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表示“请求允许”，多用于口语时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表示允许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做某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事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表示可能性，此时表示推测，常用于疑问句、否定句，用来表示惊异、怀疑、猜测、不相信等，意为“可能，能够”</a:t>
            </a:r>
            <a:endParaRPr lang="zh-CN" altLang="en-US" sz="26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89772" y="2032754"/>
            <a:ext cx="684803" cy="4924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can</a:t>
            </a:r>
            <a:endParaRPr lang="zh-CN" altLang="en-US" sz="26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5695" y="3266842"/>
            <a:ext cx="900541" cy="8925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情态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zh-CN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动词</a:t>
            </a:r>
            <a:endParaRPr lang="zh-CN" altLang="en-US" sz="26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image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6" y="743065"/>
            <a:ext cx="2237597" cy="419395"/>
          </a:xfrm>
          <a:prstGeom prst="rect">
            <a:avLst/>
          </a:prstGeom>
        </p:spPr>
      </p:pic>
      <p:sp>
        <p:nvSpPr>
          <p:cNvPr id="10" name="左大括号 9"/>
          <p:cNvSpPr/>
          <p:nvPr/>
        </p:nvSpPr>
        <p:spPr>
          <a:xfrm>
            <a:off x="1449679" y="1173961"/>
            <a:ext cx="350499" cy="5089890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641445" y="1291110"/>
            <a:ext cx="136052" cy="1975732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7617" y="134026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Judy can sing many songs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she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 any musical instruments.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can             B. can’t	C. must             D. mustn’t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go shopping with me this afternoon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I’d love to.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Could        B. Should	C. Must            D. Need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5af04">
            <a:extLst>
              <a:ext uri="{FF2B5EF4-FFF2-40B4-BE49-F238E27FC236}">
                <a16:creationId xmlns:a16="http://schemas.microsoft.com/office/drawing/2014/main" id="{FFF19FC0-1E04-2CA1-B28B-409A37CE7B39}"/>
              </a:ext>
            </a:extLst>
          </p:cNvPr>
          <p:cNvSpPr/>
          <p:nvPr/>
        </p:nvSpPr>
        <p:spPr>
          <a:xfrm>
            <a:off x="512395" y="3972722"/>
            <a:ext cx="1366520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image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7" y="752168"/>
            <a:ext cx="2346396" cy="439788"/>
          </a:xfrm>
          <a:prstGeom prst="rect">
            <a:avLst/>
          </a:prstGeom>
        </p:spPr>
      </p:pic>
      <p:sp>
        <p:nvSpPr>
          <p:cNvPr id="3" name="A_93e59">
            <a:extLst>
              <a:ext uri="{FF2B5EF4-FFF2-40B4-BE49-F238E27FC236}">
                <a16:creationId xmlns:a16="http://schemas.microsoft.com/office/drawing/2014/main" id="{EFCF6D94-E153-C4D0-46A7-A7953EA82E6A}"/>
              </a:ext>
            </a:extLst>
          </p:cNvPr>
          <p:cNvSpPr/>
          <p:nvPr/>
        </p:nvSpPr>
        <p:spPr>
          <a:xfrm>
            <a:off x="512395" y="20707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11747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very dangerous to ride e</a:t>
            </a:r>
            <a:r>
              <a:rPr lang="en-US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-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bikes without wearing helmets.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are right. We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 too careful while riding e</a:t>
            </a:r>
            <a:r>
              <a:rPr lang="en-US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-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bikes in the street.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shouldn’t          B. can’t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needn’t             D. mustn’t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ee9bd">
            <a:extLst>
              <a:ext uri="{FF2B5EF4-FFF2-40B4-BE49-F238E27FC236}">
                <a16:creationId xmlns:a16="http://schemas.microsoft.com/office/drawing/2014/main" id="{33FE10DF-C1F5-29D5-EDCD-D173C5715492}"/>
              </a:ext>
            </a:extLst>
          </p:cNvPr>
          <p:cNvSpPr/>
          <p:nvPr/>
        </p:nvSpPr>
        <p:spPr>
          <a:xfrm>
            <a:off x="804228" y="110826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80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 you stay with us for the Dragon Boat Festival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Sorry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I will travel on business.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can’t             B. mustn’t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needn’t         D. couldn’t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bcfff">
            <a:extLst>
              <a:ext uri="{FF2B5EF4-FFF2-40B4-BE49-F238E27FC236}">
                <a16:creationId xmlns:a16="http://schemas.microsoft.com/office/drawing/2014/main" id="{8C3AF094-6251-04DC-F679-6EBACE486103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57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use your laboratory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实验室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I’m doing an experiment. Maybe tomorrow.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Could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needn’t             B. Could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can’t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Can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shouldn’t             D. Can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mustn’t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72356">
            <a:extLst>
              <a:ext uri="{FF2B5EF4-FFF2-40B4-BE49-F238E27FC236}">
                <a16:creationId xmlns:a16="http://schemas.microsoft.com/office/drawing/2014/main" id="{A088A40F-003A-6247-F1C5-A3981E8DB569}"/>
              </a:ext>
            </a:extLst>
          </p:cNvPr>
          <p:cNvSpPr/>
          <p:nvPr/>
        </p:nvSpPr>
        <p:spPr>
          <a:xfrm>
            <a:off x="804228" y="209923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76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81890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玉涵，你能用中文说“你好”吗？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Yuhan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hello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Chinese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我们无法想象这是多么有趣的新闻。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interesting news it is.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他能去参加篮球比赛吗？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 to the basketball game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71384">
            <a:extLst>
              <a:ext uri="{FF2B5EF4-FFF2-40B4-BE49-F238E27FC236}">
                <a16:creationId xmlns:a16="http://schemas.microsoft.com/office/drawing/2014/main" id="{25C2BDB5-5C7C-AD77-1B94-7E438407213D}"/>
              </a:ext>
            </a:extLst>
          </p:cNvPr>
          <p:cNvSpPr/>
          <p:nvPr/>
        </p:nvSpPr>
        <p:spPr>
          <a:xfrm>
            <a:off x="1077278" y="4782314"/>
            <a:ext cx="3165538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07a73">
            <a:extLst>
              <a:ext uri="{FF2B5EF4-FFF2-40B4-BE49-F238E27FC236}">
                <a16:creationId xmlns:a16="http://schemas.microsoft.com/office/drawing/2014/main" id="{B6A4ACCA-59F7-2F0C-5ABB-429840E0EEBA}"/>
              </a:ext>
            </a:extLst>
          </p:cNvPr>
          <p:cNvSpPr/>
          <p:nvPr/>
        </p:nvSpPr>
        <p:spPr>
          <a:xfrm>
            <a:off x="1743837" y="3514346"/>
            <a:ext cx="42926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can’t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imagine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df6d5">
            <a:extLst>
              <a:ext uri="{FF2B5EF4-FFF2-40B4-BE49-F238E27FC236}">
                <a16:creationId xmlns:a16="http://schemas.microsoft.com/office/drawing/2014/main" id="{2097B7DB-991F-C012-6707-31809565D5B2}"/>
              </a:ext>
            </a:extLst>
          </p:cNvPr>
          <p:cNvSpPr/>
          <p:nvPr/>
        </p:nvSpPr>
        <p:spPr>
          <a:xfrm>
            <a:off x="4983290" y="2246378"/>
            <a:ext cx="1582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c5cda">
            <a:extLst>
              <a:ext uri="{FF2B5EF4-FFF2-40B4-BE49-F238E27FC236}">
                <a16:creationId xmlns:a16="http://schemas.microsoft.com/office/drawing/2014/main" id="{63407FED-5973-48D4-5748-99D37A6751CF}"/>
              </a:ext>
            </a:extLst>
          </p:cNvPr>
          <p:cNvSpPr/>
          <p:nvPr/>
        </p:nvSpPr>
        <p:spPr>
          <a:xfrm>
            <a:off x="2722690" y="2246378"/>
            <a:ext cx="16272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66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30403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我到处都找不到我的钢笔。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find my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完成作业之前你不能看电视。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TV before finishing your homework.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1bda9">
            <a:extLst>
              <a:ext uri="{FF2B5EF4-FFF2-40B4-BE49-F238E27FC236}">
                <a16:creationId xmlns:a16="http://schemas.microsoft.com/office/drawing/2014/main" id="{8811F2D9-DA73-4E74-8E2C-747E3635A220}"/>
              </a:ext>
            </a:extLst>
          </p:cNvPr>
          <p:cNvSpPr/>
          <p:nvPr/>
        </p:nvSpPr>
        <p:spPr>
          <a:xfrm>
            <a:off x="1856169" y="2828875"/>
            <a:ext cx="39471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can’t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watch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c0bd1">
            <a:extLst>
              <a:ext uri="{FF2B5EF4-FFF2-40B4-BE49-F238E27FC236}">
                <a16:creationId xmlns:a16="http://schemas.microsoft.com/office/drawing/2014/main" id="{AEF3CE5D-C56C-0CBA-D180-91A9237672DA}"/>
              </a:ext>
            </a:extLst>
          </p:cNvPr>
          <p:cNvSpPr/>
          <p:nvPr/>
        </p:nvSpPr>
        <p:spPr>
          <a:xfrm>
            <a:off x="5311140" y="1560907"/>
            <a:ext cx="260254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anywhere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1b067">
            <a:extLst>
              <a:ext uri="{FF2B5EF4-FFF2-40B4-BE49-F238E27FC236}">
                <a16:creationId xmlns:a16="http://schemas.microsoft.com/office/drawing/2014/main" id="{DFECBA88-E4B2-22ED-61B8-B46CB195A716}"/>
              </a:ext>
            </a:extLst>
          </p:cNvPr>
          <p:cNvSpPr/>
          <p:nvPr/>
        </p:nvSpPr>
        <p:spPr>
          <a:xfrm>
            <a:off x="1337628" y="1560907"/>
            <a:ext cx="1897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can’t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41348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20</TotalTime>
  <Words>478</Words>
  <Application>Microsoft Office PowerPoint</Application>
  <PresentationFormat>宽屏</PresentationFormat>
  <Paragraphs>57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8</cp:revision>
  <dcterms:created xsi:type="dcterms:W3CDTF">2025-07-26T01:42:15Z</dcterms:created>
  <dcterms:modified xsi:type="dcterms:W3CDTF">2025-07-29T23:31:16Z</dcterms:modified>
</cp:coreProperties>
</file>