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881" r:id="rId12"/>
    <p:sldId id="259" r:id="rId13"/>
    <p:sldId id="882" r:id="rId14"/>
    <p:sldId id="883" r:id="rId15"/>
    <p:sldId id="884" r:id="rId16"/>
    <p:sldId id="885" r:id="rId17"/>
    <p:sldId id="886" r:id="rId18"/>
    <p:sldId id="887" r:id="rId19"/>
    <p:sldId id="888" r:id="rId20"/>
    <p:sldId id="873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6" y="13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Section B(Reflecting)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RJ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20457" y="1338557"/>
            <a:ext cx="10833100" cy="4513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句型转换。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 get to school. It takes 20 minutes.(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合并为一句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20 minutes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school.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Thanks to all kinds of interesting books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my life becomes rich and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colourful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 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改为同义句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all kinds of interesting books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my life becomes rich and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colourful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8f885">
            <a:extLst>
              <a:ext uri="{FF2B5EF4-FFF2-40B4-BE49-F238E27FC236}">
                <a16:creationId xmlns:a16="http://schemas.microsoft.com/office/drawing/2014/main" id="{894A6F8D-D0E1-3D26-E332-1D4F3AF685B6}"/>
              </a:ext>
            </a:extLst>
          </p:cNvPr>
          <p:cNvSpPr/>
          <p:nvPr/>
        </p:nvSpPr>
        <p:spPr>
          <a:xfrm>
            <a:off x="1018285" y="4604997"/>
            <a:ext cx="3776726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Because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4" name="A_32916">
            <a:extLst>
              <a:ext uri="{FF2B5EF4-FFF2-40B4-BE49-F238E27FC236}">
                <a16:creationId xmlns:a16="http://schemas.microsoft.com/office/drawing/2014/main" id="{FE506580-3E54-542B-2E09-74DBB1208026}"/>
              </a:ext>
            </a:extLst>
          </p:cNvPr>
          <p:cNvSpPr/>
          <p:nvPr/>
        </p:nvSpPr>
        <p:spPr>
          <a:xfrm>
            <a:off x="7063485" y="2703045"/>
            <a:ext cx="198183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reach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3" name="A_98fae">
            <a:extLst>
              <a:ext uri="{FF2B5EF4-FFF2-40B4-BE49-F238E27FC236}">
                <a16:creationId xmlns:a16="http://schemas.microsoft.com/office/drawing/2014/main" id="{30EDDE3A-DA6E-CA60-AA92-0E2A0CD32739}"/>
              </a:ext>
            </a:extLst>
          </p:cNvPr>
          <p:cNvSpPr/>
          <p:nvPr/>
        </p:nvSpPr>
        <p:spPr>
          <a:xfrm>
            <a:off x="1413572" y="2703045"/>
            <a:ext cx="33242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takes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2403135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64701" y="893075"/>
            <a:ext cx="11281492" cy="3864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 house is different from the flat in Beijing. 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改为同义句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house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flat in Beijing.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There will be few cars and many buses in the future. 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用比较级改写句子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There will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cars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buses in the future.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b3f6a">
            <a:extLst>
              <a:ext uri="{FF2B5EF4-FFF2-40B4-BE49-F238E27FC236}">
                <a16:creationId xmlns:a16="http://schemas.microsoft.com/office/drawing/2014/main" id="{34A68CF7-44AB-DCB8-84DF-873F8888F749}"/>
              </a:ext>
            </a:extLst>
          </p:cNvPr>
          <p:cNvSpPr/>
          <p:nvPr/>
        </p:nvSpPr>
        <p:spPr>
          <a:xfrm>
            <a:off x="6908275" y="4159515"/>
            <a:ext cx="1913573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more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4" name="A_8d849">
            <a:extLst>
              <a:ext uri="{FF2B5EF4-FFF2-40B4-BE49-F238E27FC236}">
                <a16:creationId xmlns:a16="http://schemas.microsoft.com/office/drawing/2014/main" id="{38C3747D-9D0B-2BC1-536F-48E44B5D5C66}"/>
              </a:ext>
            </a:extLst>
          </p:cNvPr>
          <p:cNvSpPr/>
          <p:nvPr/>
        </p:nvSpPr>
        <p:spPr>
          <a:xfrm>
            <a:off x="3438000" y="4159515"/>
            <a:ext cx="1989201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fewer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3" name="A_19a56">
            <a:extLst>
              <a:ext uri="{FF2B5EF4-FFF2-40B4-BE49-F238E27FC236}">
                <a16:creationId xmlns:a16="http://schemas.microsoft.com/office/drawing/2014/main" id="{866E24E2-C7DF-2228-2627-31C204FADAE8}"/>
              </a:ext>
            </a:extLst>
          </p:cNvPr>
          <p:cNvSpPr/>
          <p:nvPr/>
        </p:nvSpPr>
        <p:spPr>
          <a:xfrm>
            <a:off x="3110404" y="1623579"/>
            <a:ext cx="662628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isn’t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same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171634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487722" y="1179525"/>
            <a:ext cx="5500124" cy="54479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Ⅳ</a:t>
            </a: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补全对话。</a:t>
            </a: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有两个多余选项</a:t>
            </a: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Hi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Tina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Who is your best friend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think Betty is.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7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7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7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7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7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7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7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She is tall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thin and has long curly hair.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7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7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7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7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7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7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Yes. She is taller than any other girl in my class.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e83f4">
            <a:extLst>
              <a:ext uri="{FF2B5EF4-FFF2-40B4-BE49-F238E27FC236}">
                <a16:creationId xmlns:a16="http://schemas.microsoft.com/office/drawing/2014/main" id="{6453A881-490D-EE78-7FA9-2FB2F5E84B73}"/>
              </a:ext>
            </a:extLst>
          </p:cNvPr>
          <p:cNvSpPr/>
          <p:nvPr/>
        </p:nvSpPr>
        <p:spPr>
          <a:xfrm>
            <a:off x="1757087" y="5020513"/>
            <a:ext cx="1119251" cy="44398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</a:t>
            </a:r>
            <a:r>
              <a:rPr lang="zh-CN" altLang="en-US" sz="27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5" name="A_33f99">
            <a:extLst>
              <a:ext uri="{FF2B5EF4-FFF2-40B4-BE49-F238E27FC236}">
                <a16:creationId xmlns:a16="http://schemas.microsoft.com/office/drawing/2014/main" id="{D100D096-D2C6-9C52-0122-0B8EC99DDC98}"/>
              </a:ext>
            </a:extLst>
          </p:cNvPr>
          <p:cNvSpPr/>
          <p:nvPr/>
        </p:nvSpPr>
        <p:spPr>
          <a:xfrm>
            <a:off x="1757087" y="3415741"/>
            <a:ext cx="1100201" cy="44398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</a:t>
            </a:r>
            <a:r>
              <a:rPr lang="zh-CN" altLang="en-US" sz="27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矩形 3"/>
          <p:cNvSpPr/>
          <p:nvPr/>
        </p:nvSpPr>
        <p:spPr>
          <a:xfrm>
            <a:off x="6198436" y="2024116"/>
            <a:ext cx="5364300" cy="397031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She is very outgoing and often talks about funny things with us.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No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it isn’t.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What does she look like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Yes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she is.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E. She does well in all her subjects.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F. You must have many things in common.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G. Is she taller than you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7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248400" y="1301445"/>
            <a:ext cx="5624052" cy="397031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She is very outgoing and often talks about funny things with us.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No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it isn’t.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What does she look like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Yes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she is.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E. She does well in all her subjects.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F. You must have many things in common.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G. Is she taller than you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40237" y="1008574"/>
            <a:ext cx="5908163" cy="513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She must be very popular in your class.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Sure.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That’s great. Is she good at her schoolwork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Yes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she is.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Is her English better than you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5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often get a better grade than she does in English tests. 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f29f6">
            <a:extLst>
              <a:ext uri="{FF2B5EF4-FFF2-40B4-BE49-F238E27FC236}">
                <a16:creationId xmlns:a16="http://schemas.microsoft.com/office/drawing/2014/main" id="{3C15ED64-A736-2694-AF7C-1DBD029CD471}"/>
              </a:ext>
            </a:extLst>
          </p:cNvPr>
          <p:cNvSpPr/>
          <p:nvPr/>
        </p:nvSpPr>
        <p:spPr>
          <a:xfrm>
            <a:off x="1636590" y="4988246"/>
            <a:ext cx="119068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5" name="A_304c9">
            <a:extLst>
              <a:ext uri="{FF2B5EF4-FFF2-40B4-BE49-F238E27FC236}">
                <a16:creationId xmlns:a16="http://schemas.microsoft.com/office/drawing/2014/main" id="{A3AA7DA6-E117-8431-BBCD-D217E4CF5B55}"/>
              </a:ext>
            </a:extLst>
          </p:cNvPr>
          <p:cNvSpPr/>
          <p:nvPr/>
        </p:nvSpPr>
        <p:spPr>
          <a:xfrm>
            <a:off x="3579436" y="3878774"/>
            <a:ext cx="110178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A_0046a">
            <a:extLst>
              <a:ext uri="{FF2B5EF4-FFF2-40B4-BE49-F238E27FC236}">
                <a16:creationId xmlns:a16="http://schemas.microsoft.com/office/drawing/2014/main" id="{8585C6C9-0687-C9FD-3CA1-6737CE722972}"/>
              </a:ext>
            </a:extLst>
          </p:cNvPr>
          <p:cNvSpPr/>
          <p:nvPr/>
        </p:nvSpPr>
        <p:spPr>
          <a:xfrm>
            <a:off x="2519176" y="2214566"/>
            <a:ext cx="11224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451956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05707" y="598380"/>
            <a:ext cx="11075015" cy="60380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Ⅴ.</a:t>
            </a:r>
            <a:r>
              <a:rPr lang="zh-CN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阅读理解。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Frank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his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brother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Jack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lived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near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ocean.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Frank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outgoing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while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Jack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shy.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liked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doing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different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things.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Frank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famous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organizing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games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beach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volleyball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football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other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sport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imaginable.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Jack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preferred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draw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paint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build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sandcastles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沙堡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Frank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didn’t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understand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Jack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would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rather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artistic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things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play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ball.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believed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sport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often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allowed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many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kids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play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together.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when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Jack’s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idea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hatched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would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show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Frank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doing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things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together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looked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like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endParaRPr lang="zh-CN" altLang="zh-CN" sz="30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14611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64702" y="1465873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After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Jack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finished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creating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special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sandcastle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stairs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towers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walls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took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pictures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painted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colourful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posters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featuring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突出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sandcastle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question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hung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posters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everywhere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town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announcing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sandcastle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artistry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艺术技巧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ages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welcome.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24115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Frank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poster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nicely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Jack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would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come.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Still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shortly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after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sunrise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Saturday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Jack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beach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digging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sand.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mid</a:t>
            </a:r>
            <a:r>
              <a:rPr lang="zh-CN" altLang="zh-CN" sz="3200" b="1" dirty="0">
                <a:latin typeface="Times New Roman" panose="02020603050405020304" pitchFamily="18" charset="0"/>
                <a:ea typeface="MS Mincho"/>
                <a:cs typeface="MS Mincho"/>
                <a:sym typeface="Times New Roman" panose="02020603050405020304" pitchFamily="18" charset="0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morning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kids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sculpting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雕塑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alongside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him.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number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increased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lot.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65726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13978" y="856811"/>
            <a:ext cx="11369982" cy="5442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After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Frank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came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back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from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his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ball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game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went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check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how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his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brother’s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plan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turned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out.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couldn’t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believe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saw.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least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30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people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were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building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city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sandcastles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everyone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chatting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laughing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working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together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most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beautiful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thing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seen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beach.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guess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you’ve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proved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wrong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Frank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said.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should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make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sandcastle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day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yearly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tradition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Handing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Frank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shovel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铲子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smile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Jack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started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together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his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brother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their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super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creation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sand.</a:t>
            </a:r>
            <a:endParaRPr lang="zh-CN" altLang="zh-CN" sz="30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27719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890952"/>
            <a:ext cx="10833100" cy="45192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 does the underlined word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hatched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in Paragraph 2 probably mean in Chinese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　　　　　　　　　　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产生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B.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改变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	C.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消失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D.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中断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When learning about Jack’s plan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Frank was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doubtful             	B. interested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satisfied             	D. nervous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1b2d4">
            <a:extLst>
              <a:ext uri="{FF2B5EF4-FFF2-40B4-BE49-F238E27FC236}">
                <a16:creationId xmlns:a16="http://schemas.microsoft.com/office/drawing/2014/main" id="{6534656E-DE2F-ED86-9E59-99967069AB1E}"/>
              </a:ext>
            </a:extLst>
          </p:cNvPr>
          <p:cNvSpPr/>
          <p:nvPr/>
        </p:nvSpPr>
        <p:spPr>
          <a:xfrm>
            <a:off x="804228" y="2889424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448b9">
            <a:extLst>
              <a:ext uri="{FF2B5EF4-FFF2-40B4-BE49-F238E27FC236}">
                <a16:creationId xmlns:a16="http://schemas.microsoft.com/office/drawing/2014/main" id="{DD5B4274-F4BA-408B-E1C1-7A4CFC71485D}"/>
              </a:ext>
            </a:extLst>
          </p:cNvPr>
          <p:cNvSpPr/>
          <p:nvPr/>
        </p:nvSpPr>
        <p:spPr>
          <a:xfrm>
            <a:off x="804228" y="987472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120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4065562"/>
            <a:ext cx="10833100" cy="20128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Which of the following best describes Jack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Honest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                 B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 Creative.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Outgoing.             D. Caring.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546388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 can we know about Jack’s idea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It came from a picture.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It needed 30 people’s support.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It proved Frank right.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It did work well.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699a6">
            <a:extLst>
              <a:ext uri="{FF2B5EF4-FFF2-40B4-BE49-F238E27FC236}">
                <a16:creationId xmlns:a16="http://schemas.microsoft.com/office/drawing/2014/main" id="{FC62BB9E-02C7-CAE6-2937-0C34AD5D8CE5}"/>
              </a:ext>
            </a:extLst>
          </p:cNvPr>
          <p:cNvSpPr/>
          <p:nvPr/>
        </p:nvSpPr>
        <p:spPr>
          <a:xfrm>
            <a:off x="804228" y="4162082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88ba9">
            <a:extLst>
              <a:ext uri="{FF2B5EF4-FFF2-40B4-BE49-F238E27FC236}">
                <a16:creationId xmlns:a16="http://schemas.microsoft.com/office/drawing/2014/main" id="{28D61330-820D-8334-ECA9-EDAFEAF864CD}"/>
              </a:ext>
            </a:extLst>
          </p:cNvPr>
          <p:cNvSpPr/>
          <p:nvPr/>
        </p:nvSpPr>
        <p:spPr>
          <a:xfrm>
            <a:off x="804228" y="642908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039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B9BF42C5-4CBD-B1CA-9BDC-49374D0741F9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Section B(Reflecting)</a:t>
              </a:r>
              <a:endPara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基础过关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能力提升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Unit 3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Same or Different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64702" y="1517013"/>
            <a:ext cx="10833100" cy="4513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 mother is outgoing. She likes talking in many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(situation).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have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(short) hair than Anna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so Anna has longer hair than me.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 gives me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great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(pleasant) to introduce our guest speaker.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78fbb">
            <a:extLst>
              <a:ext uri="{FF2B5EF4-FFF2-40B4-BE49-F238E27FC236}">
                <a16:creationId xmlns:a16="http://schemas.microsoft.com/office/drawing/2014/main" id="{A03F8C77-337D-86A6-41EE-9DE56C69A486}"/>
              </a:ext>
            </a:extLst>
          </p:cNvPr>
          <p:cNvSpPr/>
          <p:nvPr/>
        </p:nvSpPr>
        <p:spPr>
          <a:xfrm>
            <a:off x="4341289" y="4783453"/>
            <a:ext cx="237712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pleasure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5" name="A_8a945">
            <a:extLst>
              <a:ext uri="{FF2B5EF4-FFF2-40B4-BE49-F238E27FC236}">
                <a16:creationId xmlns:a16="http://schemas.microsoft.com/office/drawing/2014/main" id="{58FD2FEC-67C3-1173-A459-D3292763AA08}"/>
              </a:ext>
            </a:extLst>
          </p:cNvPr>
          <p:cNvSpPr/>
          <p:nvPr/>
        </p:nvSpPr>
        <p:spPr>
          <a:xfrm>
            <a:off x="2542080" y="3515485"/>
            <a:ext cx="218128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shorter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4" name="A_fadc5">
            <a:extLst>
              <a:ext uri="{FF2B5EF4-FFF2-40B4-BE49-F238E27FC236}">
                <a16:creationId xmlns:a16="http://schemas.microsoft.com/office/drawing/2014/main" id="{85672083-CD5C-90E6-1029-9A9EBA4ADA43}"/>
              </a:ext>
            </a:extLst>
          </p:cNvPr>
          <p:cNvSpPr/>
          <p:nvPr/>
        </p:nvSpPr>
        <p:spPr>
          <a:xfrm>
            <a:off x="1164130" y="2881501"/>
            <a:ext cx="25861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situations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872111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［人与自我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·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自我管理］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 should make a right plan for ourselves and try our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best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(reach) our goals.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 all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expect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(learn) more about the outside world.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b08c8">
            <a:extLst>
              <a:ext uri="{FF2B5EF4-FFF2-40B4-BE49-F238E27FC236}">
                <a16:creationId xmlns:a16="http://schemas.microsoft.com/office/drawing/2014/main" id="{4B38F424-B31A-9E11-0136-996389173054}"/>
              </a:ext>
            </a:extLst>
          </p:cNvPr>
          <p:cNvSpPr/>
          <p:nvPr/>
        </p:nvSpPr>
        <p:spPr>
          <a:xfrm>
            <a:off x="3786950" y="2236599"/>
            <a:ext cx="22590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 learn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3" name="A_b37d9">
            <a:extLst>
              <a:ext uri="{FF2B5EF4-FFF2-40B4-BE49-F238E27FC236}">
                <a16:creationId xmlns:a16="http://schemas.microsoft.com/office/drawing/2014/main" id="{47B4D121-A369-6118-7F34-A5812E679794}"/>
              </a:ext>
            </a:extLst>
          </p:cNvPr>
          <p:cNvSpPr/>
          <p:nvPr/>
        </p:nvSpPr>
        <p:spPr>
          <a:xfrm>
            <a:off x="5665724" y="1602615"/>
            <a:ext cx="231997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 reach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854354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50481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 do the two postcards have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They have the same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colour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　　　　　　　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in trouble             B. in silence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in public              D. in common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98c34">
            <a:extLst>
              <a:ext uri="{FF2B5EF4-FFF2-40B4-BE49-F238E27FC236}">
                <a16:creationId xmlns:a16="http://schemas.microsoft.com/office/drawing/2014/main" id="{D5154CAD-7180-0E18-82A2-26DBB9D5C5E5}"/>
              </a:ext>
            </a:extLst>
          </p:cNvPr>
          <p:cNvSpPr/>
          <p:nvPr/>
        </p:nvSpPr>
        <p:spPr>
          <a:xfrm>
            <a:off x="804228" y="1780985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2570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897177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population of China is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than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 Japan.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big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that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larger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those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larger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that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bigger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those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b36da">
            <a:extLst>
              <a:ext uri="{FF2B5EF4-FFF2-40B4-BE49-F238E27FC236}">
                <a16:creationId xmlns:a16="http://schemas.microsoft.com/office/drawing/2014/main" id="{142C837D-DF05-98CB-A1C3-75DD652C18DF}"/>
              </a:ext>
            </a:extLst>
          </p:cNvPr>
          <p:cNvSpPr/>
          <p:nvPr/>
        </p:nvSpPr>
        <p:spPr>
          <a:xfrm>
            <a:off x="804228" y="99369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1296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933250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expected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 friend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but my car broke down on the way.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Never mind.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meet                  B. to meet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meeting             D. to meeting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456fc">
            <a:extLst>
              <a:ext uri="{FF2B5EF4-FFF2-40B4-BE49-F238E27FC236}">
                <a16:creationId xmlns:a16="http://schemas.microsoft.com/office/drawing/2014/main" id="{32186E9D-2504-24EE-C4D6-DA2AC536284C}"/>
              </a:ext>
            </a:extLst>
          </p:cNvPr>
          <p:cNvSpPr/>
          <p:nvPr/>
        </p:nvSpPr>
        <p:spPr>
          <a:xfrm>
            <a:off x="804228" y="102977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3157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980142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sentence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murderer was a fat man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with a square face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about six feet tall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...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describes a person’s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weight             	B. height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appearance           D. personality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42356">
            <a:extLst>
              <a:ext uri="{FF2B5EF4-FFF2-40B4-BE49-F238E27FC236}">
                <a16:creationId xmlns:a16="http://schemas.microsoft.com/office/drawing/2014/main" id="{982DCB38-D70E-827A-850A-864307184BD3}"/>
              </a:ext>
            </a:extLst>
          </p:cNvPr>
          <p:cNvSpPr/>
          <p:nvPr/>
        </p:nvSpPr>
        <p:spPr>
          <a:xfrm>
            <a:off x="804228" y="1076662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2508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253337"/>
            <a:ext cx="10833100" cy="25987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Everyone considers him as a(n)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person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for he never hides what he thinks from others.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friendly             B. active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direct                D. smart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a14ac">
            <a:extLst>
              <a:ext uri="{FF2B5EF4-FFF2-40B4-BE49-F238E27FC236}">
                <a16:creationId xmlns:a16="http://schemas.microsoft.com/office/drawing/2014/main" id="{FD584463-A89A-4030-2FA1-D8D91AF95DE2}"/>
              </a:ext>
            </a:extLst>
          </p:cNvPr>
          <p:cNvSpPr/>
          <p:nvPr/>
        </p:nvSpPr>
        <p:spPr>
          <a:xfrm>
            <a:off x="804228" y="134985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6109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5B89CEC6-3F4F-41A4-9503-93C638186164}" vid="{7155217A-5BAE-4FA4-AAD2-46644F8B138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702</TotalTime>
  <Words>1216</Words>
  <Application>Microsoft Office PowerPoint</Application>
  <PresentationFormat>宽屏</PresentationFormat>
  <Paragraphs>118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等线</vt:lpstr>
      <vt:lpstr>Arial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fei li</cp:lastModifiedBy>
  <cp:revision>9</cp:revision>
  <dcterms:created xsi:type="dcterms:W3CDTF">2025-07-27T01:04:36Z</dcterms:created>
  <dcterms:modified xsi:type="dcterms:W3CDTF">2025-07-29T22:30:49Z</dcterms:modified>
</cp:coreProperties>
</file>