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874" r:id="rId5"/>
    <p:sldId id="875" r:id="rId6"/>
    <p:sldId id="876" r:id="rId7"/>
    <p:sldId id="877" r:id="rId8"/>
    <p:sldId id="878" r:id="rId9"/>
    <p:sldId id="879" r:id="rId10"/>
    <p:sldId id="880" r:id="rId11"/>
    <p:sldId id="259" r:id="rId12"/>
    <p:sldId id="881" r:id="rId13"/>
    <p:sldId id="882" r:id="rId14"/>
    <p:sldId id="883" r:id="rId15"/>
    <p:sldId id="884" r:id="rId16"/>
    <p:sldId id="885" r:id="rId17"/>
    <p:sldId id="873"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28" autoAdjust="0"/>
    <p:restoredTop sz="94660"/>
  </p:normalViewPr>
  <p:slideViewPr>
    <p:cSldViewPr snapToGrid="0" showGuides="1">
      <p:cViewPr varScale="1">
        <p:scale>
          <a:sx n="82" d="100"/>
          <a:sy n="82" d="100"/>
        </p:scale>
        <p:origin x="126" y="138"/>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081796-2ADD-468A-966D-400FB997E246}"/>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C086C6C3-9226-451C-B6B7-F11D8D152346}"/>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5E05198-E4EE-4794-BC6C-759C3B90959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2025/7/29</a:t>
            </a:fld>
            <a:endParaRPr lang="zh-CN" altLang="en-US"/>
          </a:p>
        </p:txBody>
      </p:sp>
      <p:sp>
        <p:nvSpPr>
          <p:cNvPr id="5" name="页脚占位符 4">
            <a:extLst>
              <a:ext uri="{FF2B5EF4-FFF2-40B4-BE49-F238E27FC236}">
                <a16:creationId xmlns:a16="http://schemas.microsoft.com/office/drawing/2014/main" id="{91DE9DE4-97F9-45D4-9EEF-023522C35D2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49F59F7-B9E1-4CBF-9240-E30A8F6CA75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1530355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46F72E5-D41D-46BE-A609-2E6D136F116E}"/>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A6F5C2A4-0B29-430C-9025-323D4CC50B10}"/>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63F275D-8621-498F-9B5C-CBF02A9886E9}"/>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2025/7/29</a:t>
            </a:fld>
            <a:endParaRPr lang="zh-CN" altLang="en-US"/>
          </a:p>
        </p:txBody>
      </p:sp>
      <p:sp>
        <p:nvSpPr>
          <p:cNvPr id="5" name="页脚占位符 4">
            <a:extLst>
              <a:ext uri="{FF2B5EF4-FFF2-40B4-BE49-F238E27FC236}">
                <a16:creationId xmlns:a16="http://schemas.microsoft.com/office/drawing/2014/main" id="{A3C3B24D-FB56-4873-98E2-D2227A5111D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63D195C-8F2E-4C46-9CBE-1411EF87CB8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200922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0768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8160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0BA53C-FC17-4995-BD73-2AFA61E542E7}"/>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35BA311-1EB8-4BDA-AF93-4530A4860D3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5B1B67F5-4541-44F4-800E-051204D1BE16}"/>
              </a:ext>
            </a:extLst>
          </p:cNvPr>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3DA8DE82-9895-4A2B-9960-0DE9C761842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96FBDE9F-5AAC-4332-AED0-53E7057CDF6E}"/>
              </a:ext>
            </a:extLst>
          </p:cNvPr>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C4F3089D-01BE-4AA1-A816-E4877F9E6E7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2025/7/29</a:t>
            </a:fld>
            <a:endParaRPr lang="zh-CN" altLang="en-US"/>
          </a:p>
        </p:txBody>
      </p:sp>
      <p:sp>
        <p:nvSpPr>
          <p:cNvPr id="8" name="页脚占位符 7">
            <a:extLst>
              <a:ext uri="{FF2B5EF4-FFF2-40B4-BE49-F238E27FC236}">
                <a16:creationId xmlns:a16="http://schemas.microsoft.com/office/drawing/2014/main" id="{43BCAACE-047A-4355-B938-08742B51019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43479820-B1AC-460E-9967-B255D2652AA0}"/>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72687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5ED157-A2CD-4BEC-BB74-7EDEE1085681}"/>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E0A9982B-26B0-456E-9D8B-E37B4356B4C5}"/>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2025/7/29</a:t>
            </a:fld>
            <a:endParaRPr lang="zh-CN" altLang="en-US"/>
          </a:p>
        </p:txBody>
      </p:sp>
      <p:sp>
        <p:nvSpPr>
          <p:cNvPr id="4" name="页脚占位符 3">
            <a:extLst>
              <a:ext uri="{FF2B5EF4-FFF2-40B4-BE49-F238E27FC236}">
                <a16:creationId xmlns:a16="http://schemas.microsoft.com/office/drawing/2014/main" id="{688E86F2-0AB4-4B74-811D-2777FB0C3B0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479B1C76-8890-4C12-AA76-F2BBF77F7A4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983898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8149BF3-3D67-4551-B370-202ACFC3460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2025/7/29</a:t>
            </a:fld>
            <a:endParaRPr lang="zh-CN" altLang="en-US"/>
          </a:p>
        </p:txBody>
      </p:sp>
      <p:sp>
        <p:nvSpPr>
          <p:cNvPr id="3" name="页脚占位符 2">
            <a:extLst>
              <a:ext uri="{FF2B5EF4-FFF2-40B4-BE49-F238E27FC236}">
                <a16:creationId xmlns:a16="http://schemas.microsoft.com/office/drawing/2014/main" id="{8405ED6C-D44A-4ED2-9D79-FC0558A2A85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A4AB21DE-078D-4382-BCC1-B2C66959459E}"/>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762411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1491A1-9352-406A-BE02-F6331A18D73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9973C501-1AEC-4880-A928-C6FFF13B4BE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BDF44802-4845-4D92-8982-1D35BFE88C4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4175CC68-98F0-4CED-85EC-646DBDCF84F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2025/7/29</a:t>
            </a:fld>
            <a:endParaRPr lang="zh-CN" altLang="en-US"/>
          </a:p>
        </p:txBody>
      </p:sp>
      <p:sp>
        <p:nvSpPr>
          <p:cNvPr id="6" name="页脚占位符 5">
            <a:extLst>
              <a:ext uri="{FF2B5EF4-FFF2-40B4-BE49-F238E27FC236}">
                <a16:creationId xmlns:a16="http://schemas.microsoft.com/office/drawing/2014/main" id="{CA296DB8-BEBF-48E8-86CC-22E05C86E73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EA9ED5EB-C466-4284-8B35-7BF081F15341}"/>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156337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21F442-66D8-442C-9735-564A5CE66CF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D4657C5-F83F-444F-A1C9-C686AB59C4D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a:extLst>
              <a:ext uri="{FF2B5EF4-FFF2-40B4-BE49-F238E27FC236}">
                <a16:creationId xmlns:a16="http://schemas.microsoft.com/office/drawing/2014/main" id="{D479F67F-774A-42D6-9A35-5415C2ECFAE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E3B6D6A0-62B3-42F9-B1EE-7D3EF0FAF4E0}"/>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2025/7/29</a:t>
            </a:fld>
            <a:endParaRPr lang="zh-CN" altLang="en-US"/>
          </a:p>
        </p:txBody>
      </p:sp>
      <p:sp>
        <p:nvSpPr>
          <p:cNvPr id="6" name="页脚占位符 5">
            <a:extLst>
              <a:ext uri="{FF2B5EF4-FFF2-40B4-BE49-F238E27FC236}">
                <a16:creationId xmlns:a16="http://schemas.microsoft.com/office/drawing/2014/main" id="{CA4B6D7A-D603-45DA-8650-E06CC449CDF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86B663EC-6385-4AF6-8BF7-463DDE4C4A0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301030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12121"/>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01591"/>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hlinkClick r:id="rId14" action="ppaction://hlinksldjump"/>
            <a:extLst>
              <a:ext uri="{FF2B5EF4-FFF2-40B4-BE49-F238E27FC236}">
                <a16:creationId xmlns:a16="http://schemas.microsoft.com/office/drawing/2014/main" id="{C41FBD50-8289-4C28-BA64-A90AF4043852}"/>
              </a:ext>
            </a:extLst>
          </p:cNvPr>
          <p:cNvSpPr txBox="1"/>
          <p:nvPr userDrawn="1"/>
        </p:nvSpPr>
        <p:spPr>
          <a:xfrm>
            <a:off x="10587745" y="182462"/>
            <a:ext cx="1287470" cy="369332"/>
          </a:xfrm>
          <a:prstGeom prst="rect">
            <a:avLst/>
          </a:prstGeom>
          <a:solidFill>
            <a:schemeClr val="bg1"/>
          </a:solidFill>
          <a:ln>
            <a:noFill/>
          </a:ln>
        </p:spPr>
        <p:txBody>
          <a:bodyPr wrap="square" rtlCol="0">
            <a:spAutoFit/>
          </a:bodyPr>
          <a:lstStyle/>
          <a:p>
            <a:pPr algn="ctr"/>
            <a:r>
              <a:rPr lang="zh-CN" altLang="en-US" sz="1800" b="1" baseline="0" dirty="0">
                <a:solidFill>
                  <a:srgbClr val="C00000"/>
                </a:solidFill>
              </a:rPr>
              <a:t>返回目录</a:t>
            </a:r>
          </a:p>
        </p:txBody>
      </p:sp>
      <p:sp>
        <p:nvSpPr>
          <p:cNvPr id="2" name="TextBox 7">
            <a:extLst>
              <a:ext uri="{FF2B5EF4-FFF2-40B4-BE49-F238E27FC236}">
                <a16:creationId xmlns:a16="http://schemas.microsoft.com/office/drawing/2014/main" id="{BF45EFFB-D4E6-A532-CFAE-5A1CC503CB65}"/>
              </a:ext>
            </a:extLst>
          </p:cNvPr>
          <p:cNvSpPr txBox="1"/>
          <p:nvPr userDrawn="1"/>
        </p:nvSpPr>
        <p:spPr>
          <a:xfrm>
            <a:off x="839819" y="79639"/>
            <a:ext cx="9384836" cy="523220"/>
          </a:xfrm>
          <a:prstGeom prst="rect">
            <a:avLst/>
          </a:prstGeom>
          <a:noFill/>
        </p:spPr>
        <p:txBody>
          <a:bodyPr wrap="square" rtlCol="0">
            <a:spAutoFit/>
          </a:bodyPr>
          <a:lstStyle/>
          <a:p>
            <a:r>
              <a:rPr lang="en-US" altLang="zh-CN"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Section A(1a~2e)</a:t>
            </a:r>
            <a:endPar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6A064C01-C6EC-4D0F-BE70-8E501BD79EDF}"/>
              </a:ext>
            </a:extLst>
          </p:cNvPr>
          <p:cNvGrpSpPr/>
          <p:nvPr/>
        </p:nvGrpSpPr>
        <p:grpSpPr>
          <a:xfrm>
            <a:off x="223788" y="821515"/>
            <a:ext cx="11744425" cy="5332963"/>
            <a:chOff x="223788" y="821515"/>
            <a:chExt cx="11744425" cy="5332963"/>
          </a:xfrm>
        </p:grpSpPr>
        <p:grpSp>
          <p:nvGrpSpPr>
            <p:cNvPr id="5" name="组合 4">
              <a:extLst>
                <a:ext uri="{FF2B5EF4-FFF2-40B4-BE49-F238E27FC236}">
                  <a16:creationId xmlns:a16="http://schemas.microsoft.com/office/drawing/2014/main" id="{46F0F1B6-32C1-40F7-BDA6-7F6B0A41673F}"/>
                </a:ext>
              </a:extLst>
            </p:cNvPr>
            <p:cNvGrpSpPr/>
            <p:nvPr/>
          </p:nvGrpSpPr>
          <p:grpSpPr>
            <a:xfrm>
              <a:off x="223788" y="821515"/>
              <a:ext cx="11744425" cy="5332963"/>
              <a:chOff x="223788" y="561261"/>
              <a:chExt cx="11744425" cy="5332963"/>
            </a:xfrm>
          </p:grpSpPr>
          <p:sp>
            <p:nvSpPr>
              <p:cNvPr id="13" name="矩形 12">
                <a:extLst>
                  <a:ext uri="{FF2B5EF4-FFF2-40B4-BE49-F238E27FC236}">
                    <a16:creationId xmlns:a16="http://schemas.microsoft.com/office/drawing/2014/main" id="{7A170505-D14C-4037-8B76-EC647B40C551}"/>
                  </a:ext>
                </a:extLst>
              </p:cNvPr>
              <p:cNvSpPr/>
              <p:nvPr/>
            </p:nvSpPr>
            <p:spPr>
              <a:xfrm>
                <a:off x="223788" y="561261"/>
                <a:ext cx="11744425" cy="5332963"/>
              </a:xfrm>
              <a:prstGeom prst="rect">
                <a:avLst/>
              </a:prstGeom>
              <a:solidFill>
                <a:srgbClr val="FFFCC5"/>
              </a:solidFill>
              <a:ln>
                <a:solidFill>
                  <a:srgbClr val="FF0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sym typeface="Times New Roman" panose="02020603050405020304" pitchFamily="18" charset="0"/>
                </a:endParaRPr>
              </a:p>
            </p:txBody>
          </p:sp>
          <p:sp>
            <p:nvSpPr>
              <p:cNvPr id="14" name="Freeform 6">
                <a:extLst>
                  <a:ext uri="{FF2B5EF4-FFF2-40B4-BE49-F238E27FC236}">
                    <a16:creationId xmlns:a16="http://schemas.microsoft.com/office/drawing/2014/main" id="{5E037592-40AF-4A6C-97CD-6BEA280C0D9C}"/>
                  </a:ext>
                </a:extLst>
              </p:cNvPr>
              <p:cNvSpPr/>
              <p:nvPr/>
            </p:nvSpPr>
            <p:spPr bwMode="auto">
              <a:xfrm>
                <a:off x="225393" y="561261"/>
                <a:ext cx="9490509" cy="5332963"/>
              </a:xfrm>
              <a:custGeom>
                <a:avLst/>
                <a:gdLst>
                  <a:gd name="T0" fmla="*/ 0 w 4756"/>
                  <a:gd name="T1" fmla="*/ 0 h 2239"/>
                  <a:gd name="T2" fmla="*/ 3897 w 4756"/>
                  <a:gd name="T3" fmla="*/ 0 h 2239"/>
                  <a:gd name="T4" fmla="*/ 4756 w 4756"/>
                  <a:gd name="T5" fmla="*/ 1121 h 2239"/>
                  <a:gd name="T6" fmla="*/ 3897 w 4756"/>
                  <a:gd name="T7" fmla="*/ 2239 h 2239"/>
                  <a:gd name="T8" fmla="*/ 0 w 4756"/>
                  <a:gd name="T9" fmla="*/ 2239 h 2239"/>
                  <a:gd name="T10" fmla="*/ 0 w 4756"/>
                  <a:gd name="T11" fmla="*/ 0 h 2239"/>
                </a:gdLst>
                <a:ahLst/>
                <a:cxnLst>
                  <a:cxn ang="0">
                    <a:pos x="T0" y="T1"/>
                  </a:cxn>
                  <a:cxn ang="0">
                    <a:pos x="T2" y="T3"/>
                  </a:cxn>
                  <a:cxn ang="0">
                    <a:pos x="T4" y="T5"/>
                  </a:cxn>
                  <a:cxn ang="0">
                    <a:pos x="T6" y="T7"/>
                  </a:cxn>
                  <a:cxn ang="0">
                    <a:pos x="T8" y="T9"/>
                  </a:cxn>
                  <a:cxn ang="0">
                    <a:pos x="T10" y="T11"/>
                  </a:cxn>
                </a:cxnLst>
                <a:rect l="0" t="0" r="r" b="b"/>
                <a:pathLst>
                  <a:path w="4756" h="2239">
                    <a:moveTo>
                      <a:pt x="0" y="0"/>
                    </a:moveTo>
                    <a:lnTo>
                      <a:pt x="3897" y="0"/>
                    </a:lnTo>
                    <a:lnTo>
                      <a:pt x="4756" y="1121"/>
                    </a:lnTo>
                    <a:lnTo>
                      <a:pt x="3897" y="2239"/>
                    </a:lnTo>
                    <a:lnTo>
                      <a:pt x="0" y="2239"/>
                    </a:lnTo>
                    <a:lnTo>
                      <a:pt x="0" y="0"/>
                    </a:lnTo>
                    <a:close/>
                  </a:path>
                </a:pathLst>
              </a:custGeom>
              <a:solidFill>
                <a:srgbClr val="E60012"/>
              </a:solidFill>
              <a:ln w="0">
                <a:noFill/>
                <a:prstDash val="solid"/>
                <a:round/>
              </a:ln>
            </p:spPr>
            <p:txBody>
              <a:bodyPr vert="horz" wrap="square" lIns="128580" tIns="64290" rIns="128580" bIns="64290" numCol="1" anchor="t" anchorCtr="0" compatLnSpc="1"/>
              <a:lstStyle/>
              <a:p>
                <a:endParaRPr lang="zh-CN" altLang="en-US" dirty="0">
                  <a:latin typeface="Times New Roman" panose="02020603050405020304" pitchFamily="18" charset="0"/>
                  <a:sym typeface="Times New Roman" panose="02020603050405020304" pitchFamily="18" charset="0"/>
                </a:endParaRPr>
              </a:p>
            </p:txBody>
          </p:sp>
        </p:grpSp>
        <p:pic>
          <p:nvPicPr>
            <p:cNvPr id="6" name="图片 5">
              <a:extLst>
                <a:ext uri="{FF2B5EF4-FFF2-40B4-BE49-F238E27FC236}">
                  <a16:creationId xmlns:a16="http://schemas.microsoft.com/office/drawing/2014/main" id="{65EA5A74-F842-4999-B9F7-A2ABD3019B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8843" y="1514759"/>
              <a:ext cx="5602377" cy="3753593"/>
            </a:xfrm>
            <a:prstGeom prst="rect">
              <a:avLst/>
            </a:prstGeom>
          </p:spPr>
        </p:pic>
        <p:grpSp>
          <p:nvGrpSpPr>
            <p:cNvPr id="7" name="组合 6">
              <a:extLst>
                <a:ext uri="{FF2B5EF4-FFF2-40B4-BE49-F238E27FC236}">
                  <a16:creationId xmlns:a16="http://schemas.microsoft.com/office/drawing/2014/main" id="{602BC47E-9713-45F4-8F5E-23F2615F49B1}"/>
                </a:ext>
              </a:extLst>
            </p:cNvPr>
            <p:cNvGrpSpPr/>
            <p:nvPr/>
          </p:nvGrpSpPr>
          <p:grpSpPr>
            <a:xfrm>
              <a:off x="8923445" y="4639752"/>
              <a:ext cx="2931807" cy="1479810"/>
              <a:chOff x="8823593" y="4714359"/>
              <a:chExt cx="2931807" cy="1479810"/>
            </a:xfrm>
          </p:grpSpPr>
          <p:grpSp>
            <p:nvGrpSpPr>
              <p:cNvPr id="8" name="组合 7">
                <a:extLst>
                  <a:ext uri="{FF2B5EF4-FFF2-40B4-BE49-F238E27FC236}">
                    <a16:creationId xmlns:a16="http://schemas.microsoft.com/office/drawing/2014/main" id="{51918DD0-7464-4719-95CD-F234FA8565DC}"/>
                  </a:ext>
                </a:extLst>
              </p:cNvPr>
              <p:cNvGrpSpPr/>
              <p:nvPr/>
            </p:nvGrpSpPr>
            <p:grpSpPr>
              <a:xfrm>
                <a:off x="8823593" y="4714359"/>
                <a:ext cx="2931807" cy="1479810"/>
                <a:chOff x="8738249" y="4823543"/>
                <a:chExt cx="2931807" cy="1479810"/>
              </a:xfrm>
            </p:grpSpPr>
            <p:sp>
              <p:nvSpPr>
                <p:cNvPr id="10" name="矩形: 圆角 9">
                  <a:extLst>
                    <a:ext uri="{FF2B5EF4-FFF2-40B4-BE49-F238E27FC236}">
                      <a16:creationId xmlns:a16="http://schemas.microsoft.com/office/drawing/2014/main" id="{4FCBAE2A-13F3-48BA-8A30-E1E3D2AE42E3}"/>
                    </a:ext>
                  </a:extLst>
                </p:cNvPr>
                <p:cNvSpPr/>
                <p:nvPr/>
              </p:nvSpPr>
              <p:spPr>
                <a:xfrm>
                  <a:off x="8965838" y="4823543"/>
                  <a:ext cx="2704218" cy="1339283"/>
                </a:xfrm>
                <a:prstGeom prst="roundRect">
                  <a:avLst/>
                </a:prstGeom>
                <a:noFill/>
                <a:ln w="285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40">
                    <a:latin typeface="Times New Roman" panose="02020603050405020304" pitchFamily="18" charset="0"/>
                    <a:sym typeface="Times New Roman" panose="02020603050405020304" pitchFamily="18" charset="0"/>
                  </a:endParaRPr>
                </a:p>
              </p:txBody>
            </p:sp>
            <p:sp>
              <p:nvSpPr>
                <p:cNvPr id="11" name="文本框 10">
                  <a:extLst>
                    <a:ext uri="{FF2B5EF4-FFF2-40B4-BE49-F238E27FC236}">
                      <a16:creationId xmlns:a16="http://schemas.microsoft.com/office/drawing/2014/main" id="{4E2F3C54-E82C-4FE2-AB0C-84D213F75A0F}"/>
                    </a:ext>
                  </a:extLst>
                </p:cNvPr>
                <p:cNvSpPr txBox="1"/>
                <p:nvPr/>
              </p:nvSpPr>
              <p:spPr>
                <a:xfrm>
                  <a:off x="9515059" y="4873419"/>
                  <a:ext cx="1409360" cy="738664"/>
                </a:xfrm>
                <a:prstGeom prst="rect">
                  <a:avLst/>
                </a:prstGeom>
                <a:noFill/>
              </p:spPr>
              <p:txBody>
                <a:bodyPr wrap="none" rtlCol="0">
                  <a:spAutoFit/>
                </a:bodyPr>
                <a:lstStyle/>
                <a:p>
                  <a:pPr algn="l"/>
                  <a:r>
                    <a:rPr lang="zh-CN" altLang="en-US" sz="4200" b="1" dirty="0">
                      <a:latin typeface="Times New Roman" panose="02020603050405020304" pitchFamily="18" charset="0"/>
                      <a:ea typeface="微软雅黑" panose="020B0503020204020204" pitchFamily="34" charset="-122"/>
                      <a:sym typeface="Times New Roman" panose="02020603050405020304" pitchFamily="18" charset="0"/>
                    </a:rPr>
                    <a:t>英 语</a:t>
                  </a:r>
                </a:p>
              </p:txBody>
            </p:sp>
            <p:sp>
              <p:nvSpPr>
                <p:cNvPr id="12" name="文本框 11">
                  <a:extLst>
                    <a:ext uri="{FF2B5EF4-FFF2-40B4-BE49-F238E27FC236}">
                      <a16:creationId xmlns:a16="http://schemas.microsoft.com/office/drawing/2014/main" id="{B8A28FD6-2FA7-4587-8E87-A8B29F9711F7}"/>
                    </a:ext>
                  </a:extLst>
                </p:cNvPr>
                <p:cNvSpPr txBox="1"/>
                <p:nvPr/>
              </p:nvSpPr>
              <p:spPr>
                <a:xfrm>
                  <a:off x="8738249" y="5595467"/>
                  <a:ext cx="2931807" cy="707886"/>
                </a:xfrm>
                <a:prstGeom prst="rect">
                  <a:avLst/>
                </a:prstGeom>
                <a:noFill/>
              </p:spPr>
              <p:txBody>
                <a:bodyPr wrap="square" rtlCol="0">
                  <a:spAutoFit/>
                </a:bodyPr>
                <a:lstStyle/>
                <a:p>
                  <a:pPr algn="ctr"/>
                  <a:r>
                    <a:rPr lang="zh-CN" altLang="en-US" sz="2000" b="1" spc="300" dirty="0">
                      <a:latin typeface="Times New Roman" panose="02020603050405020304" pitchFamily="18" charset="0"/>
                      <a:cs typeface="Times New Roman" panose="02020603050405020304" pitchFamily="18" charset="0"/>
                      <a:sym typeface="Times New Roman" panose="02020603050405020304" pitchFamily="18" charset="0"/>
                    </a:rPr>
                    <a:t>八年级 上册 </a:t>
                  </a:r>
                  <a:endParaRPr lang="en-US" altLang="zh-CN" sz="2000" b="1" spc="300" dirty="0">
                    <a:latin typeface="Times New Roman" panose="02020603050405020304" pitchFamily="18" charset="0"/>
                    <a:cs typeface="Times New Roman" panose="02020603050405020304" pitchFamily="18" charset="0"/>
                    <a:sym typeface="Times New Roman" panose="02020603050405020304" pitchFamily="18" charset="0"/>
                  </a:endParaRPr>
                </a:p>
                <a:p>
                  <a:pPr algn="ctr"/>
                  <a:r>
                    <a:rPr lang="en-US" altLang="zh-CN" sz="2000" b="1" spc="300" dirty="0">
                      <a:latin typeface="Times New Roman" panose="02020603050405020304" pitchFamily="18" charset="0"/>
                      <a:cs typeface="Times New Roman" panose="02020603050405020304" pitchFamily="18" charset="0"/>
                      <a:sym typeface="Times New Roman" panose="02020603050405020304" pitchFamily="18" charset="0"/>
                    </a:rPr>
                    <a:t>RJ</a:t>
                  </a:r>
                  <a:endParaRPr lang="zh-CN" altLang="en-US" sz="2000" b="1" spc="300" dirty="0">
                    <a:latin typeface="Times New Roman" panose="02020603050405020304" pitchFamily="18" charset="0"/>
                    <a:cs typeface="Times New Roman" panose="02020603050405020304" pitchFamily="18" charset="0"/>
                    <a:sym typeface="Times New Roman" panose="02020603050405020304" pitchFamily="18" charset="0"/>
                  </a:endParaRPr>
                </a:p>
              </p:txBody>
            </p:sp>
          </p:grpSp>
          <p:cxnSp>
            <p:nvCxnSpPr>
              <p:cNvPr id="9" name="直接连接符 8">
                <a:extLst>
                  <a:ext uri="{FF2B5EF4-FFF2-40B4-BE49-F238E27FC236}">
                    <a16:creationId xmlns:a16="http://schemas.microsoft.com/office/drawing/2014/main" id="{168BFF46-3A62-4392-8442-A37A0988162C}"/>
                  </a:ext>
                </a:extLst>
              </p:cNvPr>
              <p:cNvCxnSpPr/>
              <p:nvPr/>
            </p:nvCxnSpPr>
            <p:spPr>
              <a:xfrm>
                <a:off x="9288057" y="5485237"/>
                <a:ext cx="22542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15" name="图片 14">
            <a:extLst>
              <a:ext uri="{FF2B5EF4-FFF2-40B4-BE49-F238E27FC236}">
                <a16:creationId xmlns:a16="http://schemas.microsoft.com/office/drawing/2014/main" id="{28191C0A-3393-4CB6-B83B-B2090DCA2E6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17992" y="1043545"/>
            <a:ext cx="1730939" cy="616443"/>
          </a:xfrm>
          <a:prstGeom prst="rect">
            <a:avLst/>
          </a:prstGeom>
        </p:spPr>
      </p:pic>
    </p:spTree>
    <p:extLst>
      <p:ext uri="{BB962C8B-B14F-4D97-AF65-F5344CB8AC3E}">
        <p14:creationId xmlns:p14="http://schemas.microsoft.com/office/powerpoint/2010/main" val="18962664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697885"/>
            <a:ext cx="10833100" cy="3873753"/>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4.</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虽然</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Jack</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八十岁了，但他还是亲自在花园里种菜。</a:t>
            </a:r>
            <a:endParaRPr lang="zh-CN" altLang="zh-CN" sz="32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Although Jack is 80 years old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he grows vegetables</a:t>
            </a: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zh-CN"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 </a:t>
            </a:r>
            <a:r>
              <a:rPr lang="zh-CN"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zh-CN" altLang="zh-CN" sz="3200" b="1" dirty="0">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rPr>
              <a:t> </a:t>
            </a:r>
            <a:r>
              <a:rPr lang="zh-CN"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zh-CN"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in his garden. </a:t>
            </a:r>
            <a:endParaRPr lang="zh-CN" altLang="zh-CN" sz="32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5.</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相比看电视我更喜欢阅读，因为阅读时能注意更多细节。</a:t>
            </a:r>
            <a:endParaRPr lang="zh-CN" altLang="zh-CN" sz="32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I </a:t>
            </a:r>
            <a:r>
              <a:rPr lang="zh-CN"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 </a:t>
            </a:r>
            <a:r>
              <a:rPr lang="zh-CN"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zh-CN" altLang="zh-CN" sz="3200" b="1" dirty="0">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rPr>
              <a:t> </a:t>
            </a:r>
            <a:r>
              <a:rPr lang="zh-CN"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 </a:t>
            </a:r>
            <a:r>
              <a:rPr lang="zh-CN"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zh-CN" altLang="zh-CN" sz="3200" b="1" dirty="0">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rPr>
              <a:t> </a:t>
            </a:r>
            <a:r>
              <a:rPr lang="zh-CN"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 </a:t>
            </a:r>
            <a:r>
              <a:rPr lang="zh-CN"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zh-CN" altLang="zh-CN" sz="3200" b="1" dirty="0">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rPr>
              <a:t> </a:t>
            </a:r>
            <a:r>
              <a:rPr lang="zh-CN"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 </a:t>
            </a:r>
            <a:r>
              <a:rPr lang="zh-CN"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TV because more details can be paid attention to. </a:t>
            </a:r>
            <a:endParaRPr lang="zh-CN" altLang="zh-CN" sz="3200" dirty="0">
              <a:effectLst/>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
        <p:nvSpPr>
          <p:cNvPr id="4" name="A_ac953">
            <a:extLst>
              <a:ext uri="{FF2B5EF4-FFF2-40B4-BE49-F238E27FC236}">
                <a16:creationId xmlns:a16="http://schemas.microsoft.com/office/drawing/2014/main" id="{E728700C-BB5F-89FF-1F44-AEAF3DDD665C}"/>
              </a:ext>
            </a:extLst>
          </p:cNvPr>
          <p:cNvSpPr/>
          <p:nvPr/>
        </p:nvSpPr>
        <p:spPr>
          <a:xfrm>
            <a:off x="1337628" y="3330341"/>
            <a:ext cx="8481188"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prefer </a:t>
            </a:r>
            <a:r>
              <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reading </a:t>
            </a:r>
            <a:r>
              <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to </a:t>
            </a:r>
            <a:r>
              <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watching </a:t>
            </a:r>
            <a:r>
              <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p>
        </p:txBody>
      </p:sp>
      <p:sp>
        <p:nvSpPr>
          <p:cNvPr id="3" name="A_13060">
            <a:extLst>
              <a:ext uri="{FF2B5EF4-FFF2-40B4-BE49-F238E27FC236}">
                <a16:creationId xmlns:a16="http://schemas.microsoft.com/office/drawing/2014/main" id="{425701BF-7174-F6AC-EE75-FA9A41DFFD88}"/>
              </a:ext>
            </a:extLst>
          </p:cNvPr>
          <p:cNvSpPr/>
          <p:nvPr/>
        </p:nvSpPr>
        <p:spPr>
          <a:xfrm>
            <a:off x="1178878" y="2062373"/>
            <a:ext cx="3549713"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in </a:t>
            </a:r>
            <a:r>
              <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person</a:t>
            </a:r>
            <a:r>
              <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p>
        </p:txBody>
      </p:sp>
    </p:spTree>
    <p:extLst>
      <p:ext uri="{BB962C8B-B14F-4D97-AF65-F5344CB8AC3E}">
        <p14:creationId xmlns:p14="http://schemas.microsoft.com/office/powerpoint/2010/main" val="1336128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31966" y="1309061"/>
            <a:ext cx="6208047" cy="4573560"/>
          </a:xfrm>
          <a:prstGeom prst="rect">
            <a:avLst/>
          </a:prstGeom>
        </p:spPr>
        <p:txBody>
          <a:bodyPr wrap="square">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Ⅴ.</a:t>
            </a:r>
            <a:r>
              <a:rPr lang="zh-CN" altLang="zh-CN" sz="3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补全对话。</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Times New Roman" panose="02020603050405020304" pitchFamily="18" charset="0"/>
              </a:rPr>
              <a:t>有两个多余选项</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Times New Roman" panose="02020603050405020304" pitchFamily="18" charset="0"/>
              </a:rPr>
              <a:t>)</a:t>
            </a:r>
            <a:endParaRPr lang="zh-CN" altLang="zh-CN" sz="32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Hello</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Peter. I will have a birthday party on Sunday. </a:t>
            </a:r>
          </a:p>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1</a:t>
            </a:r>
            <a:r>
              <a:rPr lang="en-US" altLang="zh-CN" sz="3200" b="1">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zh-CN" altLang="zh-CN" sz="3200" b="1" u="sng">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zh-CN" altLang="zh-CN" sz="3200" b="1" u="sng">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u="sng">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u="sng">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u="sng" dirty="0">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_</a:t>
            </a:r>
            <a:endParaRPr lang="zh-CN" altLang="zh-CN" sz="32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Of course I can.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2</a:t>
            </a:r>
            <a:r>
              <a:rPr lang="en-US" altLang="zh-CN" sz="3200" b="1">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zh-CN" altLang="zh-CN" sz="3200" b="1" u="sng">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zh-CN" altLang="zh-CN" sz="3200" b="1" u="sng">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u="sng">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u="sng">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u="sng" dirty="0">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_</a:t>
            </a:r>
            <a:endParaRPr lang="zh-CN" altLang="zh-CN" sz="32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my house.</a:t>
            </a:r>
            <a:endParaRPr lang="zh-CN" altLang="zh-CN" sz="32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zh-CN" altLang="zh-CN" sz="3200" b="1" dirty="0">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rPr>
              <a:t> </a:t>
            </a:r>
            <a:r>
              <a:rPr lang="en-US" altLang="zh-CN"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rPr>
              <a:t>3</a:t>
            </a:r>
            <a:r>
              <a:rPr lang="en-US" altLang="zh-CN" sz="3200" b="1">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zh-CN" altLang="zh-CN" sz="3200" b="1" u="sng">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zh-CN" altLang="zh-CN" sz="3200" b="1" u="sng">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u="sng">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u="sng" dirty="0">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_ </a:t>
            </a:r>
            <a:endParaRPr lang="zh-CN" altLang="zh-CN" sz="32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
        <p:nvSpPr>
          <p:cNvPr id="7" name="A_d6c4f">
            <a:extLst>
              <a:ext uri="{FF2B5EF4-FFF2-40B4-BE49-F238E27FC236}">
                <a16:creationId xmlns:a16="http://schemas.microsoft.com/office/drawing/2014/main" id="{EFBD7A65-111F-473F-2796-CD7EB95A4C2B}"/>
              </a:ext>
            </a:extLst>
          </p:cNvPr>
          <p:cNvSpPr/>
          <p:nvPr/>
        </p:nvSpPr>
        <p:spPr>
          <a:xfrm>
            <a:off x="2015644" y="5209485"/>
            <a:ext cx="1311338" cy="469602"/>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C</a:t>
            </a:r>
            <a:r>
              <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p>
        </p:txBody>
      </p:sp>
      <p:sp>
        <p:nvSpPr>
          <p:cNvPr id="6" name="A_91958">
            <a:extLst>
              <a:ext uri="{FF2B5EF4-FFF2-40B4-BE49-F238E27FC236}">
                <a16:creationId xmlns:a16="http://schemas.microsoft.com/office/drawing/2014/main" id="{F12B887E-7F18-17D1-8C64-926F258CCBBB}"/>
              </a:ext>
            </a:extLst>
          </p:cNvPr>
          <p:cNvSpPr/>
          <p:nvPr/>
        </p:nvSpPr>
        <p:spPr>
          <a:xfrm>
            <a:off x="4873144" y="3941517"/>
            <a:ext cx="1163701"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F</a:t>
            </a:r>
            <a:r>
              <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p>
        </p:txBody>
      </p:sp>
      <p:pic>
        <p:nvPicPr>
          <p:cNvPr id="2" name="image3.jpeg">
            <a:extLst>
              <a:ext uri="{FF2B5EF4-FFF2-40B4-BE49-F238E27FC236}">
                <a16:creationId xmlns:a16="http://schemas.microsoft.com/office/drawing/2014/main" id="{3E4493F7-F526-57F4-72C3-D608EDBEC557}"/>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277132" y="720353"/>
            <a:ext cx="2525445" cy="459172"/>
          </a:xfrm>
          <a:prstGeom prst="rect">
            <a:avLst/>
          </a:prstGeom>
        </p:spPr>
      </p:pic>
      <p:sp>
        <p:nvSpPr>
          <p:cNvPr id="5" name="A_17fb4">
            <a:extLst>
              <a:ext uri="{FF2B5EF4-FFF2-40B4-BE49-F238E27FC236}">
                <a16:creationId xmlns:a16="http://schemas.microsoft.com/office/drawing/2014/main" id="{238A6855-C455-F702-179A-56CB3395A9B0}"/>
              </a:ext>
            </a:extLst>
          </p:cNvPr>
          <p:cNvSpPr/>
          <p:nvPr/>
        </p:nvSpPr>
        <p:spPr>
          <a:xfrm>
            <a:off x="1234594" y="3307533"/>
            <a:ext cx="1187513"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B</a:t>
            </a:r>
            <a:r>
              <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p>
        </p:txBody>
      </p:sp>
      <p:sp>
        <p:nvSpPr>
          <p:cNvPr id="4" name="矩形 3"/>
          <p:cNvSpPr/>
          <p:nvPr/>
        </p:nvSpPr>
        <p:spPr>
          <a:xfrm>
            <a:off x="6740013" y="1515538"/>
            <a:ext cx="5102942" cy="4708981"/>
          </a:xfrm>
          <a:prstGeom prst="rect">
            <a:avLst/>
          </a:prstGeom>
          <a:ln>
            <a:solidFill>
              <a:schemeClr val="tx1"/>
            </a:solidFill>
          </a:ln>
        </p:spPr>
        <p:txBody>
          <a:bodyPr wrap="square">
            <a:spAutoFit/>
          </a:bodyPr>
          <a:lstStyle/>
          <a:p>
            <a:pPr>
              <a:spcAft>
                <a:spcPts val="0"/>
              </a:spcAft>
            </a:pPr>
            <a:r>
              <a:rPr lang="en-US" altLang="zh-CN" sz="30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 Thanks a lot.</a:t>
            </a:r>
            <a:endParaRPr lang="zh-CN" altLang="zh-CN" sz="30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spcAft>
                <a:spcPts val="0"/>
              </a:spcAft>
            </a:pPr>
            <a:r>
              <a:rPr lang="en-US" altLang="zh-CN" sz="30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B. Can you come to my party</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endParaRPr lang="zh-CN" altLang="zh-CN" sz="30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spcAft>
                <a:spcPts val="0"/>
              </a:spcAft>
            </a:pPr>
            <a:r>
              <a:rPr lang="en-US" altLang="zh-CN" sz="30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C. When will it begin</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endParaRPr lang="zh-CN" altLang="zh-CN" sz="30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spcAft>
                <a:spcPts val="0"/>
              </a:spcAft>
            </a:pPr>
            <a:r>
              <a:rPr lang="en-US" altLang="zh-CN" sz="30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D. Can you ask Lisa to come to my party with you</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endParaRPr lang="zh-CN" altLang="zh-CN" sz="30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spcAft>
                <a:spcPts val="0"/>
              </a:spcAft>
            </a:pPr>
            <a:r>
              <a:rPr lang="en-US" altLang="zh-CN" sz="30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E. I’m sorry I can’t.</a:t>
            </a:r>
            <a:endParaRPr lang="zh-CN" altLang="zh-CN" sz="30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spcAft>
                <a:spcPts val="0"/>
              </a:spcAft>
            </a:pPr>
            <a:r>
              <a:rPr lang="en-US" altLang="zh-CN" sz="30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F. Where will you have the party</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endParaRPr lang="zh-CN" altLang="zh-CN" sz="30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spcAft>
                <a:spcPts val="0"/>
              </a:spcAft>
            </a:pPr>
            <a:r>
              <a:rPr lang="en-US" altLang="zh-CN" sz="30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G. Who are you going to the party with</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endParaRPr lang="zh-CN" altLang="zh-CN" sz="3000" dirty="0">
              <a:effectLst/>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Tree>
    <p:extLst>
      <p:ext uri="{BB962C8B-B14F-4D97-AF65-F5344CB8AC3E}">
        <p14:creationId xmlns:p14="http://schemas.microsoft.com/office/powerpoint/2010/main" val="605235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794091" y="894255"/>
            <a:ext cx="4916129" cy="4401205"/>
          </a:xfrm>
          <a:prstGeom prst="rect">
            <a:avLst/>
          </a:prstGeom>
          <a:ln>
            <a:solidFill>
              <a:schemeClr val="tx1"/>
            </a:solidFill>
          </a:ln>
        </p:spPr>
        <p:txBody>
          <a:bodyPr wrap="square">
            <a:spAutoFit/>
          </a:bodyPr>
          <a:lstStyle/>
          <a:p>
            <a:pPr>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 Thanks a lot.</a:t>
            </a:r>
            <a:endParaRPr lang="zh-CN" altLang="zh-CN" sz="28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B. Can you come to my party</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endParaRPr lang="zh-CN" altLang="zh-CN" sz="28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C. When will it begin</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endParaRPr lang="zh-CN" altLang="zh-CN" sz="28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D. Can you ask Lisa to come to my party with you</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endParaRPr lang="zh-CN" altLang="zh-CN" sz="28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E. I’m sorry I can’t.</a:t>
            </a:r>
            <a:endParaRPr lang="zh-CN" altLang="zh-CN" sz="28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F. Where will you have the party</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endParaRPr lang="zh-CN" altLang="zh-CN" sz="28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G. Who are you going to the party with</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endParaRPr lang="zh-CN" altLang="zh-CN" sz="2800" dirty="0">
              <a:effectLst/>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
        <p:nvSpPr>
          <p:cNvPr id="2" name="矩形 1"/>
          <p:cNvSpPr>
            <a:spLocks noChangeAspect="1"/>
          </p:cNvSpPr>
          <p:nvPr/>
        </p:nvSpPr>
        <p:spPr>
          <a:xfrm>
            <a:off x="399231" y="692864"/>
            <a:ext cx="6099892" cy="5693866"/>
          </a:xfrm>
          <a:prstGeom prst="rect">
            <a:avLst/>
          </a:prstGeom>
        </p:spPr>
        <p:txBody>
          <a:bodyPr wrap="square">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It will begin at 6</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00 p.m.</a:t>
            </a:r>
            <a:endParaRPr lang="zh-CN" altLang="zh-CN" sz="28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OK. I’ll come on time.</a:t>
            </a:r>
            <a:endParaRPr lang="zh-CN" altLang="zh-CN" sz="28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By the way</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is your sister Lisa free on Sunday</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endParaRPr lang="zh-CN" altLang="zh-CN" sz="28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Yes</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she is.</a:t>
            </a:r>
            <a:endParaRPr lang="zh-CN" altLang="zh-CN" sz="28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zh-CN" altLang="zh-CN" sz="2800" b="1" dirty="0">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rPr>
              <a:t> </a:t>
            </a:r>
            <a:r>
              <a:rPr lang="en-US" altLang="zh-CN"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rPr>
              <a:t>4</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zh-CN" altLang="zh-CN" sz="2800" b="1" u="sng">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28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zh-CN" altLang="zh-CN" sz="2800" b="1" u="sng">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2800" b="1" u="sng">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2800" b="1" u="sng">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2800" b="1" u="sng" dirty="0">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_</a:t>
            </a:r>
            <a:endParaRPr lang="zh-CN" altLang="zh-CN" sz="28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Certainly. I think she would like to come to your party with me together.</a:t>
            </a:r>
            <a:endParaRPr lang="zh-CN" altLang="zh-CN" sz="28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zh-CN" altLang="zh-CN" sz="2800" b="1" dirty="0">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rPr>
              <a:t> </a:t>
            </a:r>
            <a:r>
              <a:rPr lang="en-US" altLang="zh-CN"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rPr>
              <a:t>5</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zh-CN" altLang="zh-CN" sz="2800" b="1" u="sng">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28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zh-CN" altLang="zh-CN" sz="2800" b="1" u="sng">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2800" b="1" u="sng">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2800" b="1" u="sng">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2800" b="1" u="sng" dirty="0">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_</a:t>
            </a:r>
            <a:endParaRPr lang="zh-CN" altLang="zh-CN" sz="28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You’re welcome.</a:t>
            </a:r>
            <a:endParaRPr lang="zh-CN" altLang="zh-CN" sz="28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
        <p:nvSpPr>
          <p:cNvPr id="5" name="A_b253b">
            <a:extLst>
              <a:ext uri="{FF2B5EF4-FFF2-40B4-BE49-F238E27FC236}">
                <a16:creationId xmlns:a16="http://schemas.microsoft.com/office/drawing/2014/main" id="{B43AC173-CCCD-CDF4-D755-DCC41D025F4F}"/>
              </a:ext>
            </a:extLst>
          </p:cNvPr>
          <p:cNvSpPr/>
          <p:nvPr/>
        </p:nvSpPr>
        <p:spPr>
          <a:xfrm>
            <a:off x="1716221" y="5227272"/>
            <a:ext cx="1122426" cy="460431"/>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a:t>
            </a:r>
            <a:r>
              <a:rPr lang="zh-CN" altLang="en-US"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p>
        </p:txBody>
      </p:sp>
      <p:sp>
        <p:nvSpPr>
          <p:cNvPr id="4" name="A_03441">
            <a:extLst>
              <a:ext uri="{FF2B5EF4-FFF2-40B4-BE49-F238E27FC236}">
                <a16:creationId xmlns:a16="http://schemas.microsoft.com/office/drawing/2014/main" id="{EED11366-401B-A423-4C12-095C4AB30975}"/>
              </a:ext>
            </a:extLst>
          </p:cNvPr>
          <p:cNvSpPr/>
          <p:nvPr/>
        </p:nvSpPr>
        <p:spPr>
          <a:xfrm>
            <a:off x="1716221" y="3563064"/>
            <a:ext cx="1122426" cy="460431"/>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D</a:t>
            </a:r>
            <a:r>
              <a:rPr lang="zh-CN" altLang="en-US"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p>
        </p:txBody>
      </p:sp>
    </p:spTree>
    <p:extLst>
      <p:ext uri="{BB962C8B-B14F-4D97-AF65-F5344CB8AC3E}">
        <p14:creationId xmlns:p14="http://schemas.microsoft.com/office/powerpoint/2010/main" val="344013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612519"/>
            <a:ext cx="10833100" cy="6043065"/>
          </a:xfrm>
          <a:prstGeom prst="rect">
            <a:avLst/>
          </a:prstGeom>
        </p:spPr>
        <p:txBody>
          <a:bodyPr>
            <a:spAutoFit/>
          </a:bodyPr>
          <a:lstStyle/>
          <a:p>
            <a:pPr>
              <a:lnSpc>
                <a:spcPct val="130000"/>
              </a:lnSpc>
              <a:spcAft>
                <a:spcPts val="0"/>
              </a:spcAft>
            </a:pPr>
            <a:r>
              <a:rPr lang="en-US" altLang="zh-CN" sz="30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Ⅵ.</a:t>
            </a:r>
            <a:r>
              <a:rPr lang="zh-CN" altLang="zh-CN" sz="30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任务型阅读。</a:t>
            </a:r>
            <a:endParaRPr lang="zh-CN" altLang="zh-CN" sz="30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lgn="just">
              <a:lnSpc>
                <a:spcPct val="130000"/>
              </a:lnSpc>
              <a:spcAft>
                <a:spcPts val="0"/>
              </a:spcAft>
            </a:pPr>
            <a:r>
              <a:rPr lang="zh-CN" altLang="zh-CN" sz="30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You probably talk to friends more than you talk to your parents. That’s natural. Still</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most of us want a parent’s help</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advice and support at times. But talking to parents may be difficult or terrible</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especially when it comes to certain subjects. Here are some suggestions to make it easier.</a:t>
            </a:r>
            <a:endParaRPr lang="zh-CN" altLang="zh-CN" sz="30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indent="719455" algn="just">
              <a:lnSpc>
                <a:spcPct val="130000"/>
              </a:lnSpc>
              <a:spcAft>
                <a:spcPts val="0"/>
              </a:spcAft>
            </a:pPr>
            <a:r>
              <a:rPr lang="en-US" altLang="zh-CN" sz="30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Talk about everyday stuff</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and do it every day. The more you do something</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the easier it gets. Talking to parents about everyday stuff builds a bond that can help you discuss something more serious with them later.</a:t>
            </a:r>
            <a:endParaRPr lang="zh-CN" altLang="zh-CN" sz="3000" dirty="0">
              <a:effectLst/>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Tree>
    <p:extLst>
      <p:ext uri="{BB962C8B-B14F-4D97-AF65-F5344CB8AC3E}">
        <p14:creationId xmlns:p14="http://schemas.microsoft.com/office/powerpoint/2010/main" val="2955090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171276"/>
            <a:ext cx="10833100" cy="2598725"/>
          </a:xfrm>
          <a:prstGeom prst="rect">
            <a:avLst/>
          </a:prstGeom>
        </p:spPr>
        <p:txBody>
          <a:bodyPr>
            <a:spAutoFit/>
          </a:bodyPr>
          <a:lstStyle/>
          <a:p>
            <a:pPr indent="719455" algn="just">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Find something to chat about each day. Talk about how your team did at the sports meet. Share something one of your teachers said. Even small talk about what’s for dinner can keep your relationship comfortable.</a:t>
            </a:r>
            <a:endParaRPr lang="zh-CN" altLang="zh-CN" sz="3200" dirty="0">
              <a:effectLst/>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Tree>
    <p:extLst>
      <p:ext uri="{BB962C8B-B14F-4D97-AF65-F5344CB8AC3E}">
        <p14:creationId xmlns:p14="http://schemas.microsoft.com/office/powerpoint/2010/main" val="20443714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616461"/>
            <a:ext cx="10833100" cy="5799601"/>
          </a:xfrm>
          <a:prstGeom prst="rect">
            <a:avLst/>
          </a:prstGeom>
        </p:spPr>
        <p:txBody>
          <a:bodyPr>
            <a:spAutoFit/>
          </a:bodyPr>
          <a:lstStyle/>
          <a:p>
            <a:pPr indent="719455" algn="just">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It’s never too late to start. If your relationship with your parents makes you feel nervous</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try getting into conversations slowly. Mention the cute thing the dog did. Talk about how well your little sister is doing in </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maths</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Chatting with parents every day not only keeps the present relationship strong</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but it can help a might</a:t>
            </a:r>
            <a:r>
              <a:rPr lang="en-US" altLang="zh-CN" sz="3200" b="1" dirty="0">
                <a:latin typeface="Times New Roman" panose="02020603050405020304" pitchFamily="18" charset="0"/>
                <a:ea typeface="MS Mincho"/>
                <a:cs typeface="MS Mincho"/>
                <a:sym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be</a:t>
            </a:r>
            <a:r>
              <a:rPr lang="en-US" altLang="zh-CN" sz="3200" b="1" dirty="0">
                <a:latin typeface="Times New Roman" panose="02020603050405020304" pitchFamily="18" charset="0"/>
                <a:ea typeface="MS Mincho"/>
                <a:cs typeface="MS Mincho"/>
                <a:sym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worse relationship get better.</a:t>
            </a:r>
            <a:endParaRPr lang="zh-CN" altLang="zh-CN" sz="32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indent="719455" algn="just">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When parents feel connected to your daily life</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they can be there for you if something really important happens.</a:t>
            </a:r>
            <a:endParaRPr lang="zh-CN" altLang="zh-CN" sz="3200" dirty="0">
              <a:effectLst/>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Tree>
    <p:extLst>
      <p:ext uri="{BB962C8B-B14F-4D97-AF65-F5344CB8AC3E}">
        <p14:creationId xmlns:p14="http://schemas.microsoft.com/office/powerpoint/2010/main" val="33116786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229813" y="4703295"/>
            <a:ext cx="11645664" cy="1813573"/>
          </a:xfrm>
          <a:prstGeom prst="rect">
            <a:avLst/>
          </a:prstGeom>
        </p:spPr>
        <p:txBody>
          <a:bodyPr wrap="square">
            <a:spAutoFit/>
          </a:bodyPr>
          <a:lstStyle/>
          <a:p>
            <a:pPr>
              <a:lnSpc>
                <a:spcPct val="12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3.What can you do if your relationship with your parents makes you feel nervous</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sym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sym typeface="Times New Roman" panose="02020603050405020304" pitchFamily="18" charset="0"/>
              </a:rPr>
              <a:t>不超过</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10</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sym typeface="Times New Roman" panose="02020603050405020304" pitchFamily="18" charset="0"/>
              </a:rPr>
              <a:t>个词</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sym typeface="Times New Roman" panose="02020603050405020304" pitchFamily="18" charset="0"/>
              </a:rPr>
              <a:t>)</a:t>
            </a:r>
          </a:p>
          <a:p>
            <a:pPr>
              <a:lnSpc>
                <a:spcPct val="120000"/>
              </a:lnSpc>
            </a:pPr>
            <a:r>
              <a:rPr lang="en-US" altLang="zh-CN" sz="3200" b="1" dirty="0">
                <a:uFill>
                  <a:solidFill>
                    <a:srgbClr val="000000"/>
                  </a:solidFill>
                </a:uFill>
                <a:latin typeface="Times New Roman" panose="02020603050405020304" pitchFamily="18" charset="0"/>
                <a:ea typeface="宋体" panose="02010600030101010101" pitchFamily="2" charset="-122"/>
                <a:sym typeface="Times New Roman" panose="02020603050405020304" pitchFamily="18" charset="0"/>
              </a:rPr>
              <a:t>________________________________________________________ </a:t>
            </a:r>
            <a:r>
              <a:rPr lang="en-US" altLang="zh-CN" sz="3200" b="1" dirty="0">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 </a:t>
            </a:r>
            <a:r>
              <a:rPr lang="en-US" altLang="zh-CN" sz="3200" b="1" dirty="0">
                <a:uFill>
                  <a:solidFill>
                    <a:srgbClr val="000000"/>
                  </a:solidFill>
                </a:uFill>
                <a:latin typeface="Times New Roman" panose="02020603050405020304" pitchFamily="18" charset="0"/>
                <a:ea typeface="黑体" panose="02010609060101010101" pitchFamily="49" charset="-122"/>
                <a:sym typeface="Times New Roman" panose="02020603050405020304" pitchFamily="18" charset="0"/>
              </a:rPr>
              <a:t>  </a:t>
            </a:r>
            <a:endParaRPr lang="zh-CN" altLang="en-US" sz="3200" dirty="0">
              <a:latin typeface="Times New Roman" panose="02020603050405020304" pitchFamily="18" charset="0"/>
              <a:sym typeface="Times New Roman" panose="02020603050405020304" pitchFamily="18" charset="0"/>
            </a:endParaRPr>
          </a:p>
        </p:txBody>
      </p:sp>
      <p:sp>
        <p:nvSpPr>
          <p:cNvPr id="2" name="矩形 1"/>
          <p:cNvSpPr>
            <a:spLocks noChangeAspect="1"/>
          </p:cNvSpPr>
          <p:nvPr/>
        </p:nvSpPr>
        <p:spPr>
          <a:xfrm>
            <a:off x="229813" y="538801"/>
            <a:ext cx="11821509" cy="4177297"/>
          </a:xfrm>
          <a:prstGeom prst="rect">
            <a:avLst/>
          </a:prstGeom>
        </p:spPr>
        <p:txBody>
          <a:bodyPr wrap="square">
            <a:spAutoFit/>
          </a:bodyPr>
          <a:lstStyle/>
          <a:p>
            <a:pPr>
              <a:lnSpc>
                <a:spcPct val="12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阅读短文，回答下列问题。</a:t>
            </a:r>
            <a:endParaRPr lang="zh-CN" altLang="zh-CN" sz="32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lnSpc>
                <a:spcPct val="12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1.What’s the advantage(</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sym typeface="Times New Roman" panose="02020603050405020304" pitchFamily="18" charset="0"/>
              </a:rPr>
              <a:t>优点</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of talking about everyday stuff with parents</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sym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sym typeface="Times New Roman" panose="02020603050405020304" pitchFamily="18" charset="0"/>
              </a:rPr>
              <a:t>不超过</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15</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sym typeface="Times New Roman" panose="02020603050405020304" pitchFamily="18" charset="0"/>
              </a:rPr>
              <a:t>个词</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sym typeface="Times New Roman" panose="02020603050405020304" pitchFamily="18" charset="0"/>
              </a:rPr>
              <a:t>)</a:t>
            </a:r>
          </a:p>
          <a:p>
            <a:pPr>
              <a:lnSpc>
                <a:spcPct val="120000"/>
              </a:lnSpc>
              <a:spcAft>
                <a:spcPts val="0"/>
              </a:spcAft>
            </a:pPr>
            <a:r>
              <a:rPr lang="en-US" altLang="zh-CN" sz="3200" b="1" dirty="0">
                <a:latin typeface="Times New Roman" panose="02020603050405020304" pitchFamily="18" charset="0"/>
                <a:ea typeface="楷体" panose="02010609060101010101" pitchFamily="49" charset="-122"/>
                <a:cs typeface="Times New Roman" panose="02020603050405020304" pitchFamily="18" charset="0"/>
                <a:sym typeface="Times New Roman" panose="02020603050405020304" pitchFamily="18" charset="0"/>
              </a:rPr>
              <a:t>__________________________________________________________________________________________________________________</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dirty="0">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 </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dirty="0">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 </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dirty="0">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 </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dirty="0">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 </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dirty="0">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 </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dirty="0">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 </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dirty="0">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 </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dirty="0">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 </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dirty="0">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 </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dirty="0">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 </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dirty="0">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 </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dirty="0">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 </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dirty="0">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 </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endParaRPr lang="zh-CN" altLang="zh-CN" sz="32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lnSpc>
                <a:spcPct val="12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2.How many suggestions does the writer tell us</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sym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sym typeface="Times New Roman" panose="02020603050405020304" pitchFamily="18" charset="0"/>
              </a:rPr>
              <a:t>不超过</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5</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sym typeface="Times New Roman" panose="02020603050405020304" pitchFamily="18" charset="0"/>
              </a:rPr>
              <a:t>个词</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sym typeface="Times New Roman" panose="02020603050405020304" pitchFamily="18" charset="0"/>
              </a:rPr>
              <a:t>)</a:t>
            </a:r>
            <a:endParaRPr lang="zh-CN" altLang="zh-CN" sz="32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lnSpc>
                <a:spcPct val="120000"/>
              </a:lnSpc>
              <a:spcAft>
                <a:spcPts val="0"/>
              </a:spcAft>
            </a:pP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________________________________________________________                  </a:t>
            </a:r>
            <a:endParaRPr lang="zh-CN" altLang="zh-CN" sz="32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
        <p:nvSpPr>
          <p:cNvPr id="7" name="A_531f0">
            <a:extLst>
              <a:ext uri="{FF2B5EF4-FFF2-40B4-BE49-F238E27FC236}">
                <a16:creationId xmlns:a16="http://schemas.microsoft.com/office/drawing/2014/main" id="{C2F4970C-143B-5FA4-8E87-737C6C29E880}"/>
              </a:ext>
            </a:extLst>
          </p:cNvPr>
          <p:cNvSpPr/>
          <p:nvPr/>
        </p:nvSpPr>
        <p:spPr>
          <a:xfrm>
            <a:off x="219653" y="5970247"/>
            <a:ext cx="7443724" cy="443354"/>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sym typeface="Times New Roman" panose="02020603050405020304" pitchFamily="18" charset="0"/>
              </a:rPr>
              <a:t>Try getting into conversations slowly.  </a:t>
            </a:r>
            <a:endParaRPr lang="zh-CN" altLang="en-US" sz="3200" b="1">
              <a:solidFill>
                <a:srgbClr val="FF0000"/>
              </a:solidFill>
              <a:latin typeface="Times New Roman" panose="02020603050405020304" pitchFamily="18" charset="0"/>
              <a:ea typeface="宋体" panose="02010600030101010101" pitchFamily="2" charset="-122"/>
              <a:sym typeface="Times New Roman" panose="02020603050405020304" pitchFamily="18" charset="0"/>
            </a:endParaRPr>
          </a:p>
        </p:txBody>
      </p:sp>
      <p:sp>
        <p:nvSpPr>
          <p:cNvPr id="6" name="A_59ad3">
            <a:extLst>
              <a:ext uri="{FF2B5EF4-FFF2-40B4-BE49-F238E27FC236}">
                <a16:creationId xmlns:a16="http://schemas.microsoft.com/office/drawing/2014/main" id="{526782FB-7859-260D-C945-D418BF55DD49}"/>
              </a:ext>
            </a:extLst>
          </p:cNvPr>
          <p:cNvSpPr/>
          <p:nvPr/>
        </p:nvSpPr>
        <p:spPr>
          <a:xfrm>
            <a:off x="219653" y="4146617"/>
            <a:ext cx="2331149" cy="443354"/>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Three./3.</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
        <p:nvSpPr>
          <p:cNvPr id="5" name="A_8987d">
            <a:extLst>
              <a:ext uri="{FF2B5EF4-FFF2-40B4-BE49-F238E27FC236}">
                <a16:creationId xmlns:a16="http://schemas.microsoft.com/office/drawing/2014/main" id="{9D52548C-7E01-B632-BE80-58B0FE0AA360}"/>
              </a:ext>
            </a:extLst>
          </p:cNvPr>
          <p:cNvSpPr/>
          <p:nvPr/>
        </p:nvSpPr>
        <p:spPr>
          <a:xfrm>
            <a:off x="219653" y="2976185"/>
            <a:ext cx="3775964" cy="485729"/>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with them later. </a:t>
            </a:r>
          </a:p>
        </p:txBody>
      </p:sp>
      <p:sp>
        <p:nvSpPr>
          <p:cNvPr id="4" name="A_a1f22">
            <a:extLst>
              <a:ext uri="{FF2B5EF4-FFF2-40B4-BE49-F238E27FC236}">
                <a16:creationId xmlns:a16="http://schemas.microsoft.com/office/drawing/2014/main" id="{967EE119-BCFE-514A-227D-0FDAE377D769}"/>
              </a:ext>
            </a:extLst>
          </p:cNvPr>
          <p:cNvSpPr/>
          <p:nvPr/>
        </p:nvSpPr>
        <p:spPr>
          <a:xfrm>
            <a:off x="219653" y="2390969"/>
            <a:ext cx="12340336" cy="485729"/>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Building a bond that can help you discuss something more serious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Tree>
    <p:extLst>
      <p:ext uri="{BB962C8B-B14F-4D97-AF65-F5344CB8AC3E}">
        <p14:creationId xmlns:p14="http://schemas.microsoft.com/office/powerpoint/2010/main" val="430341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linds(horizontal)">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5" grpId="0" animBg="1"/>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sp>
        <p:nvSpPr>
          <p:cNvPr id="4" name="文本框 3"/>
          <p:cNvSpPr txBox="1"/>
          <p:nvPr/>
        </p:nvSpPr>
        <p:spPr>
          <a:xfrm>
            <a:off x="4823857" y="4783016"/>
            <a:ext cx="2544286" cy="800219"/>
          </a:xfrm>
          <a:prstGeom prst="rect">
            <a:avLst/>
          </a:prstGeom>
          <a:noFill/>
        </p:spPr>
        <p:txBody>
          <a:bodyPr wrap="none" rtlCol="0">
            <a:spAutoFit/>
          </a:bodyPr>
          <a:lstStyle/>
          <a:p>
            <a:r>
              <a:rPr lang="zh-CN" altLang="en-US" sz="4600" dirty="0">
                <a:latin typeface="Times New Roman" panose="02020603050405020304" pitchFamily="18" charset="0"/>
                <a:ea typeface="黑体" panose="02010609060101010101" pitchFamily="49" charset="-122"/>
                <a:sym typeface="Times New Roman" panose="02020603050405020304" pitchFamily="18" charset="0"/>
              </a:rPr>
              <a:t>谢谢观看</a:t>
            </a: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8055" y="984739"/>
            <a:ext cx="4555890" cy="357024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852F51E-0B0D-4410-9F52-935F9483CDBE}"/>
              </a:ext>
            </a:extLst>
          </p:cNvPr>
          <p:cNvSpPr/>
          <p:nvPr/>
        </p:nvSpPr>
        <p:spPr>
          <a:xfrm>
            <a:off x="0" y="1698759"/>
            <a:ext cx="12192000" cy="1730241"/>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5" name="TextBox 14">
            <a:extLst>
              <a:ext uri="{FF2B5EF4-FFF2-40B4-BE49-F238E27FC236}">
                <a16:creationId xmlns:a16="http://schemas.microsoft.com/office/drawing/2014/main" id="{785D1E4F-546B-4C6F-B152-DF81FC3BF4A8}"/>
              </a:ext>
            </a:extLst>
          </p:cNvPr>
          <p:cNvSpPr txBox="1"/>
          <p:nvPr/>
        </p:nvSpPr>
        <p:spPr>
          <a:xfrm>
            <a:off x="272322" y="2662460"/>
            <a:ext cx="11647357" cy="615553"/>
          </a:xfrm>
          <a:prstGeom prst="rect">
            <a:avLst/>
          </a:prstGeom>
          <a:noFill/>
        </p:spPr>
        <p:txBody>
          <a:bodyPr vert="horz" wrap="square">
            <a:spAutoFit/>
          </a:bodyPr>
          <a:lstStyle/>
          <a:p>
            <a:pPr algn="ctr" fontAlgn="auto">
              <a:spcBef>
                <a:spcPts val="0"/>
              </a:spcBef>
              <a:spcAft>
                <a:spcPts val="0"/>
              </a:spcAft>
              <a:defRPr/>
            </a:pPr>
            <a:r>
              <a:rPr lang="en-US" altLang="zh-CN"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Section A(1a~2e)</a:t>
            </a:r>
            <a:endParaRPr lang="zh-CN" altLang="en-US"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endParaRPr>
          </a:p>
        </p:txBody>
      </p:sp>
      <p:grpSp>
        <p:nvGrpSpPr>
          <p:cNvPr id="6" name="组合 5">
            <a:extLst>
              <a:ext uri="{FF2B5EF4-FFF2-40B4-BE49-F238E27FC236}">
                <a16:creationId xmlns:a16="http://schemas.microsoft.com/office/drawing/2014/main" id="{96EE5104-B659-4620-9FB8-F7D86929E5D3}"/>
              </a:ext>
            </a:extLst>
          </p:cNvPr>
          <p:cNvGrpSpPr/>
          <p:nvPr/>
        </p:nvGrpSpPr>
        <p:grpSpPr>
          <a:xfrm>
            <a:off x="4706901" y="3751701"/>
            <a:ext cx="3044397" cy="640508"/>
            <a:chOff x="1145233" y="1930184"/>
            <a:chExt cx="3044397" cy="640508"/>
          </a:xfrm>
        </p:grpSpPr>
        <p:sp>
          <p:nvSpPr>
            <p:cNvPr id="7" name="矩形 6">
              <a:extLst>
                <a:ext uri="{FF2B5EF4-FFF2-40B4-BE49-F238E27FC236}">
                  <a16:creationId xmlns:a16="http://schemas.microsoft.com/office/drawing/2014/main" id="{4181739E-A672-4427-A7B0-5A9B5144356C}"/>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8" name="TextBox 18">
              <a:hlinkClick r:id="rId2" action="ppaction://hlinksldjump"/>
              <a:extLst>
                <a:ext uri="{FF2B5EF4-FFF2-40B4-BE49-F238E27FC236}">
                  <a16:creationId xmlns:a16="http://schemas.microsoft.com/office/drawing/2014/main" id="{6B7C65E2-F7B3-47E5-A852-E87ECEF3AAD9}"/>
                </a:ext>
              </a:extLst>
            </p:cNvPr>
            <p:cNvSpPr txBox="1"/>
            <p:nvPr/>
          </p:nvSpPr>
          <p:spPr>
            <a:xfrm>
              <a:off x="1865313" y="1986394"/>
              <a:ext cx="2324317"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基础过关</a:t>
              </a:r>
            </a:p>
          </p:txBody>
        </p:sp>
        <p:sp>
          <p:nvSpPr>
            <p:cNvPr id="9" name="TextBox 10">
              <a:extLst>
                <a:ext uri="{FF2B5EF4-FFF2-40B4-BE49-F238E27FC236}">
                  <a16:creationId xmlns:a16="http://schemas.microsoft.com/office/drawing/2014/main" id="{DFECE70A-7BCE-486C-B288-3F1FEA8EED16}"/>
                </a:ext>
              </a:extLst>
            </p:cNvPr>
            <p:cNvSpPr txBox="1"/>
            <p:nvPr/>
          </p:nvSpPr>
          <p:spPr>
            <a:xfrm>
              <a:off x="1145233" y="1930184"/>
              <a:ext cx="550151"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sym typeface="Times New Roman" panose="02020603050405020304" pitchFamily="18" charset="0"/>
                </a:rPr>
                <a:t>01</a:t>
              </a:r>
              <a:endParaRPr lang="zh-CN" altLang="en-US" sz="2800" dirty="0">
                <a:solidFill>
                  <a:schemeClr val="bg1"/>
                </a:solidFill>
                <a:latin typeface="Times New Roman" panose="02020603050405020304" pitchFamily="18" charset="0"/>
                <a:cs typeface="Times New Roman" panose="02020603050405020304" pitchFamily="18" charset="0"/>
                <a:sym typeface="Times New Roman" panose="02020603050405020304" pitchFamily="18" charset="0"/>
              </a:endParaRPr>
            </a:p>
          </p:txBody>
        </p:sp>
      </p:grpSp>
      <p:grpSp>
        <p:nvGrpSpPr>
          <p:cNvPr id="10" name="组合 9">
            <a:extLst>
              <a:ext uri="{FF2B5EF4-FFF2-40B4-BE49-F238E27FC236}">
                <a16:creationId xmlns:a16="http://schemas.microsoft.com/office/drawing/2014/main" id="{661930A9-57A4-4281-8FD7-DD9BD9030090}"/>
              </a:ext>
            </a:extLst>
          </p:cNvPr>
          <p:cNvGrpSpPr/>
          <p:nvPr/>
        </p:nvGrpSpPr>
        <p:grpSpPr>
          <a:xfrm>
            <a:off x="4706901" y="4704818"/>
            <a:ext cx="4476446" cy="640508"/>
            <a:chOff x="1145233" y="1930184"/>
            <a:chExt cx="4476446" cy="640508"/>
          </a:xfrm>
        </p:grpSpPr>
        <p:sp>
          <p:nvSpPr>
            <p:cNvPr id="11" name="矩形 10">
              <a:extLst>
                <a:ext uri="{FF2B5EF4-FFF2-40B4-BE49-F238E27FC236}">
                  <a16:creationId xmlns:a16="http://schemas.microsoft.com/office/drawing/2014/main" id="{9117B8EF-60CE-4A31-B455-DC67E8F6ABC0}"/>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12" name="TextBox 18">
              <a:hlinkClick r:id="rId3" action="ppaction://hlinksldjump"/>
              <a:extLst>
                <a:ext uri="{FF2B5EF4-FFF2-40B4-BE49-F238E27FC236}">
                  <a16:creationId xmlns:a16="http://schemas.microsoft.com/office/drawing/2014/main" id="{430AE51E-66D2-45D2-B077-EDBC955C33F1}"/>
                </a:ext>
              </a:extLst>
            </p:cNvPr>
            <p:cNvSpPr txBox="1"/>
            <p:nvPr/>
          </p:nvSpPr>
          <p:spPr>
            <a:xfrm>
              <a:off x="1865313" y="1986394"/>
              <a:ext cx="3756366"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能力提升</a:t>
              </a:r>
            </a:p>
          </p:txBody>
        </p:sp>
        <p:sp>
          <p:nvSpPr>
            <p:cNvPr id="13" name="TextBox 10">
              <a:extLst>
                <a:ext uri="{FF2B5EF4-FFF2-40B4-BE49-F238E27FC236}">
                  <a16:creationId xmlns:a16="http://schemas.microsoft.com/office/drawing/2014/main" id="{D4A69202-68AE-4148-B0D7-CBAE5B697CA8}"/>
                </a:ext>
              </a:extLst>
            </p:cNvPr>
            <p:cNvSpPr txBox="1"/>
            <p:nvPr/>
          </p:nvSpPr>
          <p:spPr>
            <a:xfrm>
              <a:off x="1145233" y="1930184"/>
              <a:ext cx="543739"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sym typeface="Times New Roman" panose="02020603050405020304" pitchFamily="18" charset="0"/>
                </a:rPr>
                <a:t>02</a:t>
              </a:r>
              <a:endParaRPr lang="zh-CN" altLang="en-US" sz="2800" dirty="0">
                <a:solidFill>
                  <a:schemeClr val="bg1"/>
                </a:solidFill>
                <a:latin typeface="Times New Roman" panose="02020603050405020304" pitchFamily="18" charset="0"/>
                <a:cs typeface="Times New Roman" panose="02020603050405020304" pitchFamily="18" charset="0"/>
                <a:sym typeface="Times New Roman" panose="02020603050405020304" pitchFamily="18" charset="0"/>
              </a:endParaRPr>
            </a:p>
          </p:txBody>
        </p:sp>
      </p:gr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4863" y="908321"/>
            <a:ext cx="1730939" cy="616443"/>
          </a:xfrm>
          <a:prstGeom prst="rect">
            <a:avLst/>
          </a:prstGeom>
        </p:spPr>
      </p:pic>
      <p:sp>
        <p:nvSpPr>
          <p:cNvPr id="2" name="TextBox 14">
            <a:extLst>
              <a:ext uri="{FF2B5EF4-FFF2-40B4-BE49-F238E27FC236}">
                <a16:creationId xmlns:a16="http://schemas.microsoft.com/office/drawing/2014/main" id="{DDBB0582-9D5D-6CF5-F6A1-1938C2DA1945}"/>
              </a:ext>
            </a:extLst>
          </p:cNvPr>
          <p:cNvSpPr txBox="1"/>
          <p:nvPr/>
        </p:nvSpPr>
        <p:spPr>
          <a:xfrm>
            <a:off x="272322" y="1792861"/>
            <a:ext cx="11647357" cy="800219"/>
          </a:xfrm>
          <a:prstGeom prst="rect">
            <a:avLst/>
          </a:prstGeom>
          <a:noFill/>
        </p:spPr>
        <p:txBody>
          <a:bodyPr vert="horz" wrap="square">
            <a:spAutoFit/>
          </a:bodyPr>
          <a:lstStyle/>
          <a:p>
            <a:pPr algn="ctr" fontAlgn="auto">
              <a:spcBef>
                <a:spcPts val="0"/>
              </a:spcBef>
              <a:spcAft>
                <a:spcPts val="0"/>
              </a:spcAft>
              <a:defRPr/>
            </a:pPr>
            <a:r>
              <a:rPr lang="en-US" altLang="zh-CN"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Unit 8</a:t>
            </a:r>
            <a:r>
              <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　</a:t>
            </a:r>
            <a:r>
              <a:rPr lang="en-US" altLang="zh-CN"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Let’s Communicate</a:t>
            </a:r>
            <a:r>
              <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a:t>
            </a:r>
          </a:p>
        </p:txBody>
      </p:sp>
    </p:spTree>
    <p:extLst>
      <p:ext uri="{BB962C8B-B14F-4D97-AF65-F5344CB8AC3E}">
        <p14:creationId xmlns:p14="http://schemas.microsoft.com/office/powerpoint/2010/main" val="35292029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79450" y="1682623"/>
            <a:ext cx="10833100" cy="3873753"/>
          </a:xfrm>
          <a:prstGeom prst="rect">
            <a:avLst/>
          </a:prstGeom>
        </p:spPr>
        <p:txBody>
          <a:bodyPr>
            <a:spAutoFit/>
          </a:bodyPr>
          <a:lstStyle/>
          <a:p>
            <a:pPr>
              <a:lnSpc>
                <a:spcPct val="130000"/>
              </a:lnSpc>
              <a:spcAft>
                <a:spcPts val="0"/>
              </a:spcAft>
            </a:pPr>
            <a:r>
              <a:rPr lang="zh-CN" altLang="zh-CN" sz="3200" b="1" dirty="0">
                <a:solidFill>
                  <a:srgbClr val="000000"/>
                </a:solidFill>
                <a:latin typeface="Times New Roman" panose="02020603050405020304" pitchFamily="18" charset="0"/>
                <a:ea typeface="宋体" panose="02010600030101010101" pitchFamily="2" charset="-122"/>
                <a:cs typeface="宋体" panose="02010600030101010101" pitchFamily="2" charset="-122"/>
                <a:sym typeface="Times New Roman" panose="02020603050405020304" pitchFamily="18" charset="0"/>
              </a:rPr>
              <a:t>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zh-CN" altLang="zh-CN" sz="3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根据音标及示例写单词，每空一词。</a:t>
            </a:r>
            <a:endParaRPr lang="zh-CN" altLang="zh-CN" sz="32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1.</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3200" b="1" dirty="0">
                <a:latin typeface="Times New Roman" panose="02020603050405020304" pitchFamily="18" charset="0"/>
                <a:ea typeface="MS Mincho"/>
                <a:cs typeface="MS Mincho"/>
                <a:sym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pl/ </a:t>
            </a:r>
            <a:r>
              <a:rPr lang="en-US" altLang="zh-CN" sz="3200" b="1">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a:t>
            </a:r>
            <a:r>
              <a:rPr lang="en-US" altLang="zh-CN" sz="3200" b="1" u="sng">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ppl</a:t>
            </a:r>
            <a:r>
              <a:rPr lang="en-US" altLang="zh-CN" sz="3200" b="1">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e</a:t>
            </a:r>
            <a:r>
              <a:rPr lang="zh-CN" altLang="zh-CN" sz="3200" b="1">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zh-CN" altLang="zh-CN" sz="3200" b="1" u="sng">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u="sng">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_</a:t>
            </a:r>
            <a:r>
              <a:rPr lang="zh-CN" altLang="zh-CN" sz="3200" b="1">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rPr>
              <a:t> </a:t>
            </a:r>
            <a:r>
              <a:rPr lang="zh-CN" altLang="zh-CN" sz="3200" b="1">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zh-CN" altLang="zh-CN" sz="3200" b="1" u="sng">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u="sng">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u="sng" dirty="0">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_</a:t>
            </a:r>
            <a:endParaRPr lang="zh-CN" altLang="zh-CN" sz="32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2.</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3200" b="1" dirty="0">
                <a:latin typeface="Times New Roman" panose="02020603050405020304" pitchFamily="18" charset="0"/>
                <a:ea typeface="MS Mincho"/>
                <a:cs typeface="MS Mincho"/>
                <a:sym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bl/ </a:t>
            </a:r>
            <a:r>
              <a:rPr lang="en-US" altLang="zh-CN" sz="3200" b="1">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a:t>
            </a:r>
            <a:r>
              <a:rPr lang="en-US" altLang="zh-CN" sz="3200" b="1" u="sng">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bl</a:t>
            </a:r>
            <a:r>
              <a:rPr lang="en-US" altLang="zh-CN" sz="3200" b="1">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e          </a:t>
            </a:r>
            <a:r>
              <a:rPr lang="zh-CN" altLang="zh-CN" sz="3200" b="1" u="sng">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u="sng">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u="sng">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_</a:t>
            </a:r>
            <a:r>
              <a:rPr lang="en-US" altLang="zh-CN" sz="3200" b="1">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zh-CN" altLang="zh-CN" sz="3200" b="1" u="sng">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u="sng">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u="sng" dirty="0">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_</a:t>
            </a:r>
            <a:r>
              <a:rPr lang="zh-CN" altLang="zh-CN" sz="3200" b="1" dirty="0">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endParaRPr lang="zh-CN" altLang="zh-CN" sz="32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3.</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3200" b="1" dirty="0">
                <a:latin typeface="Times New Roman" panose="02020603050405020304" pitchFamily="18" charset="0"/>
                <a:ea typeface="MS Mincho"/>
                <a:cs typeface="MS Mincho"/>
                <a:sym typeface="Times New Roman" panose="02020603050405020304" pitchFamily="18" charset="0"/>
              </a:rPr>
              <a:t>-</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sn</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li</a:t>
            </a:r>
            <a:r>
              <a:rPr lang="en-US" altLang="zh-CN" sz="3200" b="1" u="sng">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sten</a:t>
            </a:r>
            <a:r>
              <a:rPr lang="en-US" altLang="zh-CN" sz="3200" b="1">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zh-CN" altLang="zh-CN" sz="3200" b="1" u="sng">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u="sng">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u="sng">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_</a:t>
            </a:r>
            <a:r>
              <a:rPr lang="en-US" altLang="zh-CN" sz="3200" b="1">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zh-CN" altLang="zh-CN" sz="3200" b="1" u="sng">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u="sng">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u="sng" dirty="0">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_</a:t>
            </a:r>
            <a:endParaRPr lang="zh-CN" altLang="zh-CN" sz="32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4.</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3200" b="1" dirty="0">
                <a:latin typeface="Times New Roman" panose="02020603050405020304" pitchFamily="18" charset="0"/>
                <a:ea typeface="MS Mincho"/>
                <a:cs typeface="MS Mincho"/>
                <a:sym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dl/ </a:t>
            </a:r>
            <a:r>
              <a:rPr lang="en-US" altLang="zh-CN" sz="3200" b="1">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mi</a:t>
            </a:r>
            <a:r>
              <a:rPr lang="en-US" altLang="zh-CN" sz="3200" b="1" u="sng">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ddl</a:t>
            </a:r>
            <a:r>
              <a:rPr lang="en-US" altLang="zh-CN" sz="3200" b="1">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e      </a:t>
            </a:r>
            <a:r>
              <a:rPr lang="zh-CN" altLang="zh-CN" sz="3200" b="1" u="sng">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u="sng">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u="sng">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_</a:t>
            </a:r>
            <a:r>
              <a:rPr lang="en-US" altLang="zh-CN" sz="3200" b="1">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zh-CN" altLang="zh-CN" sz="3200" b="1" u="sng">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u="sng">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u="sng" dirty="0">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_</a:t>
            </a:r>
            <a:endParaRPr lang="zh-CN" altLang="zh-CN" sz="32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5.</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3200" b="1" dirty="0">
                <a:latin typeface="Times New Roman" panose="02020603050405020304" pitchFamily="18" charset="0"/>
                <a:ea typeface="MS Mincho"/>
                <a:cs typeface="MS Mincho"/>
                <a:sym typeface="Times New Roman" panose="02020603050405020304" pitchFamily="18" charset="0"/>
              </a:rPr>
              <a:t>-</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vn</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e</a:t>
            </a:r>
            <a:r>
              <a:rPr lang="en-US" altLang="zh-CN" sz="3200" b="1" u="sng">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ven</a:t>
            </a:r>
            <a:r>
              <a:rPr lang="en-US" altLang="zh-CN" sz="3200" b="1">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zh-CN" altLang="zh-CN" sz="3200" b="1" u="sng">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u="sng">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u="sng">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_</a:t>
            </a:r>
            <a:r>
              <a:rPr lang="en-US" altLang="zh-CN" sz="3200" b="1">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zh-CN" altLang="zh-CN" sz="3200" b="1" u="sng">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u="sng">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u="sng" dirty="0">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_</a:t>
            </a:r>
            <a:endParaRPr lang="zh-CN" altLang="zh-CN" sz="3200" dirty="0">
              <a:effectLst/>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
        <p:nvSpPr>
          <p:cNvPr id="13" name="A_fc7db">
            <a:extLst>
              <a:ext uri="{FF2B5EF4-FFF2-40B4-BE49-F238E27FC236}">
                <a16:creationId xmlns:a16="http://schemas.microsoft.com/office/drawing/2014/main" id="{E66C1D31-DC71-0E99-0902-7762A81C2937}"/>
              </a:ext>
            </a:extLst>
          </p:cNvPr>
          <p:cNvSpPr/>
          <p:nvPr/>
        </p:nvSpPr>
        <p:spPr>
          <a:xfrm>
            <a:off x="6858953" y="4949063"/>
            <a:ext cx="1828862" cy="469602"/>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heaven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
        <p:nvSpPr>
          <p:cNvPr id="12" name="A_34596">
            <a:extLst>
              <a:ext uri="{FF2B5EF4-FFF2-40B4-BE49-F238E27FC236}">
                <a16:creationId xmlns:a16="http://schemas.microsoft.com/office/drawing/2014/main" id="{435214FA-7C75-2A5A-2E5E-2C57E6602C53}"/>
              </a:ext>
            </a:extLst>
          </p:cNvPr>
          <p:cNvSpPr/>
          <p:nvPr/>
        </p:nvSpPr>
        <p:spPr>
          <a:xfrm>
            <a:off x="3977640" y="4949063"/>
            <a:ext cx="1457389" cy="469602"/>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seven</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
        <p:nvSpPr>
          <p:cNvPr id="11" name="A_031de">
            <a:extLst>
              <a:ext uri="{FF2B5EF4-FFF2-40B4-BE49-F238E27FC236}">
                <a16:creationId xmlns:a16="http://schemas.microsoft.com/office/drawing/2014/main" id="{3C46A92E-0BB5-547A-65CA-6DDBF822B855}"/>
              </a:ext>
            </a:extLst>
          </p:cNvPr>
          <p:cNvSpPr/>
          <p:nvPr/>
        </p:nvSpPr>
        <p:spPr>
          <a:xfrm>
            <a:off x="6946265" y="4315079"/>
            <a:ext cx="1760600"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noodle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
        <p:nvSpPr>
          <p:cNvPr id="10" name="A_13848">
            <a:extLst>
              <a:ext uri="{FF2B5EF4-FFF2-40B4-BE49-F238E27FC236}">
                <a16:creationId xmlns:a16="http://schemas.microsoft.com/office/drawing/2014/main" id="{DED2CCAD-433A-870E-663F-232E574B025D}"/>
              </a:ext>
            </a:extLst>
          </p:cNvPr>
          <p:cNvSpPr/>
          <p:nvPr/>
        </p:nvSpPr>
        <p:spPr>
          <a:xfrm>
            <a:off x="3987165" y="4315079"/>
            <a:ext cx="1636776"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candle</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
        <p:nvSpPr>
          <p:cNvPr id="9" name="A_6e260">
            <a:extLst>
              <a:ext uri="{FF2B5EF4-FFF2-40B4-BE49-F238E27FC236}">
                <a16:creationId xmlns:a16="http://schemas.microsoft.com/office/drawing/2014/main" id="{FD219A29-F1A4-353A-4426-085362CCE723}"/>
              </a:ext>
            </a:extLst>
          </p:cNvPr>
          <p:cNvSpPr/>
          <p:nvPr/>
        </p:nvSpPr>
        <p:spPr>
          <a:xfrm>
            <a:off x="6938328" y="3681095"/>
            <a:ext cx="1784412"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person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
        <p:nvSpPr>
          <p:cNvPr id="8" name="A_120c3">
            <a:extLst>
              <a:ext uri="{FF2B5EF4-FFF2-40B4-BE49-F238E27FC236}">
                <a16:creationId xmlns:a16="http://schemas.microsoft.com/office/drawing/2014/main" id="{D7402477-B85E-A3BF-1EB3-E2CF944ED544}"/>
              </a:ext>
            </a:extLst>
          </p:cNvPr>
          <p:cNvSpPr/>
          <p:nvPr/>
        </p:nvSpPr>
        <p:spPr>
          <a:xfrm>
            <a:off x="3966528" y="3681095"/>
            <a:ext cx="1547876"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lesson</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
        <p:nvSpPr>
          <p:cNvPr id="7" name="A_d8fae">
            <a:extLst>
              <a:ext uri="{FF2B5EF4-FFF2-40B4-BE49-F238E27FC236}">
                <a16:creationId xmlns:a16="http://schemas.microsoft.com/office/drawing/2014/main" id="{8699B0DC-9540-254D-280A-4BD55FEBEC62}"/>
              </a:ext>
            </a:extLst>
          </p:cNvPr>
          <p:cNvSpPr/>
          <p:nvPr/>
        </p:nvSpPr>
        <p:spPr>
          <a:xfrm>
            <a:off x="6912928" y="3047111"/>
            <a:ext cx="1865947"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trouble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
        <p:nvSpPr>
          <p:cNvPr id="6" name="A_90c1f">
            <a:extLst>
              <a:ext uri="{FF2B5EF4-FFF2-40B4-BE49-F238E27FC236}">
                <a16:creationId xmlns:a16="http://schemas.microsoft.com/office/drawing/2014/main" id="{5B9BFC0C-9C94-8720-3DE4-EB07205D857E}"/>
              </a:ext>
            </a:extLst>
          </p:cNvPr>
          <p:cNvSpPr/>
          <p:nvPr/>
        </p:nvSpPr>
        <p:spPr>
          <a:xfrm>
            <a:off x="3920490" y="3047111"/>
            <a:ext cx="1365314"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table</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
        <p:nvSpPr>
          <p:cNvPr id="5" name="A_b0761">
            <a:extLst>
              <a:ext uri="{FF2B5EF4-FFF2-40B4-BE49-F238E27FC236}">
                <a16:creationId xmlns:a16="http://schemas.microsoft.com/office/drawing/2014/main" id="{37953E5F-FD13-343D-0231-1E1890DA18CE}"/>
              </a:ext>
            </a:extLst>
          </p:cNvPr>
          <p:cNvSpPr/>
          <p:nvPr/>
        </p:nvSpPr>
        <p:spPr>
          <a:xfrm>
            <a:off x="6906578" y="2413127"/>
            <a:ext cx="1760601"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purple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pic>
        <p:nvPicPr>
          <p:cNvPr id="2" name="image2.jpeg">
            <a:extLst>
              <a:ext uri="{FF2B5EF4-FFF2-40B4-BE49-F238E27FC236}">
                <a16:creationId xmlns:a16="http://schemas.microsoft.com/office/drawing/2014/main" id="{7E5E5E85-DB5E-0958-6743-EEA5EF1D3D54}"/>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335482" y="678821"/>
            <a:ext cx="2353285" cy="513727"/>
          </a:xfrm>
          <a:prstGeom prst="rect">
            <a:avLst/>
          </a:prstGeom>
        </p:spPr>
      </p:pic>
      <p:sp>
        <p:nvSpPr>
          <p:cNvPr id="4" name="A_7486c">
            <a:extLst>
              <a:ext uri="{FF2B5EF4-FFF2-40B4-BE49-F238E27FC236}">
                <a16:creationId xmlns:a16="http://schemas.microsoft.com/office/drawing/2014/main" id="{D1790EAC-FB9E-EBDF-0DE1-B61DFDB67259}"/>
              </a:ext>
            </a:extLst>
          </p:cNvPr>
          <p:cNvSpPr/>
          <p:nvPr/>
        </p:nvSpPr>
        <p:spPr>
          <a:xfrm>
            <a:off x="3945890" y="2413127"/>
            <a:ext cx="1636776"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people</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Tree>
    <p:extLst>
      <p:ext uri="{BB962C8B-B14F-4D97-AF65-F5344CB8AC3E}">
        <p14:creationId xmlns:p14="http://schemas.microsoft.com/office/powerpoint/2010/main" val="432081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linds(horizontal)">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linds(horizontal)">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blinds(horizontal)">
                                      <p:cBhvr>
                                        <p:cTn id="5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2" grpId="0" animBg="1"/>
      <p:bldP spid="11" grpId="0" animBg="1"/>
      <p:bldP spid="10" grpId="0" animBg="1"/>
      <p:bldP spid="9" grpId="0" animBg="1"/>
      <p:bldP spid="8" grpId="0" animBg="1"/>
      <p:bldP spid="7" grpId="0" animBg="1"/>
      <p:bldP spid="6" grpId="0" animBg="1"/>
      <p:bldP spid="5" grpId="0" animBg="1"/>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20457" y="652996"/>
            <a:ext cx="11134008" cy="6038063"/>
          </a:xfrm>
          <a:prstGeom prst="rect">
            <a:avLst/>
          </a:prstGeom>
        </p:spPr>
        <p:txBody>
          <a:bodyPr wrap="square">
            <a:spAutoFit/>
          </a:bodyPr>
          <a:lstStyle/>
          <a:p>
            <a:pPr>
              <a:lnSpc>
                <a:spcPct val="130000"/>
              </a:lnSpc>
              <a:spcAft>
                <a:spcPts val="0"/>
              </a:spcAft>
            </a:pPr>
            <a:r>
              <a:rPr lang="zh-CN" altLang="zh-CN" sz="3000" b="1" dirty="0">
                <a:solidFill>
                  <a:srgbClr val="000000"/>
                </a:solidFill>
                <a:latin typeface="Times New Roman" panose="02020603050405020304" pitchFamily="18" charset="0"/>
                <a:ea typeface="宋体" panose="02010600030101010101" pitchFamily="2" charset="-122"/>
                <a:cs typeface="宋体" panose="02010600030101010101" pitchFamily="2" charset="-122"/>
                <a:sym typeface="Times New Roman" panose="02020603050405020304" pitchFamily="18" charset="0"/>
              </a:rPr>
              <a:t>Ⅱ</a:t>
            </a:r>
            <a:r>
              <a:rPr lang="en-US" altLang="zh-CN" sz="30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zh-CN" altLang="zh-CN" sz="30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根据句意及汉语提示完成单词。</a:t>
            </a:r>
            <a:endParaRPr lang="zh-CN" altLang="zh-CN" sz="30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lnSpc>
                <a:spcPct val="130000"/>
              </a:lnSpc>
              <a:spcAft>
                <a:spcPts val="0"/>
              </a:spcAft>
            </a:pPr>
            <a:r>
              <a:rPr lang="en-US" altLang="zh-CN" sz="30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1.</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Fast development of technology helps social interaction and</a:t>
            </a:r>
          </a:p>
          <a:p>
            <a:pPr>
              <a:lnSpc>
                <a:spcPct val="130000"/>
              </a:lnSpc>
              <a:spcAft>
                <a:spcPts val="0"/>
              </a:spcAft>
            </a:pPr>
            <a:r>
              <a:rPr lang="en-US" altLang="zh-CN" sz="3000" b="1">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zh-CN" altLang="zh-CN" sz="3000" b="1" u="sng">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0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zh-CN" altLang="zh-CN" sz="3000" b="1" u="sng">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zh-CN" altLang="zh-CN" sz="3000" b="1" dirty="0">
                <a:latin typeface="Times New Roman" panose="02020603050405020304" pitchFamily="18" charset="0"/>
                <a:ea typeface="楷体" panose="02010609060101010101" pitchFamily="49" charset="-122"/>
                <a:cs typeface="Times New Roman" panose="02020603050405020304" pitchFamily="18" charset="0"/>
                <a:sym typeface="Times New Roman" panose="02020603050405020304" pitchFamily="18" charset="0"/>
              </a:rPr>
              <a:t>交流</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endParaRPr lang="zh-CN" altLang="zh-CN" sz="30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lnSpc>
                <a:spcPct val="130000"/>
              </a:lnSpc>
              <a:spcAft>
                <a:spcPts val="0"/>
              </a:spcAft>
            </a:pPr>
            <a:r>
              <a:rPr lang="en-US" altLang="zh-CN" sz="30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2.</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Look at </a:t>
            </a:r>
            <a:r>
              <a:rPr lang="en-US" altLang="zh-CN" sz="3000" b="1">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the </a:t>
            </a:r>
            <a:r>
              <a:rPr lang="zh-CN" altLang="zh-CN" sz="3000" b="1" u="sng">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0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zh-CN" altLang="zh-CN" sz="3000" b="1" u="sng">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000" b="1" dirty="0">
                <a:latin typeface="Times New Roman" panose="02020603050405020304" pitchFamily="18" charset="0"/>
                <a:ea typeface="楷体" panose="02010609060101010101" pitchFamily="49" charset="-122"/>
                <a:cs typeface="Times New Roman" panose="02020603050405020304" pitchFamily="18" charset="0"/>
                <a:sym typeface="Times New Roman" panose="02020603050405020304" pitchFamily="18" charset="0"/>
              </a:rPr>
              <a:t>(</a:t>
            </a:r>
            <a:r>
              <a:rPr lang="zh-CN" altLang="zh-CN" sz="3000" b="1" dirty="0">
                <a:latin typeface="Times New Roman" panose="02020603050405020304" pitchFamily="18" charset="0"/>
                <a:ea typeface="楷体" panose="02010609060101010101" pitchFamily="49" charset="-122"/>
                <a:cs typeface="Times New Roman" panose="02020603050405020304" pitchFamily="18" charset="0"/>
                <a:sym typeface="Times New Roman" panose="02020603050405020304" pitchFamily="18" charset="0"/>
              </a:rPr>
              <a:t>标志</a:t>
            </a:r>
            <a:r>
              <a:rPr lang="en-US" altLang="zh-CN" sz="3000" b="1" dirty="0">
                <a:latin typeface="Times New Roman" panose="02020603050405020304" pitchFamily="18" charset="0"/>
                <a:ea typeface="楷体" panose="02010609060101010101" pitchFamily="49" charset="-122"/>
                <a:cs typeface="Times New Roman" panose="02020603050405020304" pitchFamily="18" charset="0"/>
                <a:sym typeface="Times New Roman" panose="02020603050405020304" pitchFamily="18" charset="0"/>
              </a:rPr>
              <a:t>)</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Don’t swim in the river. </a:t>
            </a:r>
            <a:endParaRPr lang="zh-CN" altLang="zh-CN" sz="30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lnSpc>
                <a:spcPct val="130000"/>
              </a:lnSpc>
              <a:spcAft>
                <a:spcPts val="0"/>
              </a:spcAft>
            </a:pPr>
            <a:r>
              <a:rPr lang="en-US" altLang="zh-CN" sz="30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3.</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When </a:t>
            </a:r>
            <a:r>
              <a:rPr lang="en-US" altLang="zh-CN" sz="3000" b="1">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they </a:t>
            </a:r>
            <a:r>
              <a:rPr lang="zh-CN" altLang="zh-CN" sz="3000" b="1" u="sng">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0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zh-CN" altLang="zh-CN" sz="3000" b="1" u="sng">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zh-CN" altLang="zh-CN" sz="3000" b="1" dirty="0">
                <a:latin typeface="Times New Roman" panose="02020603050405020304" pitchFamily="18" charset="0"/>
                <a:ea typeface="楷体" panose="02010609060101010101" pitchFamily="49" charset="-122"/>
                <a:cs typeface="Times New Roman" panose="02020603050405020304" pitchFamily="18" charset="0"/>
                <a:sym typeface="Times New Roman" panose="02020603050405020304" pitchFamily="18" charset="0"/>
              </a:rPr>
              <a:t>争吵</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last year</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it was like a big</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black cloud hanging over our home. </a:t>
            </a:r>
            <a:endParaRPr lang="zh-CN" altLang="zh-CN" sz="30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lnSpc>
                <a:spcPct val="130000"/>
              </a:lnSpc>
              <a:spcAft>
                <a:spcPts val="0"/>
              </a:spcAft>
            </a:pPr>
            <a:r>
              <a:rPr lang="en-US" altLang="zh-CN" sz="30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4.</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Write down the important points of </a:t>
            </a:r>
            <a:r>
              <a:rPr lang="en-US" altLang="zh-CN" sz="3000" b="1">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the </a:t>
            </a:r>
            <a:r>
              <a:rPr lang="zh-CN" altLang="zh-CN" sz="3000" b="1" u="sng">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0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zh-CN" altLang="zh-CN" sz="3000" b="1" u="sng">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000" b="1" dirty="0">
                <a:latin typeface="Times New Roman" panose="02020603050405020304" pitchFamily="18" charset="0"/>
                <a:ea typeface="楷体" panose="02010609060101010101" pitchFamily="49" charset="-122"/>
                <a:cs typeface="Times New Roman" panose="02020603050405020304" pitchFamily="18" charset="0"/>
                <a:sym typeface="Times New Roman" panose="02020603050405020304" pitchFamily="18" charset="0"/>
              </a:rPr>
              <a:t>(</a:t>
            </a:r>
            <a:r>
              <a:rPr lang="zh-CN" altLang="zh-CN" sz="3000" b="1" dirty="0">
                <a:latin typeface="Times New Roman" panose="02020603050405020304" pitchFamily="18" charset="0"/>
                <a:ea typeface="楷体" panose="02010609060101010101" pitchFamily="49" charset="-122"/>
                <a:cs typeface="Times New Roman" panose="02020603050405020304" pitchFamily="18" charset="0"/>
                <a:sym typeface="Times New Roman" panose="02020603050405020304" pitchFamily="18" charset="0"/>
              </a:rPr>
              <a:t>演说；发言</a:t>
            </a:r>
            <a:r>
              <a:rPr lang="en-US" altLang="zh-CN" sz="3000" b="1" dirty="0">
                <a:latin typeface="Times New Roman" panose="02020603050405020304" pitchFamily="18" charset="0"/>
                <a:ea typeface="楷体" panose="02010609060101010101" pitchFamily="49" charset="-122"/>
                <a:cs typeface="Times New Roman" panose="02020603050405020304" pitchFamily="18" charset="0"/>
                <a:sym typeface="Times New Roman" panose="02020603050405020304" pitchFamily="18" charset="0"/>
              </a:rPr>
              <a:t>)</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so you don’t forget them later. </a:t>
            </a:r>
            <a:endParaRPr lang="zh-CN" altLang="zh-CN" sz="30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lnSpc>
                <a:spcPct val="130000"/>
              </a:lnSpc>
              <a:spcAft>
                <a:spcPts val="0"/>
              </a:spcAft>
            </a:pPr>
            <a:r>
              <a:rPr lang="en-US" altLang="zh-CN" sz="30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5.</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It’s lucky that we got </a:t>
            </a:r>
            <a:r>
              <a:rPr lang="en-US" altLang="zh-CN" sz="3000" b="1">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 </a:t>
            </a:r>
            <a:r>
              <a:rPr lang="zh-CN" altLang="zh-CN" sz="3000" b="1" u="sng">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0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zh-CN" altLang="zh-CN" sz="3000" b="1" u="sng">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zh-CN" altLang="zh-CN" sz="3000" b="1" dirty="0">
                <a:latin typeface="Times New Roman" panose="02020603050405020304" pitchFamily="18" charset="0"/>
                <a:ea typeface="楷体" panose="02010609060101010101" pitchFamily="49" charset="-122"/>
                <a:cs typeface="Times New Roman" panose="02020603050405020304" pitchFamily="18" charset="0"/>
                <a:sym typeface="Times New Roman" panose="02020603050405020304" pitchFamily="18" charset="0"/>
              </a:rPr>
              <a:t>机会</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to visit the famous university last year. </a:t>
            </a:r>
            <a:endParaRPr lang="zh-CN" altLang="zh-CN" sz="3000" dirty="0">
              <a:effectLst/>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
        <p:nvSpPr>
          <p:cNvPr id="7" name="A_ad9b2">
            <a:extLst>
              <a:ext uri="{FF2B5EF4-FFF2-40B4-BE49-F238E27FC236}">
                <a16:creationId xmlns:a16="http://schemas.microsoft.com/office/drawing/2014/main" id="{D7269226-F83C-0161-C441-876DF101AE90}"/>
              </a:ext>
            </a:extLst>
          </p:cNvPr>
          <p:cNvSpPr/>
          <p:nvPr/>
        </p:nvSpPr>
        <p:spPr>
          <a:xfrm>
            <a:off x="5072887" y="5504396"/>
            <a:ext cx="2013013" cy="493319"/>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0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chance</a:t>
            </a:r>
            <a:r>
              <a:rPr lang="zh-CN" altLang="en-US" sz="30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p>
        </p:txBody>
      </p:sp>
      <p:sp>
        <p:nvSpPr>
          <p:cNvPr id="6" name="A_6dc46">
            <a:extLst>
              <a:ext uri="{FF2B5EF4-FFF2-40B4-BE49-F238E27FC236}">
                <a16:creationId xmlns:a16="http://schemas.microsoft.com/office/drawing/2014/main" id="{16F74CE2-2619-A4C0-F0D9-C2CC9A779734}"/>
              </a:ext>
            </a:extLst>
          </p:cNvPr>
          <p:cNvSpPr/>
          <p:nvPr/>
        </p:nvSpPr>
        <p:spPr>
          <a:xfrm>
            <a:off x="7758302" y="4315676"/>
            <a:ext cx="1970151" cy="493319"/>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0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speech</a:t>
            </a:r>
            <a:r>
              <a:rPr lang="zh-CN" altLang="en-US" sz="30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p>
        </p:txBody>
      </p:sp>
      <p:sp>
        <p:nvSpPr>
          <p:cNvPr id="5" name="A_27e23">
            <a:extLst>
              <a:ext uri="{FF2B5EF4-FFF2-40B4-BE49-F238E27FC236}">
                <a16:creationId xmlns:a16="http://schemas.microsoft.com/office/drawing/2014/main" id="{368DDF6A-4CB8-9924-66B3-B786ADA589B1}"/>
              </a:ext>
            </a:extLst>
          </p:cNvPr>
          <p:cNvSpPr/>
          <p:nvPr/>
        </p:nvSpPr>
        <p:spPr>
          <a:xfrm>
            <a:off x="3140772" y="3126956"/>
            <a:ext cx="2033651" cy="493319"/>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0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argued</a:t>
            </a:r>
            <a:r>
              <a:rPr lang="zh-CN" altLang="en-US" sz="30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p>
        </p:txBody>
      </p:sp>
      <p:sp>
        <p:nvSpPr>
          <p:cNvPr id="4" name="A_4c6d0">
            <a:extLst>
              <a:ext uri="{FF2B5EF4-FFF2-40B4-BE49-F238E27FC236}">
                <a16:creationId xmlns:a16="http://schemas.microsoft.com/office/drawing/2014/main" id="{6FFA09D1-D6E4-2915-F5AB-FEB71A75D2B0}"/>
              </a:ext>
            </a:extLst>
          </p:cNvPr>
          <p:cNvSpPr/>
          <p:nvPr/>
        </p:nvSpPr>
        <p:spPr>
          <a:xfrm>
            <a:off x="3236022" y="2532596"/>
            <a:ext cx="1546289" cy="493319"/>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0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sign</a:t>
            </a:r>
            <a:r>
              <a:rPr lang="zh-CN" altLang="en-US" sz="30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p>
        </p:txBody>
      </p:sp>
      <p:sp>
        <p:nvSpPr>
          <p:cNvPr id="3" name="A_824b0">
            <a:extLst>
              <a:ext uri="{FF2B5EF4-FFF2-40B4-BE49-F238E27FC236}">
                <a16:creationId xmlns:a16="http://schemas.microsoft.com/office/drawing/2014/main" id="{FB646D8A-9BD4-77FF-DF81-2BD30EF25359}"/>
              </a:ext>
            </a:extLst>
          </p:cNvPr>
          <p:cNvSpPr/>
          <p:nvPr/>
        </p:nvSpPr>
        <p:spPr>
          <a:xfrm>
            <a:off x="1088135" y="1938236"/>
            <a:ext cx="3410013" cy="493319"/>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0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communication</a:t>
            </a:r>
            <a:r>
              <a:rPr lang="zh-CN" altLang="en-US" sz="30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p>
        </p:txBody>
      </p:sp>
    </p:spTree>
    <p:extLst>
      <p:ext uri="{BB962C8B-B14F-4D97-AF65-F5344CB8AC3E}">
        <p14:creationId xmlns:p14="http://schemas.microsoft.com/office/powerpoint/2010/main" val="889163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5" grpId="0" animBg="1"/>
      <p:bldP spid="4" grpId="0" animBg="1"/>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039787"/>
            <a:ext cx="10833100" cy="5159426"/>
          </a:xfrm>
          <a:prstGeom prst="rect">
            <a:avLst/>
          </a:prstGeom>
        </p:spPr>
        <p:txBody>
          <a:bodyPr>
            <a:spAutoFit/>
          </a:bodyPr>
          <a:lstStyle/>
          <a:p>
            <a:pPr>
              <a:lnSpc>
                <a:spcPct val="130000"/>
              </a:lnSpc>
              <a:spcAft>
                <a:spcPts val="0"/>
              </a:spcAft>
            </a:pPr>
            <a:r>
              <a:rPr lang="zh-CN" altLang="zh-CN" sz="3200" b="1" dirty="0">
                <a:solidFill>
                  <a:srgbClr val="000000"/>
                </a:solidFill>
                <a:latin typeface="Times New Roman" panose="02020603050405020304" pitchFamily="18" charset="0"/>
                <a:ea typeface="宋体" panose="02010600030101010101" pitchFamily="2" charset="-122"/>
                <a:cs typeface="宋体" panose="02010600030101010101" pitchFamily="2" charset="-122"/>
                <a:sym typeface="Times New Roman" panose="02020603050405020304" pitchFamily="18" charset="0"/>
              </a:rPr>
              <a:t>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zh-CN" altLang="zh-CN" sz="3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单项填空。</a:t>
            </a:r>
            <a:endParaRPr lang="zh-CN" altLang="zh-CN" sz="32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lnSpc>
                <a:spcPct val="130000"/>
              </a:lnSpc>
              <a:spcAft>
                <a:spcPts val="0"/>
              </a:spcAft>
            </a:pPr>
            <a:r>
              <a:rPr lang="en-US" altLang="zh-CN" sz="3200" b="1">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Mr</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Robinson</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they said you wanted to see me</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endParaRPr lang="zh-CN" altLang="zh-CN" sz="32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Yes</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would you please come in and take a seat. I’m afraid there’s something we have to talk about </a:t>
            </a:r>
            <a:r>
              <a:rPr lang="zh-CN"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zh-CN" altLang="zh-CN" sz="3200" b="1" dirty="0">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endParaRPr lang="zh-CN" altLang="zh-CN" sz="32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 face to face</a:t>
            </a:r>
            <a:endParaRPr lang="zh-CN" altLang="zh-CN" sz="32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B. hand in hand</a:t>
            </a:r>
            <a:endParaRPr lang="zh-CN" altLang="zh-CN" sz="32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C. shoulder by shoulder</a:t>
            </a:r>
            <a:endParaRPr lang="zh-CN" altLang="zh-CN" sz="32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D. neck and neck</a:t>
            </a:r>
            <a:endParaRPr lang="zh-CN" altLang="zh-CN" sz="3200" dirty="0">
              <a:effectLst/>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
        <p:nvSpPr>
          <p:cNvPr id="3" name="A_030dd">
            <a:extLst>
              <a:ext uri="{FF2B5EF4-FFF2-40B4-BE49-F238E27FC236}">
                <a16:creationId xmlns:a16="http://schemas.microsoft.com/office/drawing/2014/main" id="{29CA5DA2-2D2A-482A-A172-69120E40041E}"/>
              </a:ext>
            </a:extLst>
          </p:cNvPr>
          <p:cNvSpPr/>
          <p:nvPr/>
        </p:nvSpPr>
        <p:spPr>
          <a:xfrm>
            <a:off x="804228" y="1770291"/>
            <a:ext cx="1366520"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Tree>
    <p:extLst>
      <p:ext uri="{BB962C8B-B14F-4D97-AF65-F5344CB8AC3E}">
        <p14:creationId xmlns:p14="http://schemas.microsoft.com/office/powerpoint/2010/main" val="2941784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596972"/>
            <a:ext cx="10833100" cy="5154103"/>
          </a:xfrm>
          <a:prstGeom prst="rect">
            <a:avLst/>
          </a:prstGeom>
        </p:spPr>
        <p:txBody>
          <a:bodyPr>
            <a:spAutoFit/>
          </a:bodyPr>
          <a:lstStyle/>
          <a:p>
            <a:pPr>
              <a:lnSpc>
                <a:spcPct val="130000"/>
              </a:lnSpc>
              <a:spcAft>
                <a:spcPts val="0"/>
              </a:spcAft>
            </a:pPr>
            <a:r>
              <a:rPr lang="en-US" altLang="zh-CN" sz="3200" b="1">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)2.</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You should have dinners </a:t>
            </a:r>
            <a:r>
              <a:rPr lang="zh-CN"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endParaRPr lang="zh-CN" altLang="zh-CN" sz="32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 on time             	 B. in time</a:t>
            </a:r>
            <a:endParaRPr lang="zh-CN" altLang="zh-CN" sz="32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C. on the time             D. in the times</a:t>
            </a:r>
            <a:endParaRPr lang="zh-CN" altLang="zh-CN" sz="32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lnSpc>
                <a:spcPct val="130000"/>
              </a:lnSpc>
              <a:spcAft>
                <a:spcPts val="0"/>
              </a:spcAft>
            </a:pPr>
            <a:r>
              <a:rPr lang="en-US" altLang="zh-CN" sz="3200" b="1">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)3.</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Mum</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what time is George arriving at the airport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endParaRPr lang="zh-CN" altLang="zh-CN" sz="32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3</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00 p.m. Let’s drive to </a:t>
            </a:r>
            <a:r>
              <a:rPr lang="zh-CN"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him </a:t>
            </a:r>
            <a:r>
              <a:rPr lang="zh-CN"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endParaRPr lang="zh-CN" altLang="zh-CN" sz="32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 wake</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up             B. see</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off</a:t>
            </a:r>
            <a:endParaRPr lang="zh-CN" altLang="zh-CN" sz="32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C. call</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up             	D. pick</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up</a:t>
            </a:r>
            <a:endParaRPr lang="zh-CN" altLang="zh-CN" sz="3200" dirty="0">
              <a:effectLst/>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
        <p:nvSpPr>
          <p:cNvPr id="4" name="A_e16fb">
            <a:extLst>
              <a:ext uri="{FF2B5EF4-FFF2-40B4-BE49-F238E27FC236}">
                <a16:creationId xmlns:a16="http://schemas.microsoft.com/office/drawing/2014/main" id="{805D997D-2464-AC5E-44D0-8641536A256F}"/>
              </a:ext>
            </a:extLst>
          </p:cNvPr>
          <p:cNvSpPr/>
          <p:nvPr/>
        </p:nvSpPr>
        <p:spPr>
          <a:xfrm>
            <a:off x="804228" y="2595444"/>
            <a:ext cx="1411351"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D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
        <p:nvSpPr>
          <p:cNvPr id="3" name="A_0284c">
            <a:extLst>
              <a:ext uri="{FF2B5EF4-FFF2-40B4-BE49-F238E27FC236}">
                <a16:creationId xmlns:a16="http://schemas.microsoft.com/office/drawing/2014/main" id="{16A86029-AFF2-F8E6-C038-E90A7A540D8D}"/>
              </a:ext>
            </a:extLst>
          </p:cNvPr>
          <p:cNvSpPr/>
          <p:nvPr/>
        </p:nvSpPr>
        <p:spPr>
          <a:xfrm>
            <a:off x="804228" y="693492"/>
            <a:ext cx="1366520"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Tree>
    <p:extLst>
      <p:ext uri="{BB962C8B-B14F-4D97-AF65-F5344CB8AC3E}">
        <p14:creationId xmlns:p14="http://schemas.microsoft.com/office/powerpoint/2010/main" val="1606838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824179"/>
            <a:ext cx="10833100" cy="3879075"/>
          </a:xfrm>
          <a:prstGeom prst="rect">
            <a:avLst/>
          </a:prstGeom>
        </p:spPr>
        <p:txBody>
          <a:bodyPr>
            <a:spAutoFit/>
          </a:bodyPr>
          <a:lstStyle/>
          <a:p>
            <a:pPr>
              <a:lnSpc>
                <a:spcPct val="130000"/>
              </a:lnSpc>
              <a:spcAft>
                <a:spcPts val="0"/>
              </a:spcAft>
            </a:pPr>
            <a:r>
              <a:rPr lang="en-US" altLang="zh-CN" sz="3200" b="1">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)4.</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Jack</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have you tasted the Yellow River Estuary hairy crab(</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sym typeface="Times New Roman" panose="02020603050405020304" pitchFamily="18" charset="0"/>
              </a:rPr>
              <a:t>黄河口大闸蟹</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since you came here</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endParaRPr lang="zh-CN" altLang="zh-CN" sz="32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Of course. It is one of the most famous </a:t>
            </a:r>
            <a:r>
              <a:rPr lang="zh-CN"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food of </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Dongying</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I really like it. </a:t>
            </a:r>
            <a:endParaRPr lang="zh-CN" altLang="zh-CN" sz="32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 fresh            B. clean</a:t>
            </a:r>
            <a:endParaRPr lang="zh-CN" altLang="zh-CN" sz="32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C. local             D. personal</a:t>
            </a:r>
            <a:endParaRPr lang="zh-CN" altLang="zh-CN" sz="3200" dirty="0">
              <a:effectLst/>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
        <p:nvSpPr>
          <p:cNvPr id="3" name="A_5c813">
            <a:extLst>
              <a:ext uri="{FF2B5EF4-FFF2-40B4-BE49-F238E27FC236}">
                <a16:creationId xmlns:a16="http://schemas.microsoft.com/office/drawing/2014/main" id="{DA974ACD-21D3-5F40-6449-B11CCE00AE73}"/>
              </a:ext>
            </a:extLst>
          </p:cNvPr>
          <p:cNvSpPr/>
          <p:nvPr/>
        </p:nvSpPr>
        <p:spPr>
          <a:xfrm>
            <a:off x="804228" y="920699"/>
            <a:ext cx="1411351"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C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Tree>
    <p:extLst>
      <p:ext uri="{BB962C8B-B14F-4D97-AF65-F5344CB8AC3E}">
        <p14:creationId xmlns:p14="http://schemas.microsoft.com/office/powerpoint/2010/main" val="3382288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866788"/>
            <a:ext cx="10833100" cy="2598725"/>
          </a:xfrm>
          <a:prstGeom prst="rect">
            <a:avLst/>
          </a:prstGeom>
        </p:spPr>
        <p:txBody>
          <a:bodyPr>
            <a:spAutoFit/>
          </a:bodyPr>
          <a:lstStyle/>
          <a:p>
            <a:pPr>
              <a:lnSpc>
                <a:spcPct val="130000"/>
              </a:lnSpc>
              <a:spcAft>
                <a:spcPts val="0"/>
              </a:spcAft>
            </a:pPr>
            <a:r>
              <a:rPr lang="en-US" altLang="zh-CN" sz="3200" b="1">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)5.</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My mother always tells me not to </a:t>
            </a:r>
            <a:r>
              <a:rPr lang="zh-CN"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my younger sister</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and we should get on well with each other. </a:t>
            </a:r>
            <a:endParaRPr lang="zh-CN" altLang="zh-CN" sz="32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 argue with          B. begin with</a:t>
            </a:r>
            <a:endParaRPr lang="zh-CN" altLang="zh-CN" sz="32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C. play with             D. compare with</a:t>
            </a:r>
            <a:endParaRPr lang="zh-CN" altLang="zh-CN" sz="3200" dirty="0">
              <a:effectLst/>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
        <p:nvSpPr>
          <p:cNvPr id="3" name="A_2d6d5">
            <a:extLst>
              <a:ext uri="{FF2B5EF4-FFF2-40B4-BE49-F238E27FC236}">
                <a16:creationId xmlns:a16="http://schemas.microsoft.com/office/drawing/2014/main" id="{622BB3FE-BBCF-6413-31B1-333F71B97B3E}"/>
              </a:ext>
            </a:extLst>
          </p:cNvPr>
          <p:cNvSpPr/>
          <p:nvPr/>
        </p:nvSpPr>
        <p:spPr>
          <a:xfrm>
            <a:off x="804228" y="963308"/>
            <a:ext cx="1366520"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Tree>
    <p:extLst>
      <p:ext uri="{BB962C8B-B14F-4D97-AF65-F5344CB8AC3E}">
        <p14:creationId xmlns:p14="http://schemas.microsoft.com/office/powerpoint/2010/main" val="3781809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05708" y="689300"/>
            <a:ext cx="11296240" cy="4573560"/>
          </a:xfrm>
          <a:prstGeom prst="rect">
            <a:avLst/>
          </a:prstGeom>
        </p:spPr>
        <p:txBody>
          <a:bodyPr wrap="square">
            <a:spAutoFit/>
          </a:bodyPr>
          <a:lstStyle/>
          <a:p>
            <a:pPr>
              <a:lnSpc>
                <a:spcPct val="130000"/>
              </a:lnSpc>
              <a:spcAft>
                <a:spcPts val="0"/>
              </a:spcAft>
            </a:pPr>
            <a:r>
              <a:rPr lang="zh-CN" altLang="zh-CN" sz="3200" b="1" dirty="0">
                <a:solidFill>
                  <a:srgbClr val="000000"/>
                </a:solidFill>
                <a:latin typeface="Times New Roman" panose="02020603050405020304" pitchFamily="18" charset="0"/>
                <a:ea typeface="宋体" panose="02010600030101010101" pitchFamily="2" charset="-122"/>
                <a:cs typeface="宋体" panose="02010600030101010101" pitchFamily="2" charset="-122"/>
                <a:sym typeface="Times New Roman" panose="02020603050405020304" pitchFamily="18" charset="0"/>
              </a:rPr>
              <a:t>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zh-CN" altLang="zh-CN" sz="3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翻译句子。</a:t>
            </a:r>
            <a:endParaRPr lang="zh-CN" altLang="zh-CN" sz="32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很荣幸带领大家参观我们的校园。</a:t>
            </a:r>
            <a:endParaRPr lang="zh-CN" altLang="zh-CN" sz="32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It’s a pleasure </a:t>
            </a:r>
            <a:r>
              <a:rPr lang="en-US" altLang="zh-CN" sz="3200" b="1">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to </a:t>
            </a:r>
            <a:r>
              <a:rPr lang="zh-CN" altLang="zh-CN" sz="3200" b="1" u="sng">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u="sng">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 </a:t>
            </a:r>
            <a:r>
              <a:rPr lang="zh-CN" altLang="zh-CN" sz="3200" b="1" u="sng">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zh-CN" altLang="zh-CN" sz="3200" b="1">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rPr>
              <a:t> </a:t>
            </a:r>
            <a:r>
              <a:rPr lang="zh-CN" altLang="zh-CN" sz="3200" b="1" u="sng">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u="sng">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 </a:t>
            </a:r>
            <a:r>
              <a:rPr lang="zh-CN" altLang="zh-CN" sz="3200" b="1" u="sng">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zh-CN" altLang="zh-CN" sz="3200" b="1">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rPr>
              <a:t> </a:t>
            </a:r>
            <a:r>
              <a:rPr lang="zh-CN" altLang="zh-CN" sz="3200" b="1" u="sng">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zh-CN" altLang="zh-CN" sz="3200" b="1" u="sng">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our school. </a:t>
            </a:r>
            <a:endParaRPr lang="zh-CN" altLang="zh-CN" sz="32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2.</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如果我睡着了，请叫醒我好吗？</a:t>
            </a:r>
            <a:endParaRPr lang="zh-CN" altLang="zh-CN" sz="32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If I fall asleep</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will you </a:t>
            </a:r>
            <a:r>
              <a:rPr lang="en-US" altLang="zh-CN" sz="3200" b="1">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please </a:t>
            </a:r>
            <a:r>
              <a:rPr lang="zh-CN" altLang="zh-CN" sz="3200" b="1" u="sng">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u="sng">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 </a:t>
            </a:r>
            <a:r>
              <a:rPr lang="zh-CN" altLang="zh-CN" sz="3200" b="1" u="sng">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zh-CN" altLang="zh-CN" sz="3200" b="1">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rPr>
              <a:t> </a:t>
            </a:r>
            <a:r>
              <a:rPr lang="zh-CN" altLang="zh-CN" sz="3200" b="1" u="sng">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u="sng">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 </a:t>
            </a:r>
            <a:r>
              <a:rPr lang="zh-CN" altLang="zh-CN" sz="3200" b="1" u="sng">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zh-CN" altLang="zh-CN" sz="3200" b="1">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rPr>
              <a:t> </a:t>
            </a:r>
            <a:r>
              <a:rPr lang="zh-CN" altLang="zh-CN" sz="3200" b="1" u="sng">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zh-CN" altLang="zh-CN" sz="3200" b="1" u="sng">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endParaRPr lang="zh-CN" altLang="zh-CN" sz="32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3.</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遇到危险时你要保持冷静。</a:t>
            </a:r>
            <a:endParaRPr lang="zh-CN" altLang="zh-CN" sz="32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You </a:t>
            </a:r>
            <a:r>
              <a:rPr lang="en-US" altLang="zh-CN" sz="3200" b="1">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should </a:t>
            </a:r>
            <a:r>
              <a:rPr lang="zh-CN" altLang="zh-CN" sz="3200" b="1" u="sng">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u="sng">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 </a:t>
            </a:r>
            <a:r>
              <a:rPr lang="zh-CN" altLang="zh-CN" sz="3200" b="1" u="sng">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zh-CN" altLang="zh-CN" sz="3200" b="1">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rPr>
              <a:t> </a:t>
            </a:r>
            <a:r>
              <a:rPr lang="zh-CN" altLang="zh-CN" sz="3200" b="1" u="sng">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zh-CN" altLang="zh-CN" sz="3200" b="1" u="sng">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when you are in danger. </a:t>
            </a:r>
            <a:endParaRPr lang="zh-CN" altLang="zh-CN" sz="3200" dirty="0">
              <a:effectLst/>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
        <p:nvSpPr>
          <p:cNvPr id="5" name="A_a9af8">
            <a:extLst>
              <a:ext uri="{FF2B5EF4-FFF2-40B4-BE49-F238E27FC236}">
                <a16:creationId xmlns:a16="http://schemas.microsoft.com/office/drawing/2014/main" id="{00310728-D468-D444-05C2-88A489609BDC}"/>
              </a:ext>
            </a:extLst>
          </p:cNvPr>
          <p:cNvSpPr/>
          <p:nvPr/>
        </p:nvSpPr>
        <p:spPr>
          <a:xfrm>
            <a:off x="3034964" y="4589724"/>
            <a:ext cx="4497451" cy="469602"/>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stay/keep </a:t>
            </a:r>
            <a:r>
              <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calm</a:t>
            </a:r>
            <a:r>
              <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p>
        </p:txBody>
      </p:sp>
      <p:sp>
        <p:nvSpPr>
          <p:cNvPr id="4" name="A_a3c36">
            <a:extLst>
              <a:ext uri="{FF2B5EF4-FFF2-40B4-BE49-F238E27FC236}">
                <a16:creationId xmlns:a16="http://schemas.microsoft.com/office/drawing/2014/main" id="{D6CD129E-BE36-D6E2-B82A-4904887DC709}"/>
              </a:ext>
            </a:extLst>
          </p:cNvPr>
          <p:cNvSpPr/>
          <p:nvPr/>
        </p:nvSpPr>
        <p:spPr>
          <a:xfrm>
            <a:off x="6526448" y="3321756"/>
            <a:ext cx="4827651"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wake </a:t>
            </a:r>
            <a:r>
              <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me </a:t>
            </a:r>
            <a:r>
              <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up</a:t>
            </a:r>
            <a:r>
              <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p>
        </p:txBody>
      </p:sp>
      <p:sp>
        <p:nvSpPr>
          <p:cNvPr id="3" name="A_d00df">
            <a:extLst>
              <a:ext uri="{FF2B5EF4-FFF2-40B4-BE49-F238E27FC236}">
                <a16:creationId xmlns:a16="http://schemas.microsoft.com/office/drawing/2014/main" id="{5F5DB38A-F9BF-3C13-6F83-3ECCA5CA77A5}"/>
              </a:ext>
            </a:extLst>
          </p:cNvPr>
          <p:cNvSpPr/>
          <p:nvPr/>
        </p:nvSpPr>
        <p:spPr>
          <a:xfrm>
            <a:off x="3984607" y="2053788"/>
            <a:ext cx="5825172"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show </a:t>
            </a:r>
            <a:r>
              <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you </a:t>
            </a:r>
            <a:r>
              <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around</a:t>
            </a:r>
            <a:r>
              <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p>
        </p:txBody>
      </p:sp>
    </p:spTree>
    <p:extLst>
      <p:ext uri="{BB962C8B-B14F-4D97-AF65-F5344CB8AC3E}">
        <p14:creationId xmlns:p14="http://schemas.microsoft.com/office/powerpoint/2010/main" val="547903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3" grpId="0" animBg="1"/>
    </p:bldLst>
  </p:timing>
</p:sld>
</file>

<file path=ppt/theme/theme1.xml><?xml version="1.0" encoding="utf-8"?>
<a:theme xmlns:a="http://schemas.openxmlformats.org/drawingml/2006/main" name="全频道课时作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模板无字号3个栏目  32号复制.potx" id="{5B89CEC6-3F4F-41A4-9503-93C638186164}" vid="{7155217A-5BAE-4FA4-AAD2-46644F8B138B}"/>
    </a:ext>
  </a:extLst>
</a:theme>
</file>

<file path=docProps/app.xml><?xml version="1.0" encoding="utf-8"?>
<Properties xmlns="http://schemas.openxmlformats.org/officeDocument/2006/extended-properties" xmlns:vt="http://schemas.openxmlformats.org/officeDocument/2006/docPropsVTypes">
  <Template>模板无字号3个栏目  32号复制</Template>
  <TotalTime>553</TotalTime>
  <Words>1182</Words>
  <Application>Microsoft Office PowerPoint</Application>
  <PresentationFormat>宽屏</PresentationFormat>
  <Paragraphs>131</Paragraphs>
  <Slides>17</Slides>
  <Notes>0</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17</vt:i4>
      </vt:variant>
    </vt:vector>
  </HeadingPairs>
  <TitlesOfParts>
    <vt:vector size="21" baseType="lpstr">
      <vt:lpstr>等线</vt:lpstr>
      <vt:lpstr>Arial</vt:lpstr>
      <vt:lpstr>Times New Roman</vt:lpstr>
      <vt:lpstr>全频道课时作业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帐户</dc:creator>
  <cp:lastModifiedBy>fei li</cp:lastModifiedBy>
  <cp:revision>15</cp:revision>
  <dcterms:created xsi:type="dcterms:W3CDTF">2025-07-27T01:04:36Z</dcterms:created>
  <dcterms:modified xsi:type="dcterms:W3CDTF">2025-07-29T04:37:27Z</dcterms:modified>
</cp:coreProperties>
</file>