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876" r:id="rId6"/>
    <p:sldId id="874" r:id="rId7"/>
    <p:sldId id="877" r:id="rId8"/>
    <p:sldId id="875" r:id="rId9"/>
    <p:sldId id="878" r:id="rId10"/>
    <p:sldId id="879" r:id="rId11"/>
    <p:sldId id="880" r:id="rId12"/>
    <p:sldId id="87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8" autoAdjust="0"/>
    <p:restoredTop sz="94660"/>
  </p:normalViewPr>
  <p:slideViewPr>
    <p:cSldViewPr snapToGrid="0" showGuides="1">
      <p:cViewPr varScale="1">
        <p:scale>
          <a:sx n="82" d="100"/>
          <a:sy n="82" d="100"/>
        </p:scale>
        <p:origin x="126" y="13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单元写作专项</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en-US" altLang="zh-CN" sz="2000" b="1" spc="300" dirty="0">
                      <a:cs typeface="Times New Roman" panose="02020603050405020304" pitchFamily="18" charset="0"/>
                      <a:sym typeface="Times New Roman" panose="02020603050405020304" pitchFamily="18" charset="0"/>
                    </a:rPr>
                    <a:t>RJ</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565712"/>
            <a:ext cx="10833100" cy="5799601"/>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Hello everyone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My speech topic is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My Dream Life in 20 Years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55C10A43-574D-FD4C-5AC3-ABFE0ADABC18}"/>
              </a:ext>
            </a:extLst>
          </p:cNvPr>
          <p:cNvSpPr txBox="1">
            <a:spLocks noChangeAspect="1"/>
          </p:cNvSpPr>
          <p:nvPr/>
        </p:nvSpPr>
        <p:spPr>
          <a:xfrm>
            <a:off x="762000" y="1791553"/>
            <a:ext cx="10492154" cy="3874650"/>
          </a:xfrm>
          <a:prstGeom prst="rect">
            <a:avLst/>
          </a:prstGeom>
          <a:noFill/>
        </p:spPr>
        <p:txBody>
          <a:bodyPr wrap="square">
            <a:spAutoFit/>
          </a:bodyPr>
          <a:lstStyle/>
          <a:p>
            <a:pPr algn="just">
              <a:lnSpc>
                <a:spcPct val="130000"/>
              </a:lnSpc>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life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easy.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think</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engineer</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work</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home.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countryside</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environment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beautiful.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parents</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maybe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child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farm.</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kinds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fruits.</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922314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indent="719455" algn="just">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free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zh-CN"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trip</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planets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look</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renewable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resources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planets.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zh-CN"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new</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robot.</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clean</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house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cook</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err="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food.</a:t>
            </a:r>
            <a:r>
              <a:rPr lang="en-US" altLang="zh-CN" sz="3200" b="1" u="sng"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think</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life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comfortable</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than</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now.</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Thank</a:t>
            </a:r>
            <a:r>
              <a:rPr lang="en-US"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zh-CN" altLang="zh-CN" sz="32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u="sng">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32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91986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60"/>
            <a:ext cx="12192000" cy="1865178"/>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单元写作专项　</a:t>
            </a:r>
            <a:endParaRPr lang="en-US" altLang="zh-CN"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678808"/>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2001142"/>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45494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7</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When Tomorrow Comes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5" name="组合 14">
            <a:extLst>
              <a:ext uri="{FF2B5EF4-FFF2-40B4-BE49-F238E27FC236}">
                <a16:creationId xmlns:a16="http://schemas.microsoft.com/office/drawing/2014/main" id="{661930A9-57A4-4281-8FD7-DD9BD9030090}"/>
              </a:ext>
            </a:extLst>
          </p:cNvPr>
          <p:cNvGrpSpPr/>
          <p:nvPr/>
        </p:nvGrpSpPr>
        <p:grpSpPr>
          <a:xfrm>
            <a:off x="4706901" y="5237731"/>
            <a:ext cx="4476446" cy="640508"/>
            <a:chOff x="1145233" y="1930184"/>
            <a:chExt cx="4476446" cy="640508"/>
          </a:xfrm>
        </p:grpSpPr>
        <p:sp>
          <p:nvSpPr>
            <p:cNvPr id="16" name="矩形 15">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7" name="TextBox 18">
              <a:hlinkClick r:id="rId5"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写作指导</a:t>
              </a:r>
            </a:p>
          </p:txBody>
        </p:sp>
        <p:sp>
          <p:nvSpPr>
            <p:cNvPr id="18"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9" name="组合 18">
            <a:extLst>
              <a:ext uri="{FF2B5EF4-FFF2-40B4-BE49-F238E27FC236}">
                <a16:creationId xmlns:a16="http://schemas.microsoft.com/office/drawing/2014/main" id="{661930A9-57A4-4281-8FD7-DD9BD9030090}"/>
              </a:ext>
            </a:extLst>
          </p:cNvPr>
          <p:cNvGrpSpPr/>
          <p:nvPr/>
        </p:nvGrpSpPr>
        <p:grpSpPr>
          <a:xfrm>
            <a:off x="4706901" y="6025433"/>
            <a:ext cx="4476446" cy="640508"/>
            <a:chOff x="1145233" y="1930184"/>
            <a:chExt cx="4476446" cy="640508"/>
          </a:xfrm>
        </p:grpSpPr>
        <p:sp>
          <p:nvSpPr>
            <p:cNvPr id="20" name="矩形 19">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1" name="TextBox 18">
              <a:hlinkClick r:id="rId6"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2"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12.jpeg"/>
          <p:cNvPicPr/>
          <p:nvPr/>
        </p:nvPicPr>
        <p:blipFill>
          <a:blip r:embed="rId2"/>
          <a:stretch>
            <a:fillRect/>
          </a:stretch>
        </p:blipFill>
        <p:spPr>
          <a:xfrm>
            <a:off x="402365" y="737519"/>
            <a:ext cx="2031119" cy="380695"/>
          </a:xfrm>
          <a:prstGeom prst="rect">
            <a:avLst/>
          </a:prstGeom>
        </p:spPr>
      </p:pic>
      <p:sp>
        <p:nvSpPr>
          <p:cNvPr id="2" name="矩形 1"/>
          <p:cNvSpPr>
            <a:spLocks noChangeAspect="1"/>
          </p:cNvSpPr>
          <p:nvPr/>
        </p:nvSpPr>
        <p:spPr>
          <a:xfrm>
            <a:off x="679450" y="2642886"/>
            <a:ext cx="10833100" cy="1953227"/>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本单元的话题是“未来的生活”。与此相关的写作任务往往要求我们从多角度展开想象，描述未来的生活变化。写作时常用到的时态是一般将来时。</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13.jpeg"/>
          <p:cNvPicPr/>
          <p:nvPr/>
        </p:nvPicPr>
        <p:blipFill>
          <a:blip r:embed="rId2"/>
          <a:stretch>
            <a:fillRect/>
          </a:stretch>
        </p:blipFill>
        <p:spPr>
          <a:xfrm>
            <a:off x="387617" y="752167"/>
            <a:ext cx="2110338" cy="395543"/>
          </a:xfrm>
          <a:prstGeom prst="rect">
            <a:avLst/>
          </a:prstGeom>
        </p:spPr>
      </p:pic>
      <p:sp>
        <p:nvSpPr>
          <p:cNvPr id="2" name="矩形 1"/>
          <p:cNvSpPr>
            <a:spLocks noChangeAspect="1"/>
          </p:cNvSpPr>
          <p:nvPr/>
        </p:nvSpPr>
        <p:spPr>
          <a:xfrm>
            <a:off x="576212" y="1265697"/>
            <a:ext cx="10833100" cy="4837735"/>
          </a:xfrm>
          <a:prstGeom prst="rect">
            <a:avLst/>
          </a:prstGeom>
        </p:spPr>
        <p:txBody>
          <a:bodyPr>
            <a:spAutoFit/>
          </a:bodyPr>
          <a:lstStyle/>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进入中学已经一年多了，和小学相比，你应该发生了很大的变化。随着科技的迅速发展，我们的生活方式也会发生巨大的变化。请你根据下列提示，以“</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Life in 20 Years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”为题，写一篇英语短文，描写你对</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年后的生活的预测。</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提示：</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将来哪些产品会对人们的生活产生巨大影响；</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污染将会更少；</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你的观点。</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1953227"/>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短文应包括提示中的全部信息，条理清楚，行文连贯；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9243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4.jpeg"/>
          <p:cNvPicPr/>
          <p:nvPr/>
        </p:nvPicPr>
        <p:blipFill>
          <a:blip r:embed="rId2"/>
          <a:stretch>
            <a:fillRect/>
          </a:stretch>
        </p:blipFill>
        <p:spPr>
          <a:xfrm>
            <a:off x="417112" y="752168"/>
            <a:ext cx="1957377" cy="366873"/>
          </a:xfrm>
          <a:prstGeom prst="rect">
            <a:avLst/>
          </a:prstGeom>
        </p:spPr>
      </p:pic>
      <p:graphicFrame>
        <p:nvGraphicFramePr>
          <p:cNvPr id="3" name="表格 2"/>
          <p:cNvGraphicFramePr>
            <a:graphicFrameLocks noGrp="1" noChangeAspect="1"/>
          </p:cNvGraphicFramePr>
          <p:nvPr>
            <p:extLst>
              <p:ext uri="{D42A27DB-BD31-4B8C-83A1-F6EECF244321}">
                <p14:modId xmlns:p14="http://schemas.microsoft.com/office/powerpoint/2010/main" val="3406443706"/>
              </p:ext>
            </p:extLst>
          </p:nvPr>
        </p:nvGraphicFramePr>
        <p:xfrm>
          <a:off x="605708" y="1390332"/>
          <a:ext cx="10833100" cy="4996180"/>
        </p:xfrm>
        <a:graphic>
          <a:graphicData uri="http://schemas.openxmlformats.org/drawingml/2006/table">
            <a:tbl>
              <a:tblPr firstRow="1" firstCol="1" bandRow="1"/>
              <a:tblGrid>
                <a:gridCol w="756971">
                  <a:extLst>
                    <a:ext uri="{9D8B030D-6E8A-4147-A177-3AD203B41FA5}">
                      <a16:colId xmlns:a16="http://schemas.microsoft.com/office/drawing/2014/main" val="20000"/>
                    </a:ext>
                  </a:extLst>
                </a:gridCol>
                <a:gridCol w="10076129">
                  <a:extLst>
                    <a:ext uri="{9D8B030D-6E8A-4147-A177-3AD203B41FA5}">
                      <a16:colId xmlns:a16="http://schemas.microsoft.com/office/drawing/2014/main" val="20001"/>
                    </a:ext>
                  </a:extLst>
                </a:gridCol>
              </a:tblGrid>
              <a:tr h="1405255">
                <a:tc>
                  <a:txBody>
                    <a:bodyPr/>
                    <a:lstStyle/>
                    <a:p>
                      <a:pPr algn="ctr">
                        <a:spcAft>
                          <a:spcPts val="0"/>
                        </a:spcAft>
                      </a:pP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审主题：</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年后的生活</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审体裁：记叙文</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审人称：第一人称</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审时态：一般将来时</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审要点：展望未来，想象生活中可能的变化，如机器人、计算机、清洁能源等的使用，将使环境变好，生活更便利舒适</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0"/>
                  </a:ext>
                </a:extLst>
              </a:tr>
              <a:tr h="1205230">
                <a:tc>
                  <a:txBody>
                    <a:bodyPr/>
                    <a:lstStyle/>
                    <a:p>
                      <a:pPr algn="ctr">
                        <a:spcAft>
                          <a:spcPts val="0"/>
                        </a:spcAft>
                      </a:pPr>
                      <a:endParaRPr lang="zh-CN" sz="27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daily life</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日常生活</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less work to do</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更少地工作</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travel and relax</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旅游和休息</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at that time</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到那时</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more and more comfortable</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越来越舒适</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sz="2700" b="1" dirty="0">
                          <a:effectLst/>
                          <a:latin typeface="Times New Roman" panose="02020603050405020304" pitchFamily="18" charset="0"/>
                          <a:ea typeface="宋体" panose="02010600030101010101" pitchFamily="2" charset="-122"/>
                          <a:cs typeface="Times New Roman" panose="02020603050405020304" pitchFamily="18" charset="0"/>
                        </a:rPr>
                        <a:t>come true</a:t>
                      </a:r>
                      <a:r>
                        <a:rPr lang="zh-CN" sz="2700" b="1" dirty="0">
                          <a:effectLst/>
                          <a:latin typeface="Times New Roman" panose="02020603050405020304" pitchFamily="18" charset="0"/>
                          <a:ea typeface="宋体" panose="02010600030101010101" pitchFamily="2" charset="-122"/>
                          <a:cs typeface="Times New Roman" panose="02020603050405020304" pitchFamily="18" charset="0"/>
                        </a:rPr>
                        <a:t>实现</a:t>
                      </a:r>
                      <a:endParaRPr lang="zh-CN" sz="27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026" name="image216.jpeg" descr="source:si_idp2042508512;Founde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004" y="1878263"/>
            <a:ext cx="506489" cy="1599440"/>
          </a:xfrm>
          <a:prstGeom prst="rect">
            <a:avLst/>
          </a:prstGeom>
          <a:noFill/>
          <a:extLst>
            <a:ext uri="{909E8E84-426E-40DD-AFC4-6F175D3DCCD1}">
              <a14:hiddenFill xmlns:a14="http://schemas.microsoft.com/office/drawing/2010/main">
                <a:solidFill>
                  <a:srgbClr val="FFFFFF"/>
                </a:solidFill>
              </a14:hiddenFill>
            </a:ext>
          </a:extLst>
        </p:spPr>
      </p:pic>
      <p:pic>
        <p:nvPicPr>
          <p:cNvPr id="1025" name="image217.jpeg" descr="source:si_idp2042535136;Founder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004" y="4167179"/>
            <a:ext cx="506489" cy="159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51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3978" y="796200"/>
            <a:ext cx="11251995" cy="5769721"/>
          </a:xfrm>
          <a:prstGeom prst="rect">
            <a:avLst/>
          </a:prstGeom>
        </p:spPr>
        <p:txBody>
          <a:bodyPr wrap="square">
            <a:spAutoFit/>
          </a:bodyPr>
          <a:lstStyle/>
          <a:p>
            <a:pPr>
              <a:lnSpc>
                <a:spcPct val="130000"/>
              </a:lnSpc>
              <a:spcAft>
                <a:spcPts val="0"/>
              </a:spcAft>
            </a:pPr>
            <a:r>
              <a:rPr lang="zh-CN" altLang="zh-CN" sz="26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【例文展示】</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Life in 20 Years</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My life will be very different in 20 years. In daily life</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there will be a lot of robots</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and they can be helpful and useful. Robots will make our life much easier</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so we will have less work to do and we can often travel and relax. And computers will be much more important than they are now. We will use them to do almost everything in life. At that time</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we will use wind and sunlight as the main energy. There won’t be pollution anymore</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and then we can see clean water and blue sky all year round.</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I think our life will get more and more comfortable. I believe it can come true with our hard work.</a:t>
            </a:r>
            <a:endParaRPr lang="zh-CN" altLang="zh-CN" sz="26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2229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5.jpeg"/>
          <p:cNvPicPr/>
          <p:nvPr/>
        </p:nvPicPr>
        <p:blipFill>
          <a:blip r:embed="rId2"/>
          <a:stretch>
            <a:fillRect/>
          </a:stretch>
        </p:blipFill>
        <p:spPr>
          <a:xfrm>
            <a:off x="446608" y="722671"/>
            <a:ext cx="1967176" cy="368710"/>
          </a:xfrm>
          <a:prstGeom prst="rect">
            <a:avLst/>
          </a:prstGeom>
        </p:spPr>
      </p:pic>
      <p:sp>
        <p:nvSpPr>
          <p:cNvPr id="3" name="矩形 2"/>
          <p:cNvSpPr>
            <a:spLocks noChangeAspect="1"/>
          </p:cNvSpPr>
          <p:nvPr/>
        </p:nvSpPr>
        <p:spPr>
          <a:xfrm>
            <a:off x="446608" y="1091381"/>
            <a:ext cx="10833100" cy="1953227"/>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假设你是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Susan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，本周你校要举行一场有关畅想未来的英语演讲比赛。请你根据以下思维导图，以“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My Dream Life in 20 Years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”为论题，写一篇演讲稿。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113.jpeg"/>
          <p:cNvPicPr/>
          <p:nvPr/>
        </p:nvPicPr>
        <p:blipFill>
          <a:blip r:embed="rId3"/>
          <a:stretch>
            <a:fillRect/>
          </a:stretch>
        </p:blipFill>
        <p:spPr>
          <a:xfrm>
            <a:off x="3184956" y="3305543"/>
            <a:ext cx="6382146" cy="2756043"/>
          </a:xfrm>
          <a:prstGeom prst="rect">
            <a:avLst/>
          </a:prstGeom>
        </p:spPr>
      </p:pic>
    </p:spTree>
    <p:extLst>
      <p:ext uri="{BB962C8B-B14F-4D97-AF65-F5344CB8AC3E}">
        <p14:creationId xmlns:p14="http://schemas.microsoft.com/office/powerpoint/2010/main" val="3607458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思维导图中的四块内容为必写内容，每块内容可根据行文需求进行增减；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2.80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词左右，开头已经给出，不计入总词数。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15954292"/>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二栏目模板.potx" id="{6E848C1A-FCAB-41F4-A404-435E24125F74}" vid="{FD676AFC-921D-42FD-871B-2FB82EC80332}"/>
    </a:ext>
  </a:extLst>
</a:theme>
</file>

<file path=docProps/app.xml><?xml version="1.0" encoding="utf-8"?>
<Properties xmlns="http://schemas.openxmlformats.org/officeDocument/2006/extended-properties" xmlns:vt="http://schemas.openxmlformats.org/officeDocument/2006/docPropsVTypes">
  <Template>二栏目模板</Template>
  <TotalTime>78</TotalTime>
  <Words>686</Words>
  <Application>Microsoft Office PowerPoint</Application>
  <PresentationFormat>宽屏</PresentationFormat>
  <Paragraphs>48</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等线</vt:lpstr>
      <vt:lpstr>黑体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fei li</cp:lastModifiedBy>
  <cp:revision>12</cp:revision>
  <dcterms:created xsi:type="dcterms:W3CDTF">2025-07-26T01:42:15Z</dcterms:created>
  <dcterms:modified xsi:type="dcterms:W3CDTF">2025-07-30T01:10:57Z</dcterms:modified>
</cp:coreProperties>
</file>