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259" r:id="rId11"/>
    <p:sldId id="880" r:id="rId12"/>
    <p:sldId id="881" r:id="rId13"/>
    <p:sldId id="882" r:id="rId14"/>
    <p:sldId id="886" r:id="rId15"/>
    <p:sldId id="883" r:id="rId16"/>
    <p:sldId id="884" r:id="rId17"/>
    <p:sldId id="885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A(1a~2d)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ym typeface="+mn-lt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sym typeface="+mn-lt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sym typeface="+mn-lt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+mn-lt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+mn-lt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+mn-lt"/>
                  </a:endParaRPr>
                </a:p>
                <a:p>
                  <a:pPr algn="ctr"/>
                  <a:r>
                    <a:rPr lang="en-US" altLang="zh-CN" sz="2000" b="1" spc="300" dirty="0">
                      <a:cs typeface="Times New Roman" panose="02020603050405020304" pitchFamily="18" charset="0"/>
                      <a:sym typeface="+mn-lt"/>
                    </a:rPr>
                    <a:t>RJ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+mn-lt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77132" y="1179525"/>
            <a:ext cx="6403887" cy="53619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Ⅴ.</a:t>
            </a:r>
            <a:r>
              <a:rPr lang="zh-CN" altLang="zh-CN" sz="2600" b="1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补全对话。</a:t>
            </a:r>
            <a:r>
              <a:rPr lang="en-US" altLang="zh-CN" sz="2600" b="1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(</a:t>
            </a:r>
            <a:r>
              <a:rPr lang="zh-CN" altLang="zh-CN" sz="2600" b="1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有两个多余选项</a:t>
            </a:r>
            <a:r>
              <a:rPr lang="en-US" altLang="zh-CN" sz="2600" b="1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)</a:t>
            </a:r>
            <a:endParaRPr lang="zh-CN" altLang="zh-CN" sz="26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</a:t>
            </a:r>
            <a:r>
              <a:rPr lang="zh-CN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：</a:t>
            </a:r>
            <a:r>
              <a:rPr lang="zh-CN" altLang="zh-CN" sz="2600" b="1" dirty="0"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600" b="1" dirty="0"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Hi</a:t>
            </a:r>
            <a:r>
              <a:rPr lang="zh-CN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，</a:t>
            </a: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Jack</a:t>
            </a:r>
            <a:r>
              <a:rPr lang="zh-CN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！</a:t>
            </a: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Do you know we are talking about the future dreams these days</a:t>
            </a:r>
            <a:r>
              <a:rPr lang="zh-CN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？</a:t>
            </a:r>
            <a:endParaRPr lang="zh-CN" altLang="zh-CN" sz="26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B</a:t>
            </a:r>
            <a:r>
              <a:rPr lang="zh-CN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：</a:t>
            </a:r>
            <a:r>
              <a:rPr lang="zh-CN" altLang="zh-CN" sz="2600" b="1" dirty="0"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1</a:t>
            </a:r>
            <a:r>
              <a:rPr lang="en-US" altLang="zh-CN" sz="26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.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26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26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_</a:t>
            </a:r>
            <a:endParaRPr lang="zh-CN" altLang="zh-CN" sz="26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</a:t>
            </a:r>
            <a:r>
              <a:rPr lang="zh-CN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：</a:t>
            </a: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Do you have a plan for your future</a:t>
            </a:r>
            <a:r>
              <a:rPr lang="zh-CN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？</a:t>
            </a:r>
            <a:endParaRPr lang="zh-CN" altLang="zh-CN" sz="26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B</a:t>
            </a:r>
            <a:r>
              <a:rPr lang="zh-CN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：</a:t>
            </a: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Yes. I have lots of dreams. But the greatest one is that I want to be a teacher.</a:t>
            </a:r>
            <a:endParaRPr lang="zh-CN" altLang="zh-CN" sz="26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</a:t>
            </a:r>
            <a:r>
              <a:rPr lang="zh-CN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：</a:t>
            </a: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Sounds great. </a:t>
            </a:r>
            <a:r>
              <a:rPr lang="en-US" altLang="zh-CN" sz="26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2</a:t>
            </a:r>
            <a:r>
              <a:rPr lang="en-US" altLang="zh-CN" sz="26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.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26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26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_</a:t>
            </a:r>
            <a:endParaRPr lang="zh-CN" altLang="zh-CN" sz="26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B</a:t>
            </a:r>
            <a:r>
              <a:rPr lang="zh-CN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：</a:t>
            </a: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Well</a:t>
            </a:r>
            <a:r>
              <a:rPr lang="zh-CN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，</a:t>
            </a: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I’m going to study hard and do well in all the subjects.</a:t>
            </a:r>
            <a:endParaRPr lang="zh-CN" altLang="zh-CN" sz="2600" dirty="0">
              <a:effectLst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6" name="A_54c79">
            <a:extLst>
              <a:ext uri="{FF2B5EF4-FFF2-40B4-BE49-F238E27FC236}">
                <a16:creationId xmlns:a16="http://schemas.microsoft.com/office/drawing/2014/main" id="{F95EB551-56B7-D857-7C14-DB8D429BF7B5}"/>
              </a:ext>
            </a:extLst>
          </p:cNvPr>
          <p:cNvSpPr/>
          <p:nvPr/>
        </p:nvSpPr>
        <p:spPr>
          <a:xfrm>
            <a:off x="3502678" y="4921453"/>
            <a:ext cx="10605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E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83791">
            <a:extLst>
              <a:ext uri="{FF2B5EF4-FFF2-40B4-BE49-F238E27FC236}">
                <a16:creationId xmlns:a16="http://schemas.microsoft.com/office/drawing/2014/main" id="{B1261B9A-5EA5-9893-ED09-7D64E1BF9954}"/>
              </a:ext>
            </a:extLst>
          </p:cNvPr>
          <p:cNvSpPr/>
          <p:nvPr/>
        </p:nvSpPr>
        <p:spPr>
          <a:xfrm>
            <a:off x="1481410" y="2821381"/>
            <a:ext cx="10970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G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</a:p>
        </p:txBody>
      </p:sp>
      <p:sp>
        <p:nvSpPr>
          <p:cNvPr id="4" name="矩形 3"/>
          <p:cNvSpPr/>
          <p:nvPr/>
        </p:nvSpPr>
        <p:spPr>
          <a:xfrm>
            <a:off x="6681019" y="1579635"/>
            <a:ext cx="5211097" cy="489364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A. I hope your dream will come true.</a:t>
            </a:r>
            <a:endParaRPr lang="zh-CN" altLang="zh-CN" sz="26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B. I hear they need teachers very much.</a:t>
            </a:r>
            <a:endParaRPr lang="zh-CN" altLang="zh-CN" sz="26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C. Are you good with children</a:t>
            </a:r>
            <a:r>
              <a:rPr lang="zh-CN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？</a:t>
            </a:r>
            <a:endParaRPr lang="zh-CN" altLang="zh-CN" sz="26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D. I’m going to start when I finish high school and college.</a:t>
            </a:r>
            <a:endParaRPr lang="zh-CN" altLang="zh-CN" sz="26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E. But how are you going to become a teacher</a:t>
            </a:r>
            <a:r>
              <a:rPr lang="zh-CN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？</a:t>
            </a:r>
            <a:endParaRPr lang="zh-CN" altLang="zh-CN" sz="26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F. Maybe in a college in the city of Shanghai.</a:t>
            </a:r>
            <a:endParaRPr lang="zh-CN" altLang="zh-CN" sz="26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G. Yes. That’s a hot topic now.</a:t>
            </a:r>
            <a:endParaRPr lang="zh-CN" altLang="zh-CN" sz="2600" dirty="0">
              <a:effectLst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754761" y="1093995"/>
            <a:ext cx="5211097" cy="489364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A. I hope your dream will come true.</a:t>
            </a:r>
            <a:endParaRPr lang="zh-CN" altLang="zh-CN" sz="26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B. I hear they need teachers very much.</a:t>
            </a:r>
            <a:endParaRPr lang="zh-CN" altLang="zh-CN" sz="26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C. Are you good with children</a:t>
            </a:r>
            <a:r>
              <a:rPr lang="zh-CN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？</a:t>
            </a:r>
            <a:endParaRPr lang="zh-CN" altLang="zh-CN" sz="26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D. I’m going to start when I finish high school and college.</a:t>
            </a:r>
            <a:endParaRPr lang="zh-CN" altLang="zh-CN" sz="26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E. But how are you going to become a teacher</a:t>
            </a:r>
            <a:r>
              <a:rPr lang="zh-CN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？</a:t>
            </a:r>
            <a:endParaRPr lang="zh-CN" altLang="zh-CN" sz="26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F. Maybe in a college in the city of Shanghai.</a:t>
            </a:r>
            <a:endParaRPr lang="zh-CN" altLang="zh-CN" sz="26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G. Yes. That’s a hot topic now.</a:t>
            </a:r>
            <a:endParaRPr lang="zh-CN" altLang="zh-CN" sz="2600" dirty="0">
              <a:effectLst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10740" y="633870"/>
            <a:ext cx="6444021" cy="5878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</a:t>
            </a:r>
            <a:r>
              <a:rPr lang="zh-CN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：</a:t>
            </a: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Anything else</a:t>
            </a:r>
            <a:r>
              <a:rPr lang="zh-CN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？</a:t>
            </a:r>
            <a:endParaRPr lang="zh-CN" altLang="zh-CN" sz="26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B</a:t>
            </a:r>
            <a:r>
              <a:rPr lang="zh-CN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：</a:t>
            </a: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And I’m going to play sport to keep fit.</a:t>
            </a:r>
            <a:endParaRPr lang="zh-CN" altLang="zh-CN" sz="26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</a:t>
            </a:r>
            <a:r>
              <a:rPr lang="zh-CN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：</a:t>
            </a: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Where are you going to work</a:t>
            </a:r>
            <a:r>
              <a:rPr lang="zh-CN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？</a:t>
            </a:r>
            <a:endParaRPr lang="zh-CN" altLang="zh-CN" sz="26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B</a:t>
            </a:r>
            <a:r>
              <a:rPr lang="zh-CN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：</a:t>
            </a: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I’m going to work in a school in the poor village. </a:t>
            </a:r>
            <a:r>
              <a:rPr lang="en-US" altLang="zh-CN" sz="26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3</a:t>
            </a:r>
            <a:r>
              <a:rPr lang="en-US" altLang="zh-CN" sz="26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.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26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2600" b="1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 think to be a village school teacher is great. </a:t>
            </a:r>
            <a:endParaRPr lang="zh-CN" altLang="zh-CN" sz="26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</a:t>
            </a:r>
            <a:r>
              <a:rPr lang="zh-CN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：</a:t>
            </a: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That sounds exciting</a:t>
            </a:r>
            <a:r>
              <a:rPr lang="zh-CN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！</a:t>
            </a: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But when are you going to start</a:t>
            </a:r>
            <a:r>
              <a:rPr lang="zh-CN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？</a:t>
            </a:r>
            <a:endParaRPr lang="zh-CN" altLang="zh-CN" sz="26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B</a:t>
            </a:r>
            <a:r>
              <a:rPr lang="zh-CN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：</a:t>
            </a:r>
            <a:r>
              <a:rPr lang="zh-CN" altLang="zh-CN" sz="2600" b="1" dirty="0"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4</a:t>
            </a:r>
            <a:r>
              <a:rPr lang="en-US" altLang="zh-CN" sz="26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.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26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26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_</a:t>
            </a:r>
            <a:endParaRPr lang="zh-CN" altLang="zh-CN" sz="26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</a:t>
            </a:r>
            <a:r>
              <a:rPr lang="zh-CN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：</a:t>
            </a: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That’s good. </a:t>
            </a:r>
            <a:r>
              <a:rPr lang="en-US" altLang="zh-CN" sz="26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5</a:t>
            </a:r>
            <a:r>
              <a:rPr lang="en-US" altLang="zh-CN" sz="26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.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26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</a:t>
            </a:r>
            <a:r>
              <a:rPr lang="en-US" altLang="zh-CN" sz="26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26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_</a:t>
            </a:r>
            <a:endParaRPr lang="zh-CN" altLang="zh-CN" sz="26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B</a:t>
            </a:r>
            <a:r>
              <a:rPr lang="zh-CN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：</a:t>
            </a:r>
            <a:r>
              <a:rPr lang="en-US" altLang="zh-CN" sz="26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I hope so. Thank you.</a:t>
            </a:r>
            <a:endParaRPr lang="zh-CN" altLang="zh-CN" sz="2600" dirty="0">
              <a:effectLst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6" name="A_541b7">
            <a:extLst>
              <a:ext uri="{FF2B5EF4-FFF2-40B4-BE49-F238E27FC236}">
                <a16:creationId xmlns:a16="http://schemas.microsoft.com/office/drawing/2014/main" id="{06BEE6DD-CD80-EEA7-47C9-F29DEA7FA120}"/>
              </a:ext>
            </a:extLst>
          </p:cNvPr>
          <p:cNvSpPr/>
          <p:nvPr/>
        </p:nvSpPr>
        <p:spPr>
          <a:xfrm>
            <a:off x="3358931" y="5406022"/>
            <a:ext cx="11423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 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</a:p>
        </p:txBody>
      </p:sp>
      <p:sp>
        <p:nvSpPr>
          <p:cNvPr id="5" name="A_cd4c2">
            <a:extLst>
              <a:ext uri="{FF2B5EF4-FFF2-40B4-BE49-F238E27FC236}">
                <a16:creationId xmlns:a16="http://schemas.microsoft.com/office/drawing/2014/main" id="{986847BB-9C3B-5382-F831-1BEC25BC7A52}"/>
              </a:ext>
            </a:extLst>
          </p:cNvPr>
          <p:cNvSpPr/>
          <p:nvPr/>
        </p:nvSpPr>
        <p:spPr>
          <a:xfrm>
            <a:off x="1515018" y="4851286"/>
            <a:ext cx="10779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D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</a:p>
        </p:txBody>
      </p:sp>
      <p:sp>
        <p:nvSpPr>
          <p:cNvPr id="4" name="A_6ff4a">
            <a:extLst>
              <a:ext uri="{FF2B5EF4-FFF2-40B4-BE49-F238E27FC236}">
                <a16:creationId xmlns:a16="http://schemas.microsoft.com/office/drawing/2014/main" id="{74DA1906-E211-7F4E-98B5-82B6AF484D55}"/>
              </a:ext>
            </a:extLst>
          </p:cNvPr>
          <p:cNvSpPr/>
          <p:nvPr/>
        </p:nvSpPr>
        <p:spPr>
          <a:xfrm>
            <a:off x="2699674" y="2790838"/>
            <a:ext cx="1143063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B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30100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Ⅵ.</a:t>
            </a:r>
            <a:r>
              <a:rPr lang="zh-CN" altLang="zh-CN" sz="3200" b="1" dirty="0"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［人与社会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·</a:t>
            </a:r>
            <a:r>
              <a:rPr lang="zh-CN" altLang="zh-CN" sz="3200" b="1" dirty="0"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学校生活］</a:t>
            </a:r>
            <a:r>
              <a:rPr lang="zh-CN" altLang="zh-CN" sz="3200" b="1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阅读理解。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　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My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dream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comes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true.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Now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I’m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studying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in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great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college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in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London.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On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the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first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day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of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school</a:t>
            </a:r>
            <a:r>
              <a:rPr lang="zh-CN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，</a:t>
            </a:r>
            <a:r>
              <a:rPr lang="zh-CN" altLang="zh-CN" sz="3200" b="1" dirty="0"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met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my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classmate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Rose</a:t>
            </a:r>
            <a:r>
              <a:rPr lang="zh-CN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，</a:t>
            </a:r>
            <a:r>
              <a:rPr lang="zh-CN" altLang="zh-CN" sz="3200" b="1" dirty="0"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an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old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woman.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“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Why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are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you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in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college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at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such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an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age</a:t>
            </a:r>
            <a:r>
              <a:rPr lang="zh-CN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？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”</a:t>
            </a:r>
            <a:r>
              <a:rPr lang="zh-CN" altLang="zh-CN" sz="3200" b="1" dirty="0"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asked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her.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She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answered</a:t>
            </a:r>
            <a:r>
              <a:rPr lang="zh-CN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，</a:t>
            </a:r>
            <a:r>
              <a:rPr lang="zh-CN" altLang="zh-CN" sz="3200" b="1" dirty="0"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“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always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dreamed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of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having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college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education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in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the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past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and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now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I’m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successful</a:t>
            </a:r>
            <a:r>
              <a:rPr lang="zh-CN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！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”</a:t>
            </a:r>
            <a:r>
              <a:rPr lang="zh-CN" altLang="zh-CN" sz="3200" b="1" dirty="0"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We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became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friends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quickly.</a:t>
            </a:r>
            <a:endParaRPr lang="zh-CN" altLang="zh-CN" sz="3200" dirty="0">
              <a:effectLst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15336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89783" y="750891"/>
            <a:ext cx="11812434" cy="5429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At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the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end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of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the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term</a:t>
            </a:r>
            <a:r>
              <a:rPr lang="zh-CN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，</a:t>
            </a:r>
            <a:r>
              <a:rPr lang="zh-CN" altLang="zh-CN" sz="3000" b="1" dirty="0"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invited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Rose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to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make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speech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(</a:t>
            </a:r>
            <a:r>
              <a:rPr lang="zh-CN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演讲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)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to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our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basketball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team.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I’ll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never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forget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what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she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taught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us.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She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said</a:t>
            </a:r>
            <a:r>
              <a:rPr lang="zh-CN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，</a:t>
            </a:r>
            <a:r>
              <a:rPr lang="zh-CN" altLang="zh-CN" sz="3000" b="1" dirty="0"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“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There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are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some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secrets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of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staying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young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and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being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happy.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You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have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to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laugh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and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find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happiness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every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day.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You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must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have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dream.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When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you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lose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your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dream</a:t>
            </a:r>
            <a:r>
              <a:rPr lang="zh-CN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，</a:t>
            </a:r>
            <a:r>
              <a:rPr lang="zh-CN" altLang="zh-CN" sz="3000" b="1" dirty="0"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you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will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find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life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boring.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There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is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big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difference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between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growing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old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and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growing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up.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Anybody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can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grow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old.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That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doesn’t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need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any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talent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or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ability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.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To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grow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up</a:t>
            </a:r>
            <a:r>
              <a:rPr lang="zh-CN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，</a:t>
            </a:r>
            <a:r>
              <a:rPr lang="zh-CN" altLang="zh-CN" sz="3000" b="1" dirty="0"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you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must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always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find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the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chance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(</a:t>
            </a:r>
            <a:r>
              <a:rPr lang="zh-CN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机会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)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to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change.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Have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no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regrets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(</a:t>
            </a:r>
            <a:r>
              <a:rPr lang="zh-CN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遗憾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)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.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The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people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who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are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afraid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of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death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are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those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with</a:t>
            </a:r>
            <a:r>
              <a:rPr lang="en-US" altLang="zh-CN" sz="30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regrets.</a:t>
            </a:r>
            <a:r>
              <a:rPr lang="zh-CN" altLang="zh-CN" sz="30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”</a:t>
            </a:r>
            <a:endParaRPr lang="zh-CN" altLang="zh-CN" sz="30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0898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6867D4A-6CE9-9B78-AAC1-3554E383F9CF}"/>
              </a:ext>
            </a:extLst>
          </p:cNvPr>
          <p:cNvSpPr txBox="1">
            <a:spLocks noChangeAspect="1"/>
          </p:cNvSpPr>
          <p:nvPr/>
        </p:nvSpPr>
        <p:spPr>
          <a:xfrm>
            <a:off x="433753" y="1063168"/>
            <a:ext cx="11488615" cy="1948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At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the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end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of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the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year</a:t>
            </a:r>
            <a:r>
              <a:rPr lang="zh-CN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，</a:t>
            </a:r>
            <a:r>
              <a:rPr lang="zh-CN" altLang="zh-CN" sz="3200" b="1" dirty="0"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Rose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finished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her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college.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One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week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after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graduation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(</a:t>
            </a:r>
            <a:r>
              <a:rPr lang="zh-CN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毕业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)</a:t>
            </a:r>
            <a:r>
              <a:rPr lang="zh-CN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，</a:t>
            </a:r>
            <a:r>
              <a:rPr lang="zh-CN" altLang="zh-CN" sz="3200" b="1" dirty="0"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Rose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died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in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her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sleep.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will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never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forget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the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great</a:t>
            </a:r>
            <a:r>
              <a:rPr lang="en-US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woman.</a:t>
            </a:r>
            <a:endParaRPr lang="zh-CN" altLang="zh-CN" sz="3200" dirty="0">
              <a:effectLst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830873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808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)1.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From the passage we know that Rose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　　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. 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A. went to college at an old age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B. was a teacher in a college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C. was afraid of death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D. had some regrets in her life</a:t>
            </a:r>
            <a:endParaRPr lang="zh-CN" altLang="zh-CN" sz="3200" dirty="0">
              <a:effectLst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3" name="A_622f9">
            <a:extLst>
              <a:ext uri="{FF2B5EF4-FFF2-40B4-BE49-F238E27FC236}">
                <a16:creationId xmlns:a16="http://schemas.microsoft.com/office/drawing/2014/main" id="{C2B28140-851B-F260-FE17-3504268CA42B}"/>
              </a:ext>
            </a:extLst>
          </p:cNvPr>
          <p:cNvSpPr/>
          <p:nvPr/>
        </p:nvSpPr>
        <p:spPr>
          <a:xfrm>
            <a:off x="804228" y="87737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528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05708" y="863416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)2.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The writer once invited Rose to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　　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. 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A. have dinner				B. go to a party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C. play basketball</a:t>
            </a:r>
            <a:r>
              <a:rPr lang="en-US" altLang="zh-CN" sz="3200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			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D. give a talk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)3.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What does the underlined word 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“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ability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”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mean in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Chinese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？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A. 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训练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     B. 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方法</a:t>
            </a:r>
            <a:r>
              <a:rPr lang="en-US" altLang="zh-CN" sz="3200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		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C. 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途径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     D. 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能力</a:t>
            </a:r>
            <a:endParaRPr lang="zh-CN" altLang="zh-CN" sz="3200" dirty="0">
              <a:effectLst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4" name="A_846e4">
            <a:extLst>
              <a:ext uri="{FF2B5EF4-FFF2-40B4-BE49-F238E27FC236}">
                <a16:creationId xmlns:a16="http://schemas.microsoft.com/office/drawing/2014/main" id="{F5674582-0378-48F1-4A37-8C15D3E6FA67}"/>
              </a:ext>
            </a:extLst>
          </p:cNvPr>
          <p:cNvSpPr/>
          <p:nvPr/>
        </p:nvSpPr>
        <p:spPr>
          <a:xfrm>
            <a:off x="730486" y="286188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3" name="A_40dbe">
            <a:extLst>
              <a:ext uri="{FF2B5EF4-FFF2-40B4-BE49-F238E27FC236}">
                <a16:creationId xmlns:a16="http://schemas.microsoft.com/office/drawing/2014/main" id="{880F9267-AED9-796D-E897-3FA11B39B056}"/>
              </a:ext>
            </a:extLst>
          </p:cNvPr>
          <p:cNvSpPr/>
          <p:nvPr/>
        </p:nvSpPr>
        <p:spPr>
          <a:xfrm>
            <a:off x="730486" y="95993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0369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62430"/>
            <a:ext cx="10833100" cy="3239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)4.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What is the best title of the passage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？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A. Enjoy your school life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B. How to get good grades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C. Never too old to learn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a typeface="宋体" panose="02010600030101010101" pitchFamily="2" charset="-122"/>
                <a:sym typeface="+mn-lt"/>
              </a:rPr>
              <a:t>D. Don’t be afraid of death</a:t>
            </a:r>
            <a:endParaRPr lang="zh-CN" altLang="en-US" sz="3200" dirty="0">
              <a:sym typeface="+mn-lt"/>
            </a:endParaRPr>
          </a:p>
        </p:txBody>
      </p:sp>
      <p:sp>
        <p:nvSpPr>
          <p:cNvPr id="3" name="A_8ba1c">
            <a:extLst>
              <a:ext uri="{FF2B5EF4-FFF2-40B4-BE49-F238E27FC236}">
                <a16:creationId xmlns:a16="http://schemas.microsoft.com/office/drawing/2014/main" id="{95BFE999-B301-EB57-FDDE-AA9C2456BCEA}"/>
              </a:ext>
            </a:extLst>
          </p:cNvPr>
          <p:cNvSpPr/>
          <p:nvPr/>
        </p:nvSpPr>
        <p:spPr>
          <a:xfrm>
            <a:off x="804228" y="95895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16782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ea typeface="黑体" panose="02010609060101010101" pitchFamily="49" charset="-122"/>
                <a:sym typeface="+mn-lt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Section A(1a~2d)</a:t>
            </a:r>
            <a:endParaRPr lang="zh-CN" altLang="en-US" sz="3400" b="1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pitchFamily="34" charset="-122"/>
                  <a:cs typeface="Times New Roman" panose="02020603050405020304" pitchFamily="18" charset="0"/>
                  <a:sym typeface="+mn-lt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cs typeface="Times New Roman" panose="02020603050405020304" pitchFamily="18" charset="0"/>
                  <a:sym typeface="+mn-lt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cs typeface="Times New Roman" panose="02020603050405020304" pitchFamily="18" charset="0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pitchFamily="34" charset="-122"/>
                  <a:cs typeface="Times New Roman" panose="02020603050405020304" pitchFamily="18" charset="0"/>
                  <a:sym typeface="+mn-lt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cs typeface="Times New Roman" panose="02020603050405020304" pitchFamily="18" charset="0"/>
                  <a:sym typeface="+mn-lt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cs typeface="Times New Roman" panose="02020603050405020304" pitchFamily="18" charset="0"/>
                <a:sym typeface="+mn-lt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Unit 6</a:t>
            </a:r>
            <a:r>
              <a:rPr lang="zh-CN" altLang="en-US" sz="4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Plan for Yourself</a:t>
            </a:r>
            <a:endParaRPr lang="zh-CN" altLang="en-US" sz="4600" b="1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35205" y="1688716"/>
            <a:ext cx="11222498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选出下列每组单词中画线部分发音不同于其他单词的选项。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)1.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A. too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th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     B.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th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ere	C. mou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th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D.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th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ink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)2.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h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abit             B.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wh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o		C.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wh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y            D.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h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uman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)3.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c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ompany      B. </a:t>
            </a:r>
            <a:r>
              <a:rPr lang="en-US" altLang="zh-CN" sz="3200" b="1" u="sng" dirty="0" err="1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c</a:t>
            </a:r>
            <a:r>
              <a:rPr lang="en-US" altLang="zh-CN" sz="3200" b="1" dirty="0" err="1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olour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	C.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c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inema       D. si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ck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)4.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ad                B.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ugar	C. thi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     D.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tart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)5.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wh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at             B.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wh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en	C.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wh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ose         D.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wh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ich</a:t>
            </a:r>
            <a:endParaRPr lang="zh-CN" altLang="zh-CN" sz="3200" dirty="0">
              <a:effectLst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8" name="A_324dc">
            <a:extLst>
              <a:ext uri="{FF2B5EF4-FFF2-40B4-BE49-F238E27FC236}">
                <a16:creationId xmlns:a16="http://schemas.microsoft.com/office/drawing/2014/main" id="{BBE874FA-46CC-99EA-7674-197310A6E862}"/>
              </a:ext>
            </a:extLst>
          </p:cNvPr>
          <p:cNvSpPr/>
          <p:nvPr/>
        </p:nvSpPr>
        <p:spPr>
          <a:xfrm>
            <a:off x="759983" y="4955156"/>
            <a:ext cx="1411351" cy="4737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7" name="A_f6b8d">
            <a:extLst>
              <a:ext uri="{FF2B5EF4-FFF2-40B4-BE49-F238E27FC236}">
                <a16:creationId xmlns:a16="http://schemas.microsoft.com/office/drawing/2014/main" id="{3388B507-CC50-F8B9-B589-21AD7D8BE99F}"/>
              </a:ext>
            </a:extLst>
          </p:cNvPr>
          <p:cNvSpPr/>
          <p:nvPr/>
        </p:nvSpPr>
        <p:spPr>
          <a:xfrm>
            <a:off x="759983" y="432117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6" name="A_ae46a">
            <a:extLst>
              <a:ext uri="{FF2B5EF4-FFF2-40B4-BE49-F238E27FC236}">
                <a16:creationId xmlns:a16="http://schemas.microsoft.com/office/drawing/2014/main" id="{39F4F13B-04C6-4114-30E2-D80909FE42B1}"/>
              </a:ext>
            </a:extLst>
          </p:cNvPr>
          <p:cNvSpPr/>
          <p:nvPr/>
        </p:nvSpPr>
        <p:spPr>
          <a:xfrm>
            <a:off x="759983" y="368718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5" name="A_c124a">
            <a:extLst>
              <a:ext uri="{FF2B5EF4-FFF2-40B4-BE49-F238E27FC236}">
                <a16:creationId xmlns:a16="http://schemas.microsoft.com/office/drawing/2014/main" id="{8B9EF8B3-7D20-D837-9851-ACE07AB50A5E}"/>
              </a:ext>
            </a:extLst>
          </p:cNvPr>
          <p:cNvSpPr/>
          <p:nvPr/>
        </p:nvSpPr>
        <p:spPr>
          <a:xfrm>
            <a:off x="759983" y="305320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f9a57">
            <a:extLst>
              <a:ext uri="{FF2B5EF4-FFF2-40B4-BE49-F238E27FC236}">
                <a16:creationId xmlns:a16="http://schemas.microsoft.com/office/drawing/2014/main" id="{E55F2B79-7196-765D-6864-81A12170CF40}"/>
              </a:ext>
            </a:extLst>
          </p:cNvPr>
          <p:cNvSpPr/>
          <p:nvPr/>
        </p:nvSpPr>
        <p:spPr>
          <a:xfrm>
            <a:off x="759983" y="241922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20456" y="981838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根据句意及首字母或汉语提示完成单词。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1.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When he was a child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，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he always wanted to be an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(</a:t>
            </a:r>
            <a:r>
              <a:rPr lang="zh-CN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工程师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). 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2.</a:t>
            </a:r>
            <a:r>
              <a:rPr lang="zh-CN" altLang="zh-CN" sz="3200" b="1" dirty="0"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［人与社会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·</a:t>
            </a:r>
            <a:r>
              <a:rPr lang="zh-CN" altLang="zh-CN" sz="3200" b="1" dirty="0"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艺术家］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Xian </a:t>
            </a:r>
            <a:r>
              <a:rPr lang="en-US" altLang="zh-CN" sz="3200" b="1" dirty="0" err="1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Xinghai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was a great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m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3200" b="1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in our country. 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3.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This term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，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our Chinese teacher will introduce some great works </a:t>
            </a:r>
            <a:r>
              <a:rPr lang="en-US" altLang="zh-CN" sz="3200" b="1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of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(</a:t>
            </a:r>
            <a:r>
              <a:rPr lang="zh-CN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文学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). 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5" name="A_54d7a">
            <a:extLst>
              <a:ext uri="{FF2B5EF4-FFF2-40B4-BE49-F238E27FC236}">
                <a16:creationId xmlns:a16="http://schemas.microsoft.com/office/drawing/2014/main" id="{783A7EC3-FC4F-C383-E752-C270770354A6}"/>
              </a:ext>
            </a:extLst>
          </p:cNvPr>
          <p:cNvSpPr/>
          <p:nvPr/>
        </p:nvSpPr>
        <p:spPr>
          <a:xfrm>
            <a:off x="2621659" y="4882262"/>
            <a:ext cx="2556510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literature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</a:p>
        </p:txBody>
      </p:sp>
      <p:sp>
        <p:nvSpPr>
          <p:cNvPr id="4" name="A_eefe3">
            <a:extLst>
              <a:ext uri="{FF2B5EF4-FFF2-40B4-BE49-F238E27FC236}">
                <a16:creationId xmlns:a16="http://schemas.microsoft.com/office/drawing/2014/main" id="{448A64AE-1272-84A2-1E50-4114757CFCB3}"/>
              </a:ext>
            </a:extLst>
          </p:cNvPr>
          <p:cNvSpPr/>
          <p:nvPr/>
        </p:nvSpPr>
        <p:spPr>
          <a:xfrm>
            <a:off x="1050034" y="3614294"/>
            <a:ext cx="22368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usician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 </a:t>
            </a:r>
          </a:p>
        </p:txBody>
      </p:sp>
      <p:sp>
        <p:nvSpPr>
          <p:cNvPr id="3" name="A_66752">
            <a:extLst>
              <a:ext uri="{FF2B5EF4-FFF2-40B4-BE49-F238E27FC236}">
                <a16:creationId xmlns:a16="http://schemas.microsoft.com/office/drawing/2014/main" id="{70A53581-905B-52AB-E7CF-86A2309BE44A}"/>
              </a:ext>
            </a:extLst>
          </p:cNvPr>
          <p:cNvSpPr/>
          <p:nvPr/>
        </p:nvSpPr>
        <p:spPr>
          <a:xfrm>
            <a:off x="1119884" y="2346326"/>
            <a:ext cx="24067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engineer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288855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72111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4.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He is </a:t>
            </a:r>
            <a:r>
              <a:rPr lang="en-US" altLang="zh-CN" sz="3200" b="1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(</a:t>
            </a:r>
            <a:r>
              <a:rPr lang="zh-CN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企业家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) and he makes much money. 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5.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Susan always dreams of being </a:t>
            </a:r>
            <a:r>
              <a:rPr lang="en-US" altLang="zh-CN" sz="3200" b="1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(</a:t>
            </a:r>
            <a:r>
              <a:rPr lang="zh-CN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律师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) in the future. 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4" name="A_0e553">
            <a:extLst>
              <a:ext uri="{FF2B5EF4-FFF2-40B4-BE49-F238E27FC236}">
                <a16:creationId xmlns:a16="http://schemas.microsoft.com/office/drawing/2014/main" id="{DA71F7D3-D39B-4A74-02B2-25CD23687AD6}"/>
              </a:ext>
            </a:extLst>
          </p:cNvPr>
          <p:cNvSpPr/>
          <p:nvPr/>
        </p:nvSpPr>
        <p:spPr>
          <a:xfrm>
            <a:off x="6973824" y="2236599"/>
            <a:ext cx="2090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lawyer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</a:p>
        </p:txBody>
      </p:sp>
      <p:sp>
        <p:nvSpPr>
          <p:cNvPr id="3" name="A_e811e">
            <a:extLst>
              <a:ext uri="{FF2B5EF4-FFF2-40B4-BE49-F238E27FC236}">
                <a16:creationId xmlns:a16="http://schemas.microsoft.com/office/drawing/2014/main" id="{AB8281C2-2320-8E7F-55F6-E3D5C7DB54FF}"/>
              </a:ext>
            </a:extLst>
          </p:cNvPr>
          <p:cNvSpPr/>
          <p:nvPr/>
        </p:nvSpPr>
        <p:spPr>
          <a:xfrm>
            <a:off x="2658428" y="968631"/>
            <a:ext cx="31290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businessman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94995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单项填空。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)1.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People need to read more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　　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books. 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　　　　　　　</a:t>
            </a:r>
            <a:r>
              <a:rPr lang="zh-CN" altLang="zh-CN" sz="3200" b="1" dirty="0"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A. exciting             B. classic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C. fresh                  D. magic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)2.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Tom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，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you mustn’t play with fire. You may hurt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　　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if you don’t stop. 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A. himself             B. yourself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C. herself              D. ourselves</a:t>
            </a:r>
            <a:endParaRPr lang="zh-CN" altLang="zh-CN" sz="3200" dirty="0">
              <a:effectLst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4" name="A_e8842">
            <a:extLst>
              <a:ext uri="{FF2B5EF4-FFF2-40B4-BE49-F238E27FC236}">
                <a16:creationId xmlns:a16="http://schemas.microsoft.com/office/drawing/2014/main" id="{EB5CDF9E-63DB-6FCC-7FC9-0B47E0A7FE41}"/>
              </a:ext>
            </a:extLst>
          </p:cNvPr>
          <p:cNvSpPr/>
          <p:nvPr/>
        </p:nvSpPr>
        <p:spPr>
          <a:xfrm>
            <a:off x="804228" y="367224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3" name="A_c7e0f">
            <a:extLst>
              <a:ext uri="{FF2B5EF4-FFF2-40B4-BE49-F238E27FC236}">
                <a16:creationId xmlns:a16="http://schemas.microsoft.com/office/drawing/2014/main" id="{46AC3017-8B17-19F6-B72B-F0CF9C95DA8B}"/>
              </a:ext>
            </a:extLst>
          </p:cNvPr>
          <p:cNvSpPr/>
          <p:nvPr/>
        </p:nvSpPr>
        <p:spPr>
          <a:xfrm>
            <a:off x="804228" y="177029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367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)3.</a:t>
            </a:r>
            <a:r>
              <a:rPr lang="zh-CN" altLang="zh-CN" sz="3200" b="1" dirty="0"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［人与自我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·</a:t>
            </a:r>
            <a:r>
              <a:rPr lang="zh-CN" altLang="zh-CN" sz="3200" b="1" dirty="0"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自我提升］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As the saying goes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，</a:t>
            </a:r>
            <a:r>
              <a:rPr lang="zh-CN" altLang="zh-CN" sz="3200" b="1" dirty="0"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endParaRPr lang="en-US" altLang="zh-CN" sz="3200" b="1" dirty="0">
              <a:ea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“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One is never too old to learn.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”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So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，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everyone should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　　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studying. 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A. get on             B. keep on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C. put on             D. turn on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)4.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You’d better check(</a:t>
            </a:r>
            <a:r>
              <a:rPr lang="zh-CN" altLang="zh-CN" sz="3200" b="1" dirty="0"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检查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) your paper to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　　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there are no mistakes. 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A. turn down      B. take up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C. make sure      D. make up</a:t>
            </a:r>
            <a:endParaRPr lang="zh-CN" altLang="zh-CN" sz="3200" dirty="0">
              <a:effectLst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4" name="A_50283">
            <a:extLst>
              <a:ext uri="{FF2B5EF4-FFF2-40B4-BE49-F238E27FC236}">
                <a16:creationId xmlns:a16="http://schemas.microsoft.com/office/drawing/2014/main" id="{D5C3DAC7-3049-BA40-56C1-DF9A1848B5B2}"/>
              </a:ext>
            </a:extLst>
          </p:cNvPr>
          <p:cNvSpPr/>
          <p:nvPr/>
        </p:nvSpPr>
        <p:spPr>
          <a:xfrm>
            <a:off x="804228" y="398613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3" name="A_73087">
            <a:extLst>
              <a:ext uri="{FF2B5EF4-FFF2-40B4-BE49-F238E27FC236}">
                <a16:creationId xmlns:a16="http://schemas.microsoft.com/office/drawing/2014/main" id="{30E84A96-E3C9-B554-1F0F-282C9AA49D88}"/>
              </a:ext>
            </a:extLst>
          </p:cNvPr>
          <p:cNvSpPr/>
          <p:nvPr/>
        </p:nvSpPr>
        <p:spPr>
          <a:xfrm>
            <a:off x="804228" y="81621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5655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643864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翻译句子。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1.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——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Jack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，你将来想做什么？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——我想做一位办公室职员。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—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What are you going to be in the future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，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Jack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？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—</a:t>
            </a:r>
            <a:r>
              <a:rPr lang="en-US" altLang="zh-CN" sz="3200" b="1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zh-CN" altLang="zh-CN" sz="3200" b="1"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zh-CN" altLang="zh-CN" sz="3200" b="1"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3200" b="1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an office worker. 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2.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除非你尽力，否则你不会实现你的梦想。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You </a:t>
            </a:r>
            <a:r>
              <a:rPr lang="en-US" altLang="zh-CN" sz="3200" b="1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won’t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zh-CN" altLang="zh-CN" sz="3200" b="1"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zh-CN" altLang="zh-CN" sz="3200" b="1"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3200" b="1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unless you try your best. </a:t>
            </a:r>
            <a:endParaRPr lang="zh-CN" altLang="zh-CN" sz="3200" dirty="0">
              <a:effectLst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4" name="A_c5e7f">
            <a:extLst>
              <a:ext uri="{FF2B5EF4-FFF2-40B4-BE49-F238E27FC236}">
                <a16:creationId xmlns:a16="http://schemas.microsoft.com/office/drawing/2014/main" id="{AE2C08FA-3A1C-1B29-066D-DE0189A1BED7}"/>
              </a:ext>
            </a:extLst>
          </p:cNvPr>
          <p:cNvSpPr/>
          <p:nvPr/>
        </p:nvSpPr>
        <p:spPr>
          <a:xfrm>
            <a:off x="2949956" y="4544288"/>
            <a:ext cx="612794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realize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your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dream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 </a:t>
            </a:r>
          </a:p>
        </p:txBody>
      </p:sp>
      <p:sp>
        <p:nvSpPr>
          <p:cNvPr id="3" name="A_9c783">
            <a:extLst>
              <a:ext uri="{FF2B5EF4-FFF2-40B4-BE49-F238E27FC236}">
                <a16:creationId xmlns:a16="http://schemas.microsoft.com/office/drawing/2014/main" id="{8D893BE4-8EB4-02BD-74C4-E9A69961BE74}"/>
              </a:ext>
            </a:extLst>
          </p:cNvPr>
          <p:cNvSpPr/>
          <p:nvPr/>
        </p:nvSpPr>
        <p:spPr>
          <a:xfrm>
            <a:off x="1744028" y="3276320"/>
            <a:ext cx="46577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want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to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be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40831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662715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3.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长大后我将更多地帮助别人。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When </a:t>
            </a:r>
            <a:r>
              <a:rPr lang="en-US" altLang="zh-CN" sz="3200" b="1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zh-CN" altLang="zh-CN" sz="3200" b="1"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，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b="1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zh-CN" altLang="zh-CN" sz="3200" b="1"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zh-CN" altLang="zh-CN" sz="3200" b="1"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_</a:t>
            </a:r>
            <a:endParaRPr lang="en-US" altLang="zh-CN" sz="3200" b="1" u="sng" dirty="0">
              <a:solidFill>
                <a:schemeClr val="bg1"/>
              </a:solidFill>
              <a:uFill>
                <a:solidFill>
                  <a:srgbClr val="000000"/>
                </a:solidFill>
              </a:uFill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help others more. 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4.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尽管很难停止这样做，但我们应该尽最大努力。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Although it’s hard to stop doing that</a:t>
            </a:r>
            <a:r>
              <a:rPr lang="zh-CN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，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we should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zh-CN" altLang="zh-CN" sz="3200" b="1"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zh-CN" altLang="zh-CN" sz="3200" b="1">
                <a:ea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  <a:r>
              <a:rPr lang="en-US" altLang="zh-CN" sz="3200" b="1" dirty="0"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. </a:t>
            </a:r>
            <a:endParaRPr lang="zh-CN" altLang="zh-CN" sz="3200" dirty="0">
              <a:effectLst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5" name="A_a5c63">
            <a:extLst>
              <a:ext uri="{FF2B5EF4-FFF2-40B4-BE49-F238E27FC236}">
                <a16:creationId xmlns:a16="http://schemas.microsoft.com/office/drawing/2014/main" id="{298C82FA-9CD5-B960-07D4-F8216359447E}"/>
              </a:ext>
            </a:extLst>
          </p:cNvPr>
          <p:cNvSpPr/>
          <p:nvPr/>
        </p:nvSpPr>
        <p:spPr>
          <a:xfrm>
            <a:off x="1077278" y="3929155"/>
            <a:ext cx="4775835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try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our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best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</a:p>
        </p:txBody>
      </p:sp>
      <p:sp>
        <p:nvSpPr>
          <p:cNvPr id="4" name="A_863fb">
            <a:extLst>
              <a:ext uri="{FF2B5EF4-FFF2-40B4-BE49-F238E27FC236}">
                <a16:creationId xmlns:a16="http://schemas.microsoft.com/office/drawing/2014/main" id="{86830978-ED8D-F86C-3C8F-8744DBC7BA1A}"/>
              </a:ext>
            </a:extLst>
          </p:cNvPr>
          <p:cNvSpPr/>
          <p:nvPr/>
        </p:nvSpPr>
        <p:spPr>
          <a:xfrm>
            <a:off x="6407087" y="1393219"/>
            <a:ext cx="43736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am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going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to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3" name="A_94e31">
            <a:extLst>
              <a:ext uri="{FF2B5EF4-FFF2-40B4-BE49-F238E27FC236}">
                <a16:creationId xmlns:a16="http://schemas.microsoft.com/office/drawing/2014/main" id="{C0BFB3A6-A42F-9839-E57E-6EFC72E00941}"/>
              </a:ext>
            </a:extLst>
          </p:cNvPr>
          <p:cNvSpPr/>
          <p:nvPr/>
        </p:nvSpPr>
        <p:spPr>
          <a:xfrm>
            <a:off x="2477453" y="1393219"/>
            <a:ext cx="325977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grow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up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690128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Times New Roman" panose="020F0302020204030204"/>
        <a:ea typeface="宋体"/>
        <a:cs typeface=""/>
      </a:majorFont>
      <a:minorFont>
        <a:latin typeface="Times New Roman" panose="020F0502020204030204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550</TotalTime>
  <Words>1281</Words>
  <Application>Microsoft Office PowerPoint</Application>
  <PresentationFormat>宽屏</PresentationFormat>
  <Paragraphs>131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黑体</vt:lpstr>
      <vt:lpstr>楷体</vt:lpstr>
      <vt:lpstr>宋体</vt:lpstr>
      <vt:lpstr>微软雅黑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15</cp:revision>
  <dcterms:created xsi:type="dcterms:W3CDTF">2025-07-27T01:04:36Z</dcterms:created>
  <dcterms:modified xsi:type="dcterms:W3CDTF">2025-07-29T10:53:23Z</dcterms:modified>
</cp:coreProperties>
</file>