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876" r:id="rId6"/>
    <p:sldId id="874" r:id="rId7"/>
    <p:sldId id="877" r:id="rId8"/>
    <p:sldId id="875" r:id="rId9"/>
    <p:sldId id="878" r:id="rId10"/>
    <p:sldId id="873"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8" autoAdjust="0"/>
    <p:restoredTop sz="94660"/>
  </p:normalViewPr>
  <p:slideViewPr>
    <p:cSldViewPr snapToGrid="0" showGuides="1">
      <p:cViewPr varScale="1">
        <p:scale>
          <a:sx n="82" d="100"/>
          <a:sy n="82" d="100"/>
        </p:scale>
        <p:origin x="126" y="13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单元写作专项</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endParaRPr lang="en-US" altLang="zh-CN" sz="2000" b="1" spc="300" dirty="0">
                    <a:cs typeface="Times New Roman" panose="02020603050405020304" pitchFamily="18" charset="0"/>
                    <a:sym typeface="Times New Roman" panose="02020603050405020304" pitchFamily="18" charset="0"/>
                  </a:endParaRPr>
                </a:p>
                <a:p>
                  <a:pPr algn="ctr"/>
                  <a:r>
                    <a:rPr lang="en-US" altLang="zh-CN" sz="2000" b="1" spc="300" dirty="0">
                      <a:cs typeface="Times New Roman" panose="02020603050405020304" pitchFamily="18" charset="0"/>
                      <a:sym typeface="Times New Roman" panose="02020603050405020304" pitchFamily="18" charset="0"/>
                    </a:rPr>
                    <a:t>RJ</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60"/>
            <a:ext cx="12192000" cy="1865178"/>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单元写作专项　</a:t>
            </a:r>
            <a:endParaRPr lang="en-US" altLang="zh-CN" sz="4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678808"/>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2001142"/>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话题分析</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45494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写作实例</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Unit 3</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Same or Different</a:t>
            </a:r>
            <a:r>
              <a:rPr lang="zh-CN" altLang="en-US"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5" name="组合 14">
            <a:extLst>
              <a:ext uri="{FF2B5EF4-FFF2-40B4-BE49-F238E27FC236}">
                <a16:creationId xmlns:a16="http://schemas.microsoft.com/office/drawing/2014/main" id="{661930A9-57A4-4281-8FD7-DD9BD9030090}"/>
              </a:ext>
            </a:extLst>
          </p:cNvPr>
          <p:cNvGrpSpPr/>
          <p:nvPr/>
        </p:nvGrpSpPr>
        <p:grpSpPr>
          <a:xfrm>
            <a:off x="4706901" y="5237731"/>
            <a:ext cx="4476446" cy="640508"/>
            <a:chOff x="1145233" y="1930184"/>
            <a:chExt cx="4476446" cy="640508"/>
          </a:xfrm>
        </p:grpSpPr>
        <p:sp>
          <p:nvSpPr>
            <p:cNvPr id="16" name="矩形 15">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7" name="TextBox 18">
              <a:hlinkClick r:id="rId5"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写作指导</a:t>
              </a:r>
            </a:p>
          </p:txBody>
        </p:sp>
        <p:sp>
          <p:nvSpPr>
            <p:cNvPr id="18"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9" name="组合 18">
            <a:extLst>
              <a:ext uri="{FF2B5EF4-FFF2-40B4-BE49-F238E27FC236}">
                <a16:creationId xmlns:a16="http://schemas.microsoft.com/office/drawing/2014/main" id="{661930A9-57A4-4281-8FD7-DD9BD9030090}"/>
              </a:ext>
            </a:extLst>
          </p:cNvPr>
          <p:cNvGrpSpPr/>
          <p:nvPr/>
        </p:nvGrpSpPr>
        <p:grpSpPr>
          <a:xfrm>
            <a:off x="4706901" y="6025433"/>
            <a:ext cx="4476446" cy="640508"/>
            <a:chOff x="1145233" y="1930184"/>
            <a:chExt cx="4476446" cy="640508"/>
          </a:xfrm>
        </p:grpSpPr>
        <p:sp>
          <p:nvSpPr>
            <p:cNvPr id="20" name="矩形 19">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21" name="TextBox 18">
              <a:hlinkClick r:id="rId6"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写作专练</a:t>
              </a:r>
            </a:p>
          </p:txBody>
        </p:sp>
        <p:sp>
          <p:nvSpPr>
            <p:cNvPr id="22"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04</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12.jpeg"/>
          <p:cNvPicPr/>
          <p:nvPr/>
        </p:nvPicPr>
        <p:blipFill>
          <a:blip r:embed="rId2"/>
          <a:stretch>
            <a:fillRect/>
          </a:stretch>
        </p:blipFill>
        <p:spPr>
          <a:xfrm>
            <a:off x="402365" y="737519"/>
            <a:ext cx="2031119" cy="380695"/>
          </a:xfrm>
          <a:prstGeom prst="rect">
            <a:avLst/>
          </a:prstGeom>
        </p:spPr>
      </p:pic>
      <p:sp>
        <p:nvSpPr>
          <p:cNvPr id="2" name="矩形 1"/>
          <p:cNvSpPr>
            <a:spLocks noChangeAspect="1"/>
          </p:cNvSpPr>
          <p:nvPr/>
        </p:nvSpPr>
        <p:spPr>
          <a:xfrm>
            <a:off x="679450" y="1362536"/>
            <a:ext cx="10833100" cy="4513928"/>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本单元的话题是“人的个性特征”，与此相关的写作任务是描写人物个性特征。写此类短文时，要抓住所比较人物的特点，从外貌特征</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如</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tall</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short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thin</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heavy</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long/short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hair</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、个性特点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如</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outgoing</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funny</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friendly</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smart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hard</a:t>
            </a:r>
            <a:r>
              <a:rPr lang="zh-CN" altLang="zh-CN" sz="3200" b="1" dirty="0">
                <a:latin typeface="Calibri" panose="020F0502020204030204" pitchFamily="34"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working</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等方面来描述。若要进行人物个性特征的比较，则要写出他们的相同点和不同点，并能够正确使用比较级进行比较，语言要精练准确，行文要流畅。</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13.jpeg"/>
          <p:cNvPicPr/>
          <p:nvPr/>
        </p:nvPicPr>
        <p:blipFill>
          <a:blip r:embed="rId2"/>
          <a:stretch>
            <a:fillRect/>
          </a:stretch>
        </p:blipFill>
        <p:spPr>
          <a:xfrm>
            <a:off x="387617" y="752167"/>
            <a:ext cx="2110338" cy="395543"/>
          </a:xfrm>
          <a:prstGeom prst="rect">
            <a:avLst/>
          </a:prstGeom>
        </p:spPr>
      </p:pic>
      <p:sp>
        <p:nvSpPr>
          <p:cNvPr id="2" name="矩形 1"/>
          <p:cNvSpPr>
            <a:spLocks noChangeAspect="1"/>
          </p:cNvSpPr>
          <p:nvPr/>
        </p:nvSpPr>
        <p:spPr>
          <a:xfrm>
            <a:off x="679450" y="1682175"/>
            <a:ext cx="10833100" cy="3874650"/>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根据表格中提供的信息，写一篇短文介绍你和你最好的朋友</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Nancy</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之间的相同之处和不同之处。</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包含表格信息，</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可适当发挥；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语句通顺，语法正确，书写规范；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latin typeface="Times New Roman" panose="02020603050405020304" pitchFamily="18" charset="0"/>
                <a:ea typeface="宋体" panose="02010600030101010101" pitchFamily="2" charset="-122"/>
              </a:rPr>
              <a:t>         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3200" b="1" dirty="0">
                <a:latin typeface="Times New Roman" panose="02020603050405020304" pitchFamily="18" charset="0"/>
                <a:ea typeface="宋体" panose="02010600030101010101" pitchFamily="2" charset="-122"/>
              </a:rPr>
              <a:t>70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个词。</a:t>
            </a:r>
            <a:endParaRPr lang="zh-CN" altLang="en-US" sz="3200" dirty="0"/>
          </a:p>
        </p:txBody>
      </p:sp>
    </p:spTree>
    <p:extLst>
      <p:ext uri="{BB962C8B-B14F-4D97-AF65-F5344CB8AC3E}">
        <p14:creationId xmlns:p14="http://schemas.microsoft.com/office/powerpoint/2010/main" val="605235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862892219"/>
              </p:ext>
            </p:extLst>
          </p:nvPr>
        </p:nvGraphicFramePr>
        <p:xfrm>
          <a:off x="664702" y="2134552"/>
          <a:ext cx="10833100" cy="3501390"/>
        </p:xfrm>
        <a:graphic>
          <a:graphicData uri="http://schemas.openxmlformats.org/drawingml/2006/table">
            <a:tbl>
              <a:tblPr firstRow="1" firstCol="1" bandRow="1"/>
              <a:tblGrid>
                <a:gridCol w="1771072">
                  <a:extLst>
                    <a:ext uri="{9D8B030D-6E8A-4147-A177-3AD203B41FA5}">
                      <a16:colId xmlns:a16="http://schemas.microsoft.com/office/drawing/2014/main" val="20000"/>
                    </a:ext>
                  </a:extLst>
                </a:gridCol>
                <a:gridCol w="5584766">
                  <a:extLst>
                    <a:ext uri="{9D8B030D-6E8A-4147-A177-3AD203B41FA5}">
                      <a16:colId xmlns:a16="http://schemas.microsoft.com/office/drawing/2014/main" val="20001"/>
                    </a:ext>
                  </a:extLst>
                </a:gridCol>
                <a:gridCol w="3477262">
                  <a:extLst>
                    <a:ext uri="{9D8B030D-6E8A-4147-A177-3AD203B41FA5}">
                      <a16:colId xmlns:a16="http://schemas.microsoft.com/office/drawing/2014/main" val="20002"/>
                    </a:ext>
                  </a:extLst>
                </a:gridCol>
              </a:tblGrid>
              <a:tr h="205105">
                <a:tc>
                  <a:txBody>
                    <a:bodyPr/>
                    <a:lstStyle/>
                    <a:p>
                      <a:pPr algn="ct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人物</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a:effectLst/>
                          <a:latin typeface="Times New Roman" panose="02020603050405020304" pitchFamily="18" charset="0"/>
                          <a:ea typeface="宋体" panose="02010600030101010101" pitchFamily="2" charset="-122"/>
                          <a:cs typeface="Times New Roman" panose="02020603050405020304" pitchFamily="18" charset="0"/>
                        </a:rPr>
                        <a:t>不同点</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a:effectLst/>
                          <a:latin typeface="Times New Roman" panose="02020603050405020304" pitchFamily="18" charset="0"/>
                          <a:ea typeface="宋体" panose="02010600030101010101" pitchFamily="2" charset="-122"/>
                          <a:cs typeface="Times New Roman" panose="02020603050405020304" pitchFamily="18" charset="0"/>
                        </a:rPr>
                        <a:t>相同点</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05155">
                <a:tc>
                  <a:txBody>
                    <a:bodyPr/>
                    <a:lstStyle/>
                    <a:p>
                      <a:pPr algn="ct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Nancy</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比我高得多，更外向</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更擅长唱歌、跳舞</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喜欢去看电影</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喜欢运动</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学习努力，各门功课都学得好</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喜欢阅读，通常在周末一起去图书馆</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45235">
                <a:tc>
                  <a:txBody>
                    <a:bodyPr/>
                    <a:lstStyle/>
                    <a:p>
                      <a:pPr algn="ct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I</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比她更成熟稳重</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喜欢上网</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喜欢旅游</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13550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4.jpeg"/>
          <p:cNvPicPr/>
          <p:nvPr/>
        </p:nvPicPr>
        <p:blipFill>
          <a:blip r:embed="rId2"/>
          <a:stretch>
            <a:fillRect/>
          </a:stretch>
        </p:blipFill>
        <p:spPr>
          <a:xfrm>
            <a:off x="417112" y="752168"/>
            <a:ext cx="1957377" cy="366873"/>
          </a:xfrm>
          <a:prstGeom prst="rect">
            <a:avLst/>
          </a:prstGeom>
        </p:spPr>
      </p:pic>
      <p:graphicFrame>
        <p:nvGraphicFramePr>
          <p:cNvPr id="3" name="表格 2"/>
          <p:cNvGraphicFramePr>
            <a:graphicFrameLocks noGrp="1" noChangeAspect="1"/>
          </p:cNvGraphicFramePr>
          <p:nvPr>
            <p:extLst>
              <p:ext uri="{D42A27DB-BD31-4B8C-83A1-F6EECF244321}">
                <p14:modId xmlns:p14="http://schemas.microsoft.com/office/powerpoint/2010/main" val="3062819838"/>
              </p:ext>
            </p:extLst>
          </p:nvPr>
        </p:nvGraphicFramePr>
        <p:xfrm>
          <a:off x="694197" y="1119041"/>
          <a:ext cx="10833100" cy="5422900"/>
        </p:xfrm>
        <a:graphic>
          <a:graphicData uri="http://schemas.openxmlformats.org/drawingml/2006/table">
            <a:tbl>
              <a:tblPr firstRow="1" firstCol="1" bandRow="1"/>
              <a:tblGrid>
                <a:gridCol w="756971">
                  <a:extLst>
                    <a:ext uri="{9D8B030D-6E8A-4147-A177-3AD203B41FA5}">
                      <a16:colId xmlns:a16="http://schemas.microsoft.com/office/drawing/2014/main" val="20000"/>
                    </a:ext>
                  </a:extLst>
                </a:gridCol>
                <a:gridCol w="10076129">
                  <a:extLst>
                    <a:ext uri="{9D8B030D-6E8A-4147-A177-3AD203B41FA5}">
                      <a16:colId xmlns:a16="http://schemas.microsoft.com/office/drawing/2014/main" val="20001"/>
                    </a:ext>
                  </a:extLst>
                </a:gridCol>
              </a:tblGrid>
              <a:tr h="0">
                <a:tc>
                  <a:txBody>
                    <a:bodyPr/>
                    <a:lstStyle/>
                    <a:p>
                      <a:pPr algn="ctr">
                        <a:spcAft>
                          <a:spcPts val="0"/>
                        </a:spcAft>
                      </a:pP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审主题：比较人物的特点</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审体裁：记叙文</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审人称：第一人称</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审时态：一般现在时</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审要点：外貌、性格、爱好的相同点和不同点</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spcAft>
                          <a:spcPts val="0"/>
                        </a:spcAft>
                      </a:pP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hard</a:t>
                      </a:r>
                      <a:r>
                        <a:rPr lang="zh-CN" sz="3200" b="1" dirty="0">
                          <a:effectLst/>
                          <a:latin typeface="Calibri" panose="020F0502020204030204" pitchFamily="34" charset="0"/>
                          <a:ea typeface="MS Mincho"/>
                          <a:cs typeface="MS Mincho"/>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working</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勤奋的</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be good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擅长……</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more outgoing</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更外向</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better at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更擅长……</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 same as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和……一样</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different from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与……不同</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4" name="image208.jpeg" descr="source:si_idm336467616;Founder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830" y="1417630"/>
            <a:ext cx="571603" cy="1805062"/>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209.jpeg" descr="source:si_idm336445344;FounderC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830" y="4175579"/>
            <a:ext cx="571603" cy="1805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51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35205" y="639965"/>
            <a:ext cx="11045518" cy="6043065"/>
          </a:xfrm>
          <a:prstGeom prst="rect">
            <a:avLst/>
          </a:prstGeom>
        </p:spPr>
        <p:txBody>
          <a:bodyPr wrap="square">
            <a:spAutoFit/>
          </a:bodyPr>
          <a:lstStyle/>
          <a:p>
            <a:pPr>
              <a:lnSpc>
                <a:spcPct val="130000"/>
              </a:lnSpc>
              <a:spcAft>
                <a:spcPts val="0"/>
              </a:spcAft>
            </a:pPr>
            <a:r>
              <a:rPr lang="zh-CN" altLang="zh-CN" sz="30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【例文展示】</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spcAft>
                <a:spcPts val="0"/>
              </a:spcAft>
            </a:pP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Nancy is my best friend. In some ways</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we are the same. Both of us like sport. We are both hard</a:t>
            </a:r>
            <a:r>
              <a:rPr lang="zh-CN" altLang="zh-CN" sz="3000" b="1" dirty="0">
                <a:latin typeface="Calibri" panose="020F0502020204030204" pitchFamily="34" charset="0"/>
                <a:ea typeface="MS Mincho"/>
                <a:cs typeface="MS Mincho"/>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working and good at our subjects. When we aren’t playing sports</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we enjoy reading together. And we usually go to the library together at the weekend. But in some ways we are different. She is taller and more outgoing than me. She is better at singing and dancing. She likes going to the cinema. For me</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I’m more serious than Nancy. I like surfing the internet. And I love travelling. In fact</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I don’t really care if my friends are the same as me or different from me.</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42662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5.jpeg"/>
          <p:cNvPicPr/>
          <p:nvPr/>
        </p:nvPicPr>
        <p:blipFill>
          <a:blip r:embed="rId2"/>
          <a:stretch>
            <a:fillRect/>
          </a:stretch>
        </p:blipFill>
        <p:spPr>
          <a:xfrm>
            <a:off x="446608" y="722671"/>
            <a:ext cx="1967176" cy="368710"/>
          </a:xfrm>
          <a:prstGeom prst="rect">
            <a:avLst/>
          </a:prstGeom>
        </p:spPr>
      </p:pic>
      <p:sp>
        <p:nvSpPr>
          <p:cNvPr id="3" name="矩形 2"/>
          <p:cNvSpPr>
            <a:spLocks noChangeAspect="1"/>
          </p:cNvSpPr>
          <p:nvPr/>
        </p:nvSpPr>
        <p:spPr>
          <a:xfrm>
            <a:off x="679450" y="1362536"/>
            <a:ext cx="10833100" cy="4513928"/>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假如你是李华，你们学校将举办以“珍惜友谊</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(Value Our Friendship)</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”为主题的英语演讲比赛。请用英语写一篇演讲稿，介绍谁是你最好的朋友，你们之间的相似点和不同点，以及应该怎样珍惜朋友。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词左右；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文中不能出现自己的真实姓名和所在学校的名称。</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074586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17215" y="484321"/>
            <a:ext cx="11178255" cy="6206443"/>
          </a:xfrm>
          <a:prstGeom prst="rect">
            <a:avLst/>
          </a:prstGeom>
        </p:spPr>
        <p:txBody>
          <a:bodyPr wrap="square">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Value Our Friendship</a:t>
            </a:r>
          </a:p>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120E1DD0-D6A8-D03E-9B0D-C1EDD823CF10}"/>
              </a:ext>
            </a:extLst>
          </p:cNvPr>
          <p:cNvSpPr txBox="1">
            <a:spLocks noChangeAspect="1"/>
          </p:cNvSpPr>
          <p:nvPr/>
        </p:nvSpPr>
        <p:spPr>
          <a:xfrm>
            <a:off x="517215" y="1048257"/>
            <a:ext cx="11018293" cy="5642507"/>
          </a:xfrm>
          <a:prstGeom prst="rect">
            <a:avLst/>
          </a:prstGeom>
          <a:noFill/>
        </p:spPr>
        <p:txBody>
          <a:bodyPr wrap="square">
            <a:spAutoFit/>
          </a:bodyPr>
          <a:lstStyle/>
          <a:p>
            <a:pPr indent="28067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Friendship</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plays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important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role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life.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best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friend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Tom.</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outgoing.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black</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eyes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black</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hair.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very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really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hard</a:t>
            </a:r>
            <a:r>
              <a:rPr lang="zh-CN" altLang="zh-CN" sz="2800" b="1" dirty="0">
                <a:solidFill>
                  <a:srgbClr val="FF0000"/>
                </a:solidFill>
                <a:uFill>
                  <a:solidFill>
                    <a:srgbClr val="000000"/>
                  </a:solidFill>
                </a:uFill>
                <a:latin typeface="Calibri" panose="020F0502020204030204" pitchFamily="34" charset="0"/>
                <a:ea typeface="MS Mincho"/>
                <a:cs typeface="MS Mincho"/>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working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am</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good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English</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maths</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like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playing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basketball.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Both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like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sports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shows.</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        Differences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are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not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important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friendship.</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can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respect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learn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from</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each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other.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Although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have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some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differences</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are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good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friends.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When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are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trouble</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care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about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each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other.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always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encourage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each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other</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so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treasure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this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friendship</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very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much.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think</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he’s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true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rPr>
              <a:t>friend.</a:t>
            </a:r>
            <a:r>
              <a:rPr lang="en-US" altLang="zh-CN" sz="2800" b="1" dirty="0">
                <a:solidFill>
                  <a:srgbClr val="FF0000"/>
                </a:solidFill>
                <a:uFill>
                  <a:solidFill>
                    <a:srgbClr val="000000"/>
                  </a:solidFill>
                </a:uFill>
                <a:latin typeface="宋体" panose="02010600030101010101" pitchFamily="2"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69158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二栏目模板.potx" id="{6E848C1A-FCAB-41F4-A404-435E24125F74}" vid="{FD676AFC-921D-42FD-871B-2FB82EC80332}"/>
    </a:ext>
  </a:extLst>
</a:theme>
</file>

<file path=docProps/app.xml><?xml version="1.0" encoding="utf-8"?>
<Properties xmlns="http://schemas.openxmlformats.org/officeDocument/2006/extended-properties" xmlns:vt="http://schemas.openxmlformats.org/officeDocument/2006/docPropsVTypes">
  <Template>二栏目模板</Template>
  <TotalTime>715</TotalTime>
  <Words>708</Words>
  <Application>Microsoft Office PowerPoint</Application>
  <PresentationFormat>宽屏</PresentationFormat>
  <Paragraphs>55</Paragraphs>
  <Slides>10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等线</vt:lpstr>
      <vt:lpstr>黑体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fei li</cp:lastModifiedBy>
  <cp:revision>10</cp:revision>
  <dcterms:created xsi:type="dcterms:W3CDTF">2025-07-26T01:42:15Z</dcterms:created>
  <dcterms:modified xsi:type="dcterms:W3CDTF">2025-07-29T22:40:23Z</dcterms:modified>
</cp:coreProperties>
</file>