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单元语法聚焦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1213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Jenny is more outgoing than the other students in her class.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Jenny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outgoing student in her class.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 is stronger than anyone in his class.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Jack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in his class.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566f">
            <a:extLst>
              <a:ext uri="{FF2B5EF4-FFF2-40B4-BE49-F238E27FC236}">
                <a16:creationId xmlns:a16="http://schemas.microsoft.com/office/drawing/2014/main" id="{ADAD0D5E-0D59-A13B-D9A1-3AF6A72A389D}"/>
              </a:ext>
            </a:extLst>
          </p:cNvPr>
          <p:cNvSpPr/>
          <p:nvPr/>
        </p:nvSpPr>
        <p:spPr>
          <a:xfrm>
            <a:off x="2364740" y="2869685"/>
            <a:ext cx="415194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strongest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a18e3">
            <a:extLst>
              <a:ext uri="{FF2B5EF4-FFF2-40B4-BE49-F238E27FC236}">
                <a16:creationId xmlns:a16="http://schemas.microsoft.com/office/drawing/2014/main" id="{E5679EB5-036D-D6D8-0E04-AE4ACE68C1B9}"/>
              </a:ext>
            </a:extLst>
          </p:cNvPr>
          <p:cNvSpPr/>
          <p:nvPr/>
        </p:nvSpPr>
        <p:spPr>
          <a:xfrm>
            <a:off x="2590165" y="1601717"/>
            <a:ext cx="3413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2668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单元语法聚焦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85284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语法专讲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838401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语法专练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 Plants and Animals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213" y="2578490"/>
            <a:ext cx="9306232" cy="36933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“主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be+the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形容词最高级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+in/of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短语”，表示“……是……中最……的”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“主语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实义动词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(+the)+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副词最高级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+in/of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短语”，表示“……是……中最……的”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“主语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be+one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the+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形容词最高级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可数名词复数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+in/of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短语”，表示“……是中最……的之一”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序数词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形容词最高级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名词”，表示“第几最……的……”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常用最高级修饰语：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 far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much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almost the+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序数词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7163" y="4107630"/>
            <a:ext cx="854721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用法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881" y="1162460"/>
            <a:ext cx="8942439" cy="12926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表示三者或三者以上程度最高，表示“最……”，形容词最高级前要加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，副词最高级前的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可以省略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构成：规则变化和不规则变化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1478" y="1878183"/>
            <a:ext cx="491613" cy="40934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形容词和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副词的最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</a:b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高级</a:t>
            </a:r>
            <a:endParaRPr lang="zh-CN" altLang="en-US" sz="26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6" y="743065"/>
            <a:ext cx="2237597" cy="419395"/>
          </a:xfrm>
          <a:prstGeom prst="rect">
            <a:avLst/>
          </a:prstGeom>
        </p:spPr>
      </p:pic>
      <p:sp>
        <p:nvSpPr>
          <p:cNvPr id="7" name="左大括号 6"/>
          <p:cNvSpPr/>
          <p:nvPr/>
        </p:nvSpPr>
        <p:spPr>
          <a:xfrm>
            <a:off x="1172730" y="1350463"/>
            <a:ext cx="337619" cy="4902853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381523" y="2609623"/>
            <a:ext cx="243690" cy="3538818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519404"/>
            <a:ext cx="10833100" cy="3869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we all know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Yellow River is the second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 in China. It’s called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Mother River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China.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longest        B. longer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long             D. much longer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image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8"/>
            <a:ext cx="2346396" cy="439788"/>
          </a:xfrm>
          <a:prstGeom prst="rect">
            <a:avLst/>
          </a:prstGeom>
        </p:spPr>
      </p:pic>
      <p:sp>
        <p:nvSpPr>
          <p:cNvPr id="3" name="A_404f8">
            <a:extLst>
              <a:ext uri="{FF2B5EF4-FFF2-40B4-BE49-F238E27FC236}">
                <a16:creationId xmlns:a16="http://schemas.microsoft.com/office/drawing/2014/main" id="{03756649-ECF9-1854-A0DB-34452D8535E3}"/>
              </a:ext>
            </a:extLst>
          </p:cNvPr>
          <p:cNvSpPr/>
          <p:nvPr/>
        </p:nvSpPr>
        <p:spPr>
          <a:xfrm>
            <a:off x="804228" y="224990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61463" y="166797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文学作品］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much do you know about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《诗经》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collection of poems in China and the beginning of China’s poetry tradition.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earlier             B. earliest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later             D. last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7d3d">
            <a:extLst>
              <a:ext uri="{FF2B5EF4-FFF2-40B4-BE49-F238E27FC236}">
                <a16:creationId xmlns:a16="http://schemas.microsoft.com/office/drawing/2014/main" id="{F71DB8AE-BD55-385A-54BE-827BDA8BCE7C}"/>
              </a:ext>
            </a:extLst>
          </p:cNvPr>
          <p:cNvSpPr/>
          <p:nvPr/>
        </p:nvSpPr>
        <p:spPr>
          <a:xfrm>
            <a:off x="686241" y="176449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67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like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purple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orange or pink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well             B. good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better             D. best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6c3e">
            <a:extLst>
              <a:ext uri="{FF2B5EF4-FFF2-40B4-BE49-F238E27FC236}">
                <a16:creationId xmlns:a16="http://schemas.microsoft.com/office/drawing/2014/main" id="{2A751350-4EB1-486F-2B2E-D453084B5876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5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1181"/>
            <a:ext cx="10833100" cy="38766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good friend Bob is considered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all the students in his class.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more 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most 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most 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d672">
            <a:extLst>
              <a:ext uri="{FF2B5EF4-FFF2-40B4-BE49-F238E27FC236}">
                <a16:creationId xmlns:a16="http://schemas.microsoft.com/office/drawing/2014/main" id="{C0413E95-8C8C-39C2-07CF-877CF564326D}"/>
              </a:ext>
            </a:extLst>
          </p:cNvPr>
          <p:cNvSpPr/>
          <p:nvPr/>
        </p:nvSpPr>
        <p:spPr>
          <a:xfrm>
            <a:off x="804228" y="177770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20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47122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DeepSeek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one of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 tools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 downloaded freely and quickly on the internet.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popular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B. more popular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most popular        D. the most popular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430f">
            <a:extLst>
              <a:ext uri="{FF2B5EF4-FFF2-40B4-BE49-F238E27FC236}">
                <a16:creationId xmlns:a16="http://schemas.microsoft.com/office/drawing/2014/main" id="{598AB12A-2279-ED9F-2BF1-9A15A4223CF0}"/>
              </a:ext>
            </a:extLst>
          </p:cNvPr>
          <p:cNvSpPr/>
          <p:nvPr/>
        </p:nvSpPr>
        <p:spPr>
          <a:xfrm>
            <a:off x="804228" y="144364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14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8" y="808784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同义句转换。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other student is more talented than Mike in our class.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Mike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 in our class.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taller than the other two students.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the three students.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is more important than health.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Health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all.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6715">
            <a:extLst>
              <a:ext uri="{FF2B5EF4-FFF2-40B4-BE49-F238E27FC236}">
                <a16:creationId xmlns:a16="http://schemas.microsoft.com/office/drawing/2014/main" id="{2A87B6D3-A3B3-E0EA-252F-88038F6DC187}"/>
              </a:ext>
            </a:extLst>
          </p:cNvPr>
          <p:cNvSpPr/>
          <p:nvPr/>
        </p:nvSpPr>
        <p:spPr>
          <a:xfrm>
            <a:off x="2651361" y="5343192"/>
            <a:ext cx="619131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b6d5a">
            <a:extLst>
              <a:ext uri="{FF2B5EF4-FFF2-40B4-BE49-F238E27FC236}">
                <a16:creationId xmlns:a16="http://schemas.microsoft.com/office/drawing/2014/main" id="{35C24AB2-F872-B59A-A834-CCD02FB21D46}"/>
              </a:ext>
            </a:extLst>
          </p:cNvPr>
          <p:cNvSpPr/>
          <p:nvPr/>
        </p:nvSpPr>
        <p:spPr>
          <a:xfrm>
            <a:off x="1975086" y="4075224"/>
            <a:ext cx="3616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tallest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8c1b4">
            <a:extLst>
              <a:ext uri="{FF2B5EF4-FFF2-40B4-BE49-F238E27FC236}">
                <a16:creationId xmlns:a16="http://schemas.microsoft.com/office/drawing/2014/main" id="{A8108237-ED46-E577-3626-28E744BF2D3B}"/>
              </a:ext>
            </a:extLst>
          </p:cNvPr>
          <p:cNvSpPr/>
          <p:nvPr/>
        </p:nvSpPr>
        <p:spPr>
          <a:xfrm>
            <a:off x="2381486" y="2173272"/>
            <a:ext cx="5830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talented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0228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32</TotalTime>
  <Words>527</Words>
  <Application>Microsoft Office PowerPoint</Application>
  <PresentationFormat>宽屏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9</cp:revision>
  <dcterms:created xsi:type="dcterms:W3CDTF">2025-07-26T01:42:15Z</dcterms:created>
  <dcterms:modified xsi:type="dcterms:W3CDTF">2025-07-29T23:46:06Z</dcterms:modified>
</cp:coreProperties>
</file>