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19013" y="2870551"/>
            <a:ext cx="1241711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听有趣的东西是语言学习的秘诀。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Listening to something interesting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language learning.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食物浪费仍然是全世界的一个大问题。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 waste remains a big problem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68b4">
            <a:extLst>
              <a:ext uri="{FF2B5EF4-FFF2-40B4-BE49-F238E27FC236}">
                <a16:creationId xmlns:a16="http://schemas.microsoft.com/office/drawing/2014/main" id="{9CA77FB9-C150-845E-E8F2-4C549D24DBF8}"/>
              </a:ext>
            </a:extLst>
          </p:cNvPr>
          <p:cNvSpPr/>
          <p:nvPr/>
        </p:nvSpPr>
        <p:spPr>
          <a:xfrm>
            <a:off x="6574296" y="5503007"/>
            <a:ext cx="5563234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19013" y="917324"/>
            <a:ext cx="1139948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据天气预报报道，下周将会逐渐升温。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will get warmer and warmer next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weather report.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5d1f">
            <a:extLst>
              <a:ext uri="{FF2B5EF4-FFF2-40B4-BE49-F238E27FC236}">
                <a16:creationId xmlns:a16="http://schemas.microsoft.com/office/drawing/2014/main" id="{5D41060E-8610-A4C8-EDBD-4D4E5966B385}"/>
              </a:ext>
            </a:extLst>
          </p:cNvPr>
          <p:cNvSpPr/>
          <p:nvPr/>
        </p:nvSpPr>
        <p:spPr>
          <a:xfrm>
            <a:off x="6886462" y="3601055"/>
            <a:ext cx="42313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secret    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acd22">
            <a:extLst>
              <a:ext uri="{FF2B5EF4-FFF2-40B4-BE49-F238E27FC236}">
                <a16:creationId xmlns:a16="http://schemas.microsoft.com/office/drawing/2014/main" id="{9D74D0E9-3425-EDA3-7A0D-429593B829C9}"/>
              </a:ext>
            </a:extLst>
          </p:cNvPr>
          <p:cNvSpPr/>
          <p:nvPr/>
        </p:nvSpPr>
        <p:spPr>
          <a:xfrm>
            <a:off x="7488696" y="1647828"/>
            <a:ext cx="3478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0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99006" y="1904009"/>
            <a:ext cx="5034116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Then put some yogurt in the bowl.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One spoon is enough.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do you make a banana milk shake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Let’s make fruit salad.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mix them all up.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Put the fruit into a bowl.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How many apples do you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8225" y="1356506"/>
            <a:ext cx="6340781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［语言能力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表达能力］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do we make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cut up some fruit like apples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bananas or a watermelon.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eating bananas and apples. How about three apples and three bananas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890d9">
            <a:extLst>
              <a:ext uri="{FF2B5EF4-FFF2-40B4-BE49-F238E27FC236}">
                <a16:creationId xmlns:a16="http://schemas.microsoft.com/office/drawing/2014/main" id="{545F398D-7487-8228-1E69-EC181C0505B1}"/>
              </a:ext>
            </a:extLst>
          </p:cNvPr>
          <p:cNvSpPr/>
          <p:nvPr/>
        </p:nvSpPr>
        <p:spPr>
          <a:xfrm>
            <a:off x="1775215" y="2562498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85819" y="1328822"/>
            <a:ext cx="5034116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Then put some yogurt in the bowl.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One spoon is enough.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do you make a banana milk shake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Let’s make fruit salad.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mix them all up.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Put the fruit into a bowl.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How many apples do you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3978" y="682492"/>
            <a:ext cx="696021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have a big bowl. Here you are.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much yogurt do we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else do we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Would you like to put some honey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little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please.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want to have a taste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delicious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beb5">
            <a:extLst>
              <a:ext uri="{FF2B5EF4-FFF2-40B4-BE49-F238E27FC236}">
                <a16:creationId xmlns:a16="http://schemas.microsoft.com/office/drawing/2014/main" id="{81D8FDA2-B234-8A5E-2FA2-B85166DD1A9C}"/>
              </a:ext>
            </a:extLst>
          </p:cNvPr>
          <p:cNvSpPr/>
          <p:nvPr/>
        </p:nvSpPr>
        <p:spPr>
          <a:xfrm>
            <a:off x="1730968" y="5216900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625a0">
            <a:extLst>
              <a:ext uri="{FF2B5EF4-FFF2-40B4-BE49-F238E27FC236}">
                <a16:creationId xmlns:a16="http://schemas.microsoft.com/office/drawing/2014/main" id="{2254F5F8-3BFB-1D42-CFEA-DA9BE036A48C}"/>
              </a:ext>
            </a:extLst>
          </p:cNvPr>
          <p:cNvSpPr/>
          <p:nvPr/>
        </p:nvSpPr>
        <p:spPr>
          <a:xfrm>
            <a:off x="1730968" y="2997956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5d771">
            <a:extLst>
              <a:ext uri="{FF2B5EF4-FFF2-40B4-BE49-F238E27FC236}">
                <a16:creationId xmlns:a16="http://schemas.microsoft.com/office/drawing/2014/main" id="{BEB1586E-2155-5815-B4F3-D6483B270663}"/>
              </a:ext>
            </a:extLst>
          </p:cNvPr>
          <p:cNvSpPr/>
          <p:nvPr/>
        </p:nvSpPr>
        <p:spPr>
          <a:xfrm>
            <a:off x="1730968" y="188848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d46e4">
            <a:extLst>
              <a:ext uri="{FF2B5EF4-FFF2-40B4-BE49-F238E27FC236}">
                <a16:creationId xmlns:a16="http://schemas.microsoft.com/office/drawing/2014/main" id="{4D5C44AC-70FA-C7B4-2462-4D423EE1A791}"/>
              </a:ext>
            </a:extLst>
          </p:cNvPr>
          <p:cNvSpPr/>
          <p:nvPr/>
        </p:nvSpPr>
        <p:spPr>
          <a:xfrm>
            <a:off x="2613555" y="779012"/>
            <a:ext cx="1082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28721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359875"/>
            <a:ext cx="11030769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和谐家庭］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appetite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胃口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delicious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07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kitchen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vegetables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memory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notebook.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43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0225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expensive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restaurants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eyes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grandma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577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98652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did the writer say he was lucky enough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Because he had a big appetite.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Because he worked in another city when he grew up.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Because his grandma always cooked delicious food for him.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Because his grandma helped him with his studies.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1419">
            <a:extLst>
              <a:ext uri="{FF2B5EF4-FFF2-40B4-BE49-F238E27FC236}">
                <a16:creationId xmlns:a16="http://schemas.microsoft.com/office/drawing/2014/main" id="{9DEB82EB-54C1-3556-7ECB-C71EF7E65067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45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comments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passage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协助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品尝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赞赏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评论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506c">
            <a:extLst>
              <a:ext uri="{FF2B5EF4-FFF2-40B4-BE49-F238E27FC236}">
                <a16:creationId xmlns:a16="http://schemas.microsoft.com/office/drawing/2014/main" id="{5868B1F8-D69A-72A3-786A-F6BE1F386F16}"/>
              </a:ext>
            </a:extLst>
          </p:cNvPr>
          <p:cNvSpPr/>
          <p:nvPr/>
        </p:nvSpPr>
        <p:spPr>
          <a:xfrm>
            <a:off x="804228" y="24193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97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4482" y="881452"/>
            <a:ext cx="1151255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of the following is NOT true according to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writer lived at school when he was a boy.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writer still liked his grandma’s dishes very much when he grew up.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writer never went to the expensive restaurants to try food.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The writer liked to stay with his grandma when he went back home from school.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3c01">
            <a:extLst>
              <a:ext uri="{FF2B5EF4-FFF2-40B4-BE49-F238E27FC236}">
                <a16:creationId xmlns:a16="http://schemas.microsoft.com/office/drawing/2014/main" id="{95A45F12-C282-8135-1E8D-2A7A75D19B6F}"/>
              </a:ext>
            </a:extLst>
          </p:cNvPr>
          <p:cNvSpPr/>
          <p:nvPr/>
        </p:nvSpPr>
        <p:spPr>
          <a:xfrm>
            <a:off x="509260" y="9779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3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B(1a~1f)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 Delicious Meal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310535"/>
            <a:ext cx="11669706" cy="5053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Maria</a:t>
            </a:r>
            <a:r>
              <a:rPr lang="zh-CN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would you like to have </a:t>
            </a:r>
            <a:r>
              <a:rPr lang="en-US" altLang="zh-CN" sz="31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1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馅饼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for dinner</a:t>
            </a:r>
            <a:r>
              <a:rPr lang="zh-CN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can trust him because he never tells lies and always keeps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</a:t>
            </a:r>
            <a:r>
              <a:rPr lang="en-US" altLang="zh-CN" sz="31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us. </a:t>
            </a:r>
            <a:endParaRPr lang="zh-CN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en-US" altLang="zh-CN" sz="31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1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每当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 company says its product is </a:t>
            </a:r>
            <a:r>
              <a:rPr lang="zh-CN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most popular</a:t>
            </a:r>
            <a:r>
              <a:rPr lang="zh-CN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students</a:t>
            </a:r>
            <a:r>
              <a:rPr lang="zh-CN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important to sleep for </a:t>
            </a:r>
            <a:r>
              <a:rPr lang="en-US" altLang="zh-CN" sz="31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1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1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至少</a:t>
            </a:r>
            <a:r>
              <a:rPr lang="en-US" altLang="zh-CN" sz="3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eight hours every night. </a:t>
            </a:r>
            <a:endParaRPr lang="zh-CN" altLang="zh-CN" sz="3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2bcdc">
            <a:extLst>
              <a:ext uri="{FF2B5EF4-FFF2-40B4-BE49-F238E27FC236}">
                <a16:creationId xmlns:a16="http://schemas.microsoft.com/office/drawing/2014/main" id="{784B0EFC-932B-EF2C-6559-3A30B3F1D32D}"/>
              </a:ext>
            </a:extLst>
          </p:cNvPr>
          <p:cNvSpPr/>
          <p:nvPr/>
        </p:nvSpPr>
        <p:spPr>
          <a:xfrm>
            <a:off x="8411793" y="5092087"/>
            <a:ext cx="1670114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least</a:t>
            </a:r>
            <a:r>
              <a:rPr lang="zh-CN" altLang="en-US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92076">
            <a:extLst>
              <a:ext uri="{FF2B5EF4-FFF2-40B4-BE49-F238E27FC236}">
                <a16:creationId xmlns:a16="http://schemas.microsoft.com/office/drawing/2014/main" id="{F84E836F-1370-EED1-0DC8-857CE485DA25}"/>
              </a:ext>
            </a:extLst>
          </p:cNvPr>
          <p:cNvSpPr/>
          <p:nvPr/>
        </p:nvSpPr>
        <p:spPr>
          <a:xfrm>
            <a:off x="2823285" y="3863743"/>
            <a:ext cx="2521014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whenever</a:t>
            </a:r>
            <a:r>
              <a:rPr lang="zh-CN" altLang="en-US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ca30f">
            <a:extLst>
              <a:ext uri="{FF2B5EF4-FFF2-40B4-BE49-F238E27FC236}">
                <a16:creationId xmlns:a16="http://schemas.microsoft.com/office/drawing/2014/main" id="{1CAA0126-B202-B4DD-75B7-85B9640DAF0B}"/>
              </a:ext>
            </a:extLst>
          </p:cNvPr>
          <p:cNvSpPr/>
          <p:nvPr/>
        </p:nvSpPr>
        <p:spPr>
          <a:xfrm>
            <a:off x="577735" y="3249571"/>
            <a:ext cx="1978914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ecrets</a:t>
            </a:r>
            <a:r>
              <a:rPr lang="zh-CN" altLang="en-US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0e7ed">
            <a:extLst>
              <a:ext uri="{FF2B5EF4-FFF2-40B4-BE49-F238E27FC236}">
                <a16:creationId xmlns:a16="http://schemas.microsoft.com/office/drawing/2014/main" id="{AFF794E2-E100-A7EC-08E9-74762058A534}"/>
              </a:ext>
            </a:extLst>
          </p:cNvPr>
          <p:cNvSpPr/>
          <p:nvPr/>
        </p:nvSpPr>
        <p:spPr>
          <a:xfrm>
            <a:off x="7373822" y="2021227"/>
            <a:ext cx="1263714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pies </a:t>
            </a:r>
            <a:endParaRPr lang="zh-CN" altLang="en-US" sz="31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05708" y="2601400"/>
            <a:ext cx="114289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Linda and I will go for a picnic. What do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Marie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classmates puts on shows to spread the messages for environmental protection every year.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man has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heart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love. He has donated blood many times since 1990.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64be4">
            <a:extLst>
              <a:ext uri="{FF2B5EF4-FFF2-40B4-BE49-F238E27FC236}">
                <a16:creationId xmlns:a16="http://schemas.microsoft.com/office/drawing/2014/main" id="{AA51B6B2-2C9B-5904-0849-F72A40E0DCAF}"/>
              </a:ext>
            </a:extLst>
          </p:cNvPr>
          <p:cNvSpPr/>
          <p:nvPr/>
        </p:nvSpPr>
        <p:spPr>
          <a:xfrm>
            <a:off x="4977048" y="4599872"/>
            <a:ext cx="27654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filled 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ab119">
            <a:extLst>
              <a:ext uri="{FF2B5EF4-FFF2-40B4-BE49-F238E27FC236}">
                <a16:creationId xmlns:a16="http://schemas.microsoft.com/office/drawing/2014/main" id="{4C765EC9-DFE6-9E3A-D426-D8DDF26F94E3}"/>
              </a:ext>
            </a:extLst>
          </p:cNvPr>
          <p:cNvSpPr/>
          <p:nvPr/>
        </p:nvSpPr>
        <p:spPr>
          <a:xfrm>
            <a:off x="2471973" y="3331904"/>
            <a:ext cx="2833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along 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77925" y="1852774"/>
            <a:ext cx="9688666" cy="6636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least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fill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warm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think of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along with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e95a">
            <a:extLst>
              <a:ext uri="{FF2B5EF4-FFF2-40B4-BE49-F238E27FC236}">
                <a16:creationId xmlns:a16="http://schemas.microsoft.com/office/drawing/2014/main" id="{0D38CCBB-6BEB-07CE-F57C-CEF1EBC71AC5}"/>
              </a:ext>
            </a:extLst>
          </p:cNvPr>
          <p:cNvSpPr/>
          <p:nvPr/>
        </p:nvSpPr>
        <p:spPr>
          <a:xfrm>
            <a:off x="8886616" y="2697920"/>
            <a:ext cx="23813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 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05708" y="1073492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2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all arrive as early as we can so that we have time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book lovers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 hour reading every day.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20b3">
            <a:extLst>
              <a:ext uri="{FF2B5EF4-FFF2-40B4-BE49-F238E27FC236}">
                <a16:creationId xmlns:a16="http://schemas.microsoft.com/office/drawing/2014/main" id="{3B60FD19-5E2E-808C-E255-134E566F6FED}"/>
              </a:ext>
            </a:extLst>
          </p:cNvPr>
          <p:cNvSpPr/>
          <p:nvPr/>
        </p:nvSpPr>
        <p:spPr>
          <a:xfrm>
            <a:off x="6408103" y="3687287"/>
            <a:ext cx="23495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least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118931" y="1262839"/>
            <a:ext cx="9688666" cy="6636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least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fill with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warm up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think of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along with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3036">
            <a:extLst>
              <a:ext uri="{FF2B5EF4-FFF2-40B4-BE49-F238E27FC236}">
                <a16:creationId xmlns:a16="http://schemas.microsoft.com/office/drawing/2014/main" id="{B0F83060-6463-63E1-C967-EA1177D3D986}"/>
              </a:ext>
            </a:extLst>
          </p:cNvPr>
          <p:cNvSpPr/>
          <p:nvPr/>
        </p:nvSpPr>
        <p:spPr>
          <a:xfrm>
            <a:off x="1077278" y="3053303"/>
            <a:ext cx="29242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warm 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1851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a teacher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hope students will gain more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can be taken away from my class.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choices             B. inventions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situations         D. memories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students in Class Two think the museum is fun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visiting             B. visit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 visiting        D. to visit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9779">
            <a:extLst>
              <a:ext uri="{FF2B5EF4-FFF2-40B4-BE49-F238E27FC236}">
                <a16:creationId xmlns:a16="http://schemas.microsoft.com/office/drawing/2014/main" id="{FA4002C0-67EC-D3E9-B82D-F248E02D4E70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1d66">
            <a:extLst>
              <a:ext uri="{FF2B5EF4-FFF2-40B4-BE49-F238E27FC236}">
                <a16:creationId xmlns:a16="http://schemas.microsoft.com/office/drawing/2014/main" id="{A5D9282B-EF9A-EE50-B523-1ED1C8783474}"/>
              </a:ext>
            </a:extLst>
          </p:cNvPr>
          <p:cNvSpPr/>
          <p:nvPr/>
        </p:nvSpPr>
        <p:spPr>
          <a:xfrm>
            <a:off x="804228" y="14502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9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8947" y="84186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Karen likes music that she can sing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along and             		B. along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along             		D.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is an important bridge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old town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Nanjing.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connect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			B. connect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 connect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connecting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29de">
            <a:extLst>
              <a:ext uri="{FF2B5EF4-FFF2-40B4-BE49-F238E27FC236}">
                <a16:creationId xmlns:a16="http://schemas.microsoft.com/office/drawing/2014/main" id="{E5A8FA04-1F71-149C-448B-3256AF62A8DD}"/>
              </a:ext>
            </a:extLst>
          </p:cNvPr>
          <p:cNvSpPr/>
          <p:nvPr/>
        </p:nvSpPr>
        <p:spPr>
          <a:xfrm>
            <a:off x="833725" y="28403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4a41">
            <a:extLst>
              <a:ext uri="{FF2B5EF4-FFF2-40B4-BE49-F238E27FC236}">
                <a16:creationId xmlns:a16="http://schemas.microsoft.com/office/drawing/2014/main" id="{2DE6DE67-2D74-0BD2-BD58-97020216B9F7}"/>
              </a:ext>
            </a:extLst>
          </p:cNvPr>
          <p:cNvSpPr/>
          <p:nvPr/>
        </p:nvSpPr>
        <p:spPr>
          <a:xfrm>
            <a:off x="833725" y="93838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5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66788"/>
            <a:ext cx="10833100" cy="1948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cave was so bright that nothing was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invisible                B. simply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important             D. visible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09e0">
            <a:extLst>
              <a:ext uri="{FF2B5EF4-FFF2-40B4-BE49-F238E27FC236}">
                <a16:creationId xmlns:a16="http://schemas.microsoft.com/office/drawing/2014/main" id="{E874F39E-D4A3-6046-11AC-E12F928C8B8A}"/>
              </a:ext>
            </a:extLst>
          </p:cNvPr>
          <p:cNvSpPr/>
          <p:nvPr/>
        </p:nvSpPr>
        <p:spPr>
          <a:xfrm>
            <a:off x="804228" y="9633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98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文化自信］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我们应该思考如何把中国文化介绍给全世界。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introduce Chinese culture to the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你想和我们待在一起，看看事情如何得以解决吗？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want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 to see how things work 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c077">
            <a:extLst>
              <a:ext uri="{FF2B5EF4-FFF2-40B4-BE49-F238E27FC236}">
                <a16:creationId xmlns:a16="http://schemas.microsoft.com/office/drawing/2014/main" id="{E92BD48A-6F7A-F4DB-1D74-6BC3F3EA69E5}"/>
              </a:ext>
            </a:extLst>
          </p:cNvPr>
          <p:cNvSpPr/>
          <p:nvPr/>
        </p:nvSpPr>
        <p:spPr>
          <a:xfrm>
            <a:off x="3807778" y="4752372"/>
            <a:ext cx="3503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2142c">
            <a:extLst>
              <a:ext uri="{FF2B5EF4-FFF2-40B4-BE49-F238E27FC236}">
                <a16:creationId xmlns:a16="http://schemas.microsoft.com/office/drawing/2014/main" id="{47E92094-CBD8-63D0-F491-C8F266FFB965}"/>
              </a:ext>
            </a:extLst>
          </p:cNvPr>
          <p:cNvSpPr/>
          <p:nvPr/>
        </p:nvSpPr>
        <p:spPr>
          <a:xfrm>
            <a:off x="2996375" y="2850420"/>
            <a:ext cx="7051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68370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34</TotalTime>
  <Words>1255</Words>
  <Application>Microsoft Office PowerPoint</Application>
  <PresentationFormat>宽屏</PresentationFormat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2025-07-27T01:04:36Z</dcterms:created>
  <dcterms:modified xsi:type="dcterms:W3CDTF">2025-07-29T23:48:12Z</dcterms:modified>
</cp:coreProperties>
</file>