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875" r:id="rId5"/>
    <p:sldId id="876" r:id="rId6"/>
    <p:sldId id="877" r:id="rId7"/>
    <p:sldId id="879" r:id="rId8"/>
    <p:sldId id="880" r:id="rId9"/>
    <p:sldId id="259" r:id="rId10"/>
    <p:sldId id="881" r:id="rId11"/>
    <p:sldId id="882" r:id="rId12"/>
    <p:sldId id="883" r:id="rId13"/>
    <p:sldId id="884" r:id="rId14"/>
    <p:sldId id="885" r:id="rId15"/>
    <p:sldId id="873" r:id="rId1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1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28" autoAdjust="0"/>
    <p:restoredTop sz="94660"/>
  </p:normalViewPr>
  <p:slideViewPr>
    <p:cSldViewPr snapToGrid="0" showGuides="1">
      <p:cViewPr varScale="1">
        <p:scale>
          <a:sx n="82" d="100"/>
          <a:sy n="82" d="100"/>
        </p:scale>
        <p:origin x="126" y="138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41488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3081796-2ADD-468A-966D-400FB997E2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C086C6C3-9226-451C-B6B7-F11D8D1523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5E05198-E4EE-4794-BC6C-759C3B90959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1DE9DE4-97F9-45D4-9EEF-023522C35D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49F59F7-B9E1-4CBF-9240-E30A8F6CA7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03552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B46F72E5-D41D-46BE-A609-2E6D136F116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A6F5C2A4-0B29-430C-9025-323D4CC50B1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63F275D-8621-498F-9B5C-CBF02A9886E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3C3B24D-FB56-4873-98E2-D2227A5111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63D195C-8F2E-4C46-9CBE-1411EF87CB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00922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垂直排列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56072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271840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807683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781609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A0BA53C-FC17-4995-BD73-2AFA61E542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35BA311-1EB8-4BDA-AF93-4530A4860D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B1B67F5-4541-44F4-800E-051204D1BE1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3DA8DE82-9895-4A2B-9960-0DE9C761842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96FBDE9F-5AAC-4332-AED0-53E7057CDF6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4F3089D-01BE-4AA1-A816-E4877F9E6E7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43BCAACE-047A-4355-B938-08742B5101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43479820-B1AC-460E-9967-B255D2652A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26875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45ED157-A2CD-4BEC-BB74-7EDEE10856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E0A9982B-26B0-456E-9D8B-E37B4356B4C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688E86F2-0AB4-4B74-811D-2777FB0C3B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479B1C76-8890-4C12-AA76-F2BBF77F7A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38981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38149BF3-3D67-4551-B370-202ACFC3460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8405ED6C-D44A-4ED2-9D79-FC0558A2A8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4AB21DE-078D-4382-BCC1-B2C6695945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24112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91491A1-9352-406A-BE02-F6331A18D7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973C501-1AEC-4880-A928-C6FFF13B4B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DF44802-4845-4D92-8982-1D35BFE88C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175CC68-98F0-4CED-85EC-646DBDCF84F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296DB8-BEBF-48E8-86CC-22E05C86E7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A9ED5EB-C466-4284-8B35-7BF081F153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63371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021F442-66D8-442C-9735-564A5CE66C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0D4657C5-F83F-444F-A1C9-C686AB59C4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479F67F-774A-42D6-9A35-5415C2ECFAE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3B6D6A0-62B3-42F9-B1EE-7D3EF0FAF4E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4B6D7A-D603-45DA-8650-E06CC449CD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6B663EC-6385-4AF6-8BF7-463DDE4C4A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10302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BE3997AE-5637-44EA-AD5D-D1580F7A8535}"/>
              </a:ext>
            </a:extLst>
          </p:cNvPr>
          <p:cNvGrpSpPr/>
          <p:nvPr userDrawn="1"/>
        </p:nvGrpSpPr>
        <p:grpSpPr>
          <a:xfrm>
            <a:off x="367547" y="112121"/>
            <a:ext cx="353339" cy="381476"/>
            <a:chOff x="260576" y="210565"/>
            <a:chExt cx="303410" cy="327571"/>
          </a:xfrm>
        </p:grpSpPr>
        <p:sp>
          <p:nvSpPr>
            <p:cNvPr id="8" name="等腰三角形 7">
              <a:extLst>
                <a:ext uri="{FF2B5EF4-FFF2-40B4-BE49-F238E27FC236}">
                  <a16:creationId xmlns:a16="http://schemas.microsoft.com/office/drawing/2014/main" id="{28A31228-9A09-44F5-A84F-86BAE8F593CD}"/>
                </a:ext>
              </a:extLst>
            </p:cNvPr>
            <p:cNvSpPr/>
            <p:nvPr/>
          </p:nvSpPr>
          <p:spPr>
            <a:xfrm rot="5400000">
              <a:off x="237985" y="233156"/>
              <a:ext cx="327571" cy="282389"/>
            </a:xfrm>
            <a:prstGeom prst="triangle">
              <a:avLst/>
            </a:prstGeom>
            <a:solidFill>
              <a:srgbClr val="E60012"/>
            </a:solidFill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>
              <a:extLst>
                <a:ext uri="{FF2B5EF4-FFF2-40B4-BE49-F238E27FC236}">
                  <a16:creationId xmlns:a16="http://schemas.microsoft.com/office/drawing/2014/main" id="{ED5C1634-BB04-4B69-913F-06C7824D9AAD}"/>
                </a:ext>
              </a:extLst>
            </p:cNvPr>
            <p:cNvSpPr/>
            <p:nvPr/>
          </p:nvSpPr>
          <p:spPr>
            <a:xfrm rot="5400000">
              <a:off x="400895" y="375046"/>
              <a:ext cx="175171" cy="151010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02AE376E-10D8-4C01-B9DD-FFBBB0D706BC}"/>
              </a:ext>
            </a:extLst>
          </p:cNvPr>
          <p:cNvCxnSpPr/>
          <p:nvPr userDrawn="1"/>
        </p:nvCxnSpPr>
        <p:spPr>
          <a:xfrm>
            <a:off x="336000" y="601591"/>
            <a:ext cx="11520000" cy="0"/>
          </a:xfrm>
          <a:prstGeom prst="line">
            <a:avLst/>
          </a:prstGeom>
          <a:ln>
            <a:solidFill>
              <a:srgbClr val="E600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id="{C299776A-5294-4E33-A080-6A33F04E64B7}"/>
              </a:ext>
            </a:extLst>
          </p:cNvPr>
          <p:cNvSpPr/>
          <p:nvPr userDrawn="1"/>
        </p:nvSpPr>
        <p:spPr>
          <a:xfrm>
            <a:off x="0" y="6569842"/>
            <a:ext cx="12192000" cy="28815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文本框 11">
            <a:hlinkClick r:id="rId14" action="ppaction://hlinksldjump"/>
            <a:extLst>
              <a:ext uri="{FF2B5EF4-FFF2-40B4-BE49-F238E27FC236}">
                <a16:creationId xmlns:a16="http://schemas.microsoft.com/office/drawing/2014/main" id="{C41FBD50-8289-4C28-BA64-A90AF4043852}"/>
              </a:ext>
            </a:extLst>
          </p:cNvPr>
          <p:cNvSpPr txBox="1"/>
          <p:nvPr userDrawn="1"/>
        </p:nvSpPr>
        <p:spPr>
          <a:xfrm>
            <a:off x="10587745" y="182462"/>
            <a:ext cx="1287470" cy="3693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1800" b="1" baseline="0" dirty="0">
                <a:solidFill>
                  <a:srgbClr val="C00000"/>
                </a:solidFill>
              </a:rPr>
              <a:t>返回目录</a:t>
            </a:r>
          </a:p>
        </p:txBody>
      </p:sp>
      <p:sp>
        <p:nvSpPr>
          <p:cNvPr id="2" name="TextBox 7">
            <a:extLst>
              <a:ext uri="{FF2B5EF4-FFF2-40B4-BE49-F238E27FC236}">
                <a16:creationId xmlns:a16="http://schemas.microsoft.com/office/drawing/2014/main" id="{BF45EFFB-D4E6-A532-CFAE-5A1CC503CB65}"/>
              </a:ext>
            </a:extLst>
          </p:cNvPr>
          <p:cNvSpPr txBox="1"/>
          <p:nvPr userDrawn="1"/>
        </p:nvSpPr>
        <p:spPr>
          <a:xfrm>
            <a:off x="839819" y="79639"/>
            <a:ext cx="93848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Section B(2a~4d)</a:t>
            </a:r>
            <a:endParaRPr lang="zh-CN" altLang="en-US" sz="2800" b="1" dirty="0">
              <a:solidFill>
                <a:schemeClr val="tx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82188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6A064C01-C6EC-4D0F-BE70-8E501BD79EDF}"/>
              </a:ext>
            </a:extLst>
          </p:cNvPr>
          <p:cNvGrpSpPr/>
          <p:nvPr/>
        </p:nvGrpSpPr>
        <p:grpSpPr>
          <a:xfrm>
            <a:off x="223788" y="821515"/>
            <a:ext cx="11744425" cy="5332963"/>
            <a:chOff x="223788" y="821515"/>
            <a:chExt cx="11744425" cy="5332963"/>
          </a:xfrm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46F0F1B6-32C1-40F7-BDA6-7F6B0A41673F}"/>
                </a:ext>
              </a:extLst>
            </p:cNvPr>
            <p:cNvGrpSpPr/>
            <p:nvPr/>
          </p:nvGrpSpPr>
          <p:grpSpPr>
            <a:xfrm>
              <a:off x="223788" y="821515"/>
              <a:ext cx="11744425" cy="5332963"/>
              <a:chOff x="223788" y="561261"/>
              <a:chExt cx="11744425" cy="5332963"/>
            </a:xfrm>
          </p:grpSpPr>
          <p:sp>
            <p:nvSpPr>
              <p:cNvPr id="13" name="矩形 12">
                <a:extLst>
                  <a:ext uri="{FF2B5EF4-FFF2-40B4-BE49-F238E27FC236}">
                    <a16:creationId xmlns:a16="http://schemas.microsoft.com/office/drawing/2014/main" id="{7A170505-D14C-4037-8B76-EC647B40C551}"/>
                  </a:ext>
                </a:extLst>
              </p:cNvPr>
              <p:cNvSpPr/>
              <p:nvPr/>
            </p:nvSpPr>
            <p:spPr>
              <a:xfrm>
                <a:off x="223788" y="561261"/>
                <a:ext cx="11744425" cy="5332963"/>
              </a:xfrm>
              <a:prstGeom prst="rect">
                <a:avLst/>
              </a:prstGeom>
              <a:solidFill>
                <a:srgbClr val="FFFCC5"/>
              </a:solidFill>
              <a:ln>
                <a:solidFill>
                  <a:srgbClr val="FF01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14" name="Freeform 6">
                <a:extLst>
                  <a:ext uri="{FF2B5EF4-FFF2-40B4-BE49-F238E27FC236}">
                    <a16:creationId xmlns:a16="http://schemas.microsoft.com/office/drawing/2014/main" id="{5E037592-40AF-4A6C-97CD-6BEA280C0D9C}"/>
                  </a:ext>
                </a:extLst>
              </p:cNvPr>
              <p:cNvSpPr/>
              <p:nvPr/>
            </p:nvSpPr>
            <p:spPr bwMode="auto">
              <a:xfrm>
                <a:off x="225393" y="561261"/>
                <a:ext cx="9490509" cy="5332963"/>
              </a:xfrm>
              <a:custGeom>
                <a:avLst/>
                <a:gdLst>
                  <a:gd name="T0" fmla="*/ 0 w 4756"/>
                  <a:gd name="T1" fmla="*/ 0 h 2239"/>
                  <a:gd name="T2" fmla="*/ 3897 w 4756"/>
                  <a:gd name="T3" fmla="*/ 0 h 2239"/>
                  <a:gd name="T4" fmla="*/ 4756 w 4756"/>
                  <a:gd name="T5" fmla="*/ 1121 h 2239"/>
                  <a:gd name="T6" fmla="*/ 3897 w 4756"/>
                  <a:gd name="T7" fmla="*/ 2239 h 2239"/>
                  <a:gd name="T8" fmla="*/ 0 w 4756"/>
                  <a:gd name="T9" fmla="*/ 2239 h 2239"/>
                  <a:gd name="T10" fmla="*/ 0 w 4756"/>
                  <a:gd name="T11" fmla="*/ 0 h 22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756" h="2239">
                    <a:moveTo>
                      <a:pt x="0" y="0"/>
                    </a:moveTo>
                    <a:lnTo>
                      <a:pt x="3897" y="0"/>
                    </a:lnTo>
                    <a:lnTo>
                      <a:pt x="4756" y="1121"/>
                    </a:lnTo>
                    <a:lnTo>
                      <a:pt x="3897" y="2239"/>
                    </a:lnTo>
                    <a:lnTo>
                      <a:pt x="0" y="223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60012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128580" tIns="64290" rIns="128580" bIns="64290" numCol="1" anchor="t" anchorCtr="0" compatLnSpc="1"/>
              <a:lstStyle/>
              <a:p>
                <a:endParaRPr lang="zh-CN" altLang="en-US" dirty="0">
                  <a:latin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</p:grpSp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65EA5A74-F842-4999-B9F7-A2ABD3019B8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38843" y="1514759"/>
              <a:ext cx="5602377" cy="3753593"/>
            </a:xfrm>
            <a:prstGeom prst="rect">
              <a:avLst/>
            </a:prstGeom>
          </p:spPr>
        </p:pic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602BC47E-9713-45F4-8F5E-23F2615F49B1}"/>
                </a:ext>
              </a:extLst>
            </p:cNvPr>
            <p:cNvGrpSpPr/>
            <p:nvPr/>
          </p:nvGrpSpPr>
          <p:grpSpPr>
            <a:xfrm>
              <a:off x="8923445" y="4639752"/>
              <a:ext cx="2931807" cy="1479810"/>
              <a:chOff x="8823593" y="4714359"/>
              <a:chExt cx="2931807" cy="1479810"/>
            </a:xfrm>
          </p:grpSpPr>
          <p:grpSp>
            <p:nvGrpSpPr>
              <p:cNvPr id="8" name="组合 7">
                <a:extLst>
                  <a:ext uri="{FF2B5EF4-FFF2-40B4-BE49-F238E27FC236}">
                    <a16:creationId xmlns:a16="http://schemas.microsoft.com/office/drawing/2014/main" id="{51918DD0-7464-4719-95CD-F234FA8565DC}"/>
                  </a:ext>
                </a:extLst>
              </p:cNvPr>
              <p:cNvGrpSpPr/>
              <p:nvPr/>
            </p:nvGrpSpPr>
            <p:grpSpPr>
              <a:xfrm>
                <a:off x="8823593" y="4714359"/>
                <a:ext cx="2931807" cy="1479810"/>
                <a:chOff x="8738249" y="4823543"/>
                <a:chExt cx="2931807" cy="1479810"/>
              </a:xfrm>
            </p:grpSpPr>
            <p:sp>
              <p:nvSpPr>
                <p:cNvPr id="10" name="矩形: 圆角 9">
                  <a:extLst>
                    <a:ext uri="{FF2B5EF4-FFF2-40B4-BE49-F238E27FC236}">
                      <a16:creationId xmlns:a16="http://schemas.microsoft.com/office/drawing/2014/main" id="{4FCBAE2A-13F3-48BA-8A30-E1E3D2AE42E3}"/>
                    </a:ext>
                  </a:extLst>
                </p:cNvPr>
                <p:cNvSpPr/>
                <p:nvPr/>
              </p:nvSpPr>
              <p:spPr>
                <a:xfrm>
                  <a:off x="8965838" y="4823543"/>
                  <a:ext cx="2704218" cy="1339283"/>
                </a:xfrm>
                <a:prstGeom prst="roundRect">
                  <a:avLst/>
                </a:prstGeom>
                <a:noFill/>
                <a:ln w="28575">
                  <a:noFill/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40">
                    <a:latin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11" name="文本框 10">
                  <a:extLst>
                    <a:ext uri="{FF2B5EF4-FFF2-40B4-BE49-F238E27FC236}">
                      <a16:creationId xmlns:a16="http://schemas.microsoft.com/office/drawing/2014/main" id="{4E2F3C54-E82C-4FE2-AB0C-84D213F75A0F}"/>
                    </a:ext>
                  </a:extLst>
                </p:cNvPr>
                <p:cNvSpPr txBox="1"/>
                <p:nvPr/>
              </p:nvSpPr>
              <p:spPr>
                <a:xfrm>
                  <a:off x="9515059" y="4873419"/>
                  <a:ext cx="1409360" cy="73866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l"/>
                  <a:r>
                    <a:rPr lang="zh-CN" altLang="en-US" sz="4200" b="1" dirty="0">
                      <a:latin typeface="Times New Roman" panose="02020603050405020304" pitchFamily="18" charset="0"/>
                      <a:ea typeface="微软雅黑" panose="020B0503020204020204" pitchFamily="34" charset="-122"/>
                      <a:sym typeface="Times New Roman" panose="02020603050405020304" pitchFamily="18" charset="0"/>
                    </a:rPr>
                    <a:t>英 语</a:t>
                  </a:r>
                </a:p>
              </p:txBody>
            </p:sp>
            <p:sp>
              <p:nvSpPr>
                <p:cNvPr id="12" name="文本框 11">
                  <a:extLst>
                    <a:ext uri="{FF2B5EF4-FFF2-40B4-BE49-F238E27FC236}">
                      <a16:creationId xmlns:a16="http://schemas.microsoft.com/office/drawing/2014/main" id="{B8A28FD6-2FA7-4587-8E87-A8B29F9711F7}"/>
                    </a:ext>
                  </a:extLst>
                </p:cNvPr>
                <p:cNvSpPr txBox="1"/>
                <p:nvPr/>
              </p:nvSpPr>
              <p:spPr>
                <a:xfrm>
                  <a:off x="8738249" y="5595467"/>
                  <a:ext cx="2931807" cy="70788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2000" b="1" spc="300" dirty="0">
                      <a:latin typeface="Times New Roman" panose="02020603050405020304" pitchFamily="18" charset="0"/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八年级 上册 </a:t>
                  </a:r>
                  <a:endParaRPr lang="en-US" altLang="zh-CN" sz="2000" b="1" spc="300" dirty="0">
                    <a:latin typeface="Times New Roman" panose="02020603050405020304" pitchFamily="18" charset="0"/>
                    <a:cs typeface="Times New Roman" panose="02020603050405020304" pitchFamily="18" charset="0"/>
                    <a:sym typeface="Times New Roman" panose="02020603050405020304" pitchFamily="18" charset="0"/>
                  </a:endParaRPr>
                </a:p>
                <a:p>
                  <a:pPr algn="ctr"/>
                  <a:r>
                    <a:rPr lang="en-US" altLang="zh-CN" sz="2000" b="1" spc="300" dirty="0">
                      <a:latin typeface="Times New Roman" panose="02020603050405020304" pitchFamily="18" charset="0"/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RJ</a:t>
                  </a:r>
                  <a:endParaRPr lang="zh-CN" altLang="en-US" sz="2000" b="1" spc="300" dirty="0">
                    <a:latin typeface="Times New Roman" panose="02020603050405020304" pitchFamily="18" charset="0"/>
                    <a:cs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</p:grpSp>
          <p:cxnSp>
            <p:nvCxnSpPr>
              <p:cNvPr id="9" name="直接连接符 8">
                <a:extLst>
                  <a:ext uri="{FF2B5EF4-FFF2-40B4-BE49-F238E27FC236}">
                    <a16:creationId xmlns:a16="http://schemas.microsoft.com/office/drawing/2014/main" id="{168BFF46-3A62-4392-8442-A37A0988162C}"/>
                  </a:ext>
                </a:extLst>
              </p:cNvPr>
              <p:cNvCxnSpPr/>
              <p:nvPr/>
            </p:nvCxnSpPr>
            <p:spPr>
              <a:xfrm>
                <a:off x="9288057" y="5485237"/>
                <a:ext cx="2254217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15" name="图片 14">
            <a:extLst>
              <a:ext uri="{FF2B5EF4-FFF2-40B4-BE49-F238E27FC236}">
                <a16:creationId xmlns:a16="http://schemas.microsoft.com/office/drawing/2014/main" id="{28191C0A-3393-4CB6-B83B-B2090DCA2E6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7992" y="1043545"/>
            <a:ext cx="1730939" cy="616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626642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8111613" y="939638"/>
            <a:ext cx="3731341" cy="4893647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sym typeface="Times New Roman" panose="02020603050405020304" pitchFamily="18" charset="0"/>
              </a:rPr>
              <a:t>A. People will have robots in their homes</a:t>
            </a:r>
            <a:r>
              <a:rPr lang="zh-CN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！</a:t>
            </a:r>
            <a:b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sym typeface="Times New Roman" panose="02020603050405020304" pitchFamily="18" charset="0"/>
              </a:rPr>
            </a:b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sym typeface="Times New Roman" panose="02020603050405020304" pitchFamily="18" charset="0"/>
              </a:rPr>
              <a:t>B. But I want to fly to other planets.</a:t>
            </a:r>
            <a:b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sym typeface="Times New Roman" panose="02020603050405020304" pitchFamily="18" charset="0"/>
              </a:rPr>
            </a:b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sym typeface="Times New Roman" panose="02020603050405020304" pitchFamily="18" charset="0"/>
              </a:rPr>
              <a:t>C. But I want to live on earth.</a:t>
            </a:r>
            <a:b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sym typeface="Times New Roman" panose="02020603050405020304" pitchFamily="18" charset="0"/>
              </a:rPr>
            </a:b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sym typeface="Times New Roman" panose="02020603050405020304" pitchFamily="18" charset="0"/>
              </a:rPr>
              <a:t>D. It’s a book about the future.</a:t>
            </a:r>
            <a:b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sym typeface="Times New Roman" panose="02020603050405020304" pitchFamily="18" charset="0"/>
              </a:rPr>
            </a:b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sym typeface="Times New Roman" panose="02020603050405020304" pitchFamily="18" charset="0"/>
              </a:rPr>
              <a:t>E. But they are sure to help with the chores.</a:t>
            </a:r>
            <a:b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sym typeface="Times New Roman" panose="02020603050405020304" pitchFamily="18" charset="0"/>
              </a:rPr>
            </a:b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sym typeface="Times New Roman" panose="02020603050405020304" pitchFamily="18" charset="0"/>
              </a:rPr>
              <a:t>F. I agree.</a:t>
            </a:r>
            <a:b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sym typeface="Times New Roman" panose="02020603050405020304" pitchFamily="18" charset="0"/>
              </a:rPr>
            </a:b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sym typeface="Times New Roman" panose="02020603050405020304" pitchFamily="18" charset="0"/>
              </a:rPr>
              <a:t>G. I disagree.</a:t>
            </a:r>
            <a:endParaRPr lang="zh-CN" altLang="en-US" sz="2600" dirty="0">
              <a:latin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428728" y="686870"/>
            <a:ext cx="7682885" cy="58138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</a:t>
            </a:r>
            <a:r>
              <a:rPr lang="zh-CN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：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Will they be able to help me do homework</a:t>
            </a:r>
            <a:r>
              <a:rPr lang="zh-CN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endParaRPr lang="zh-CN" altLang="zh-CN" sz="26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</a:t>
            </a:r>
            <a:r>
              <a:rPr lang="zh-CN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：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I am not sure about it. </a:t>
            </a:r>
            <a:r>
              <a:rPr lang="en-US" altLang="zh-CN" sz="2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3</a:t>
            </a:r>
            <a:r>
              <a:rPr lang="en-US" altLang="zh-CN" sz="26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</a:t>
            </a:r>
            <a:r>
              <a:rPr lang="zh-CN" altLang="zh-CN" sz="26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26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</a:t>
            </a:r>
            <a:r>
              <a:rPr lang="zh-CN" altLang="zh-CN" sz="26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26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 </a:t>
            </a:r>
            <a:r>
              <a:rPr lang="en-US" altLang="zh-CN" sz="2400" b="1" u="sng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400" b="1" u="sng" dirty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_</a:t>
            </a:r>
            <a:endParaRPr lang="zh-CN" altLang="zh-CN" sz="26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</a:t>
            </a:r>
            <a:r>
              <a:rPr lang="zh-CN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：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Oh</a:t>
            </a:r>
            <a:r>
              <a:rPr lang="zh-CN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！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Sounds great</a:t>
            </a:r>
            <a:r>
              <a:rPr lang="zh-CN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！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And I think the environment will be in great danger. Do you think so</a:t>
            </a:r>
            <a:r>
              <a:rPr lang="zh-CN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endParaRPr lang="zh-CN" altLang="zh-CN" sz="26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</a:t>
            </a:r>
            <a:r>
              <a:rPr lang="zh-CN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：</a:t>
            </a:r>
            <a:r>
              <a:rPr lang="zh-CN" altLang="zh-CN" sz="26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6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4</a:t>
            </a:r>
            <a:r>
              <a:rPr lang="en-US" altLang="zh-CN" sz="26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</a:t>
            </a:r>
            <a:r>
              <a:rPr lang="zh-CN" altLang="zh-CN" sz="26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26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</a:t>
            </a:r>
            <a:r>
              <a:rPr lang="zh-CN" altLang="zh-CN" sz="26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26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Maybe people will have to move to other planets. </a:t>
            </a:r>
            <a:endParaRPr lang="zh-CN" altLang="zh-CN" sz="26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</a:t>
            </a:r>
            <a:r>
              <a:rPr lang="zh-CN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：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Yeah</a:t>
            </a:r>
            <a:r>
              <a:rPr lang="zh-CN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！</a:t>
            </a:r>
            <a:r>
              <a:rPr lang="zh-CN" altLang="zh-CN" sz="26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6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5</a:t>
            </a:r>
            <a:r>
              <a:rPr lang="en-US" altLang="zh-CN" sz="26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</a:t>
            </a:r>
            <a:r>
              <a:rPr lang="zh-CN" altLang="zh-CN" sz="26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26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</a:t>
            </a:r>
            <a:r>
              <a:rPr lang="zh-CN" altLang="zh-CN" sz="26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26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 </a:t>
            </a:r>
            <a:r>
              <a:rPr lang="en-US" altLang="zh-CN" sz="2400" b="1" u="sng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400" b="1" u="sng" dirty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_</a:t>
            </a:r>
            <a:endParaRPr lang="zh-CN" altLang="zh-CN" sz="26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</a:t>
            </a:r>
            <a:r>
              <a:rPr lang="zh-CN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：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Me too</a:t>
            </a:r>
            <a:r>
              <a:rPr lang="zh-CN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！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Then what can we do</a:t>
            </a:r>
            <a:r>
              <a:rPr lang="zh-CN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endParaRPr lang="zh-CN" altLang="zh-CN" sz="26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</a:t>
            </a:r>
            <a:r>
              <a:rPr lang="zh-CN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：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We should play a part in saving the earth. We can use less water and plant more trees</a:t>
            </a:r>
            <a:r>
              <a:rPr lang="zh-CN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！</a:t>
            </a:r>
            <a:endParaRPr lang="zh-CN" altLang="zh-CN" sz="26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</a:t>
            </a:r>
            <a:r>
              <a:rPr lang="zh-CN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：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You are quite right</a:t>
            </a:r>
            <a:r>
              <a:rPr lang="zh-CN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！</a:t>
            </a:r>
            <a:endParaRPr lang="zh-CN" altLang="zh-CN" sz="26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6" name="A_297b6">
            <a:extLst>
              <a:ext uri="{FF2B5EF4-FFF2-40B4-BE49-F238E27FC236}">
                <a16:creationId xmlns:a16="http://schemas.microsoft.com/office/drawing/2014/main" id="{21D0CB0E-E01A-5F94-3B51-8553FE9A0A90}"/>
              </a:ext>
            </a:extLst>
          </p:cNvPr>
          <p:cNvSpPr/>
          <p:nvPr/>
        </p:nvSpPr>
        <p:spPr>
          <a:xfrm>
            <a:off x="2749399" y="3874062"/>
            <a:ext cx="1077976" cy="427543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</a:t>
            </a:r>
            <a:r>
              <a:rPr lang="zh-CN" altLang="en-US" sz="2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</a:p>
        </p:txBody>
      </p:sp>
      <p:sp>
        <p:nvSpPr>
          <p:cNvPr id="5" name="A_e853e">
            <a:extLst>
              <a:ext uri="{FF2B5EF4-FFF2-40B4-BE49-F238E27FC236}">
                <a16:creationId xmlns:a16="http://schemas.microsoft.com/office/drawing/2014/main" id="{CACC7F25-3216-9D3B-C9E9-934AD22E965D}"/>
              </a:ext>
            </a:extLst>
          </p:cNvPr>
          <p:cNvSpPr/>
          <p:nvPr/>
        </p:nvSpPr>
        <p:spPr>
          <a:xfrm>
            <a:off x="1633006" y="2843838"/>
            <a:ext cx="1124013" cy="427543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F</a:t>
            </a:r>
            <a:r>
              <a:rPr lang="zh-CN" altLang="en-US" sz="2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</a:t>
            </a:r>
          </a:p>
        </p:txBody>
      </p:sp>
      <p:sp>
        <p:nvSpPr>
          <p:cNvPr id="4" name="A_24d12">
            <a:extLst>
              <a:ext uri="{FF2B5EF4-FFF2-40B4-BE49-F238E27FC236}">
                <a16:creationId xmlns:a16="http://schemas.microsoft.com/office/drawing/2014/main" id="{90C59E37-A01D-BFC3-D980-4B27432D0D58}"/>
              </a:ext>
            </a:extLst>
          </p:cNvPr>
          <p:cNvSpPr/>
          <p:nvPr/>
        </p:nvSpPr>
        <p:spPr>
          <a:xfrm>
            <a:off x="4846487" y="1298502"/>
            <a:ext cx="1060513" cy="427543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E</a:t>
            </a:r>
            <a:r>
              <a:rPr lang="zh-CN" altLang="en-US" sz="2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</a:p>
        </p:txBody>
      </p:sp>
    </p:spTree>
    <p:extLst>
      <p:ext uri="{BB962C8B-B14F-4D97-AF65-F5344CB8AC3E}">
        <p14:creationId xmlns:p14="http://schemas.microsoft.com/office/powerpoint/2010/main" val="3135358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664700" y="4724509"/>
            <a:ext cx="10833100" cy="183280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9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en-US" altLang="zh-CN" sz="29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en-US" altLang="zh-CN" sz="29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</a:t>
            </a:r>
            <a:r>
              <a:rPr lang="en-US" altLang="zh-CN" sz="29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1.</a:t>
            </a:r>
            <a:r>
              <a:rPr lang="en-US" altLang="zh-CN" sz="29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A. role             B. mind	C. talent          D. action</a:t>
            </a:r>
            <a:endParaRPr lang="zh-CN" altLang="zh-CN" sz="29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9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en-US" altLang="zh-CN" sz="29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en-US" altLang="zh-CN" sz="29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)2.</a:t>
            </a:r>
            <a:r>
              <a:rPr lang="en-US" altLang="zh-CN" sz="29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A. reply          B. trust	C. take             D. catch</a:t>
            </a:r>
            <a:endParaRPr lang="zh-CN" altLang="zh-CN" sz="29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9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en-US" altLang="zh-CN" sz="29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en-US" altLang="zh-CN" sz="29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)3.</a:t>
            </a:r>
            <a:r>
              <a:rPr lang="en-US" altLang="zh-CN" sz="29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A. shorter       B. longer	C. taller           D. higher</a:t>
            </a:r>
            <a:endParaRPr lang="zh-CN" altLang="zh-CN" sz="29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6" name="A_c5847">
            <a:extLst>
              <a:ext uri="{FF2B5EF4-FFF2-40B4-BE49-F238E27FC236}">
                <a16:creationId xmlns:a16="http://schemas.microsoft.com/office/drawing/2014/main" id="{4EC402A9-B6FC-AACE-5258-0A9B732C6070}"/>
              </a:ext>
            </a:extLst>
          </p:cNvPr>
          <p:cNvSpPr/>
          <p:nvPr/>
        </p:nvSpPr>
        <p:spPr>
          <a:xfrm>
            <a:off x="776778" y="5970125"/>
            <a:ext cx="1306576" cy="42933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9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B   </a:t>
            </a:r>
            <a:endParaRPr lang="zh-CN" altLang="en-US" sz="29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5" name="A_977bf">
            <a:extLst>
              <a:ext uri="{FF2B5EF4-FFF2-40B4-BE49-F238E27FC236}">
                <a16:creationId xmlns:a16="http://schemas.microsoft.com/office/drawing/2014/main" id="{459F7F9D-A767-2AAB-2BC5-72F1F9182D64}"/>
              </a:ext>
            </a:extLst>
          </p:cNvPr>
          <p:cNvSpPr/>
          <p:nvPr/>
        </p:nvSpPr>
        <p:spPr>
          <a:xfrm>
            <a:off x="776778" y="5395577"/>
            <a:ext cx="1327213" cy="47687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9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C   </a:t>
            </a:r>
            <a:endParaRPr lang="zh-CN" altLang="en-US" sz="29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664700" y="625117"/>
            <a:ext cx="10986525" cy="40993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9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Ⅵ.</a:t>
            </a:r>
            <a:r>
              <a:rPr lang="zh-CN" altLang="zh-CN" sz="29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完形填空。</a:t>
            </a:r>
            <a:endParaRPr lang="zh-CN" altLang="zh-CN" sz="29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9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　</a:t>
            </a:r>
            <a:r>
              <a:rPr lang="en-US" altLang="zh-CN" sz="29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More</a:t>
            </a:r>
            <a:r>
              <a:rPr lang="en-US" altLang="zh-CN" sz="29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9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and</a:t>
            </a:r>
            <a:r>
              <a:rPr lang="en-US" altLang="zh-CN" sz="29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9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more</a:t>
            </a:r>
            <a:r>
              <a:rPr lang="en-US" altLang="zh-CN" sz="29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9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people</a:t>
            </a:r>
            <a:r>
              <a:rPr lang="en-US" altLang="zh-CN" sz="29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9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are</a:t>
            </a:r>
            <a:r>
              <a:rPr lang="en-US" altLang="zh-CN" sz="29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9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interested</a:t>
            </a:r>
            <a:r>
              <a:rPr lang="en-US" altLang="zh-CN" sz="29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9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in</a:t>
            </a:r>
            <a:r>
              <a:rPr lang="en-US" altLang="zh-CN" sz="29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9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future</a:t>
            </a:r>
            <a:r>
              <a:rPr lang="en-US" altLang="zh-CN" sz="29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9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life.</a:t>
            </a:r>
            <a:r>
              <a:rPr lang="en-US" altLang="zh-CN" sz="29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9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What</a:t>
            </a:r>
            <a:r>
              <a:rPr lang="en-US" altLang="zh-CN" sz="29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9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will</a:t>
            </a:r>
            <a:r>
              <a:rPr lang="en-US" altLang="zh-CN" sz="29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9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our</a:t>
            </a:r>
            <a:r>
              <a:rPr lang="en-US" altLang="zh-CN" sz="29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9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life</a:t>
            </a:r>
            <a:r>
              <a:rPr lang="en-US" altLang="zh-CN" sz="29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9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be</a:t>
            </a:r>
            <a:r>
              <a:rPr lang="en-US" altLang="zh-CN" sz="29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9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like</a:t>
            </a:r>
            <a:r>
              <a:rPr lang="en-US" altLang="zh-CN" sz="29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9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in</a:t>
            </a:r>
            <a:r>
              <a:rPr lang="en-US" altLang="zh-CN" sz="29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9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fifty</a:t>
            </a:r>
            <a:r>
              <a:rPr lang="en-US" altLang="zh-CN" sz="29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9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years</a:t>
            </a:r>
            <a:r>
              <a:rPr lang="zh-CN" altLang="zh-CN" sz="29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endParaRPr lang="zh-CN" altLang="zh-CN" sz="29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 indent="719455"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29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First</a:t>
            </a:r>
            <a:r>
              <a:rPr lang="zh-CN" altLang="zh-CN" sz="29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zh-CN" altLang="zh-CN" sz="29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9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people’s</a:t>
            </a:r>
            <a:r>
              <a:rPr lang="en-US" altLang="zh-CN" sz="29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9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health</a:t>
            </a:r>
            <a:r>
              <a:rPr lang="en-US" altLang="zh-CN" sz="29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9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will</a:t>
            </a:r>
            <a:r>
              <a:rPr lang="en-US" altLang="zh-CN" sz="29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9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improve.</a:t>
            </a:r>
            <a:r>
              <a:rPr lang="en-US" altLang="zh-CN" sz="29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9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Robots</a:t>
            </a:r>
            <a:r>
              <a:rPr lang="en-US" altLang="zh-CN" sz="29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9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will</a:t>
            </a:r>
            <a:r>
              <a:rPr lang="en-US" altLang="zh-CN" sz="29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9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play</a:t>
            </a:r>
            <a:r>
              <a:rPr lang="en-US" altLang="zh-CN" sz="29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9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an</a:t>
            </a:r>
            <a:r>
              <a:rPr lang="en-US" altLang="zh-CN" sz="29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9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important</a:t>
            </a:r>
            <a:r>
              <a:rPr lang="en-US" altLang="zh-CN" sz="29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29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29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1</a:t>
            </a:r>
            <a:r>
              <a:rPr lang="zh-CN" altLang="zh-CN" sz="29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29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in</a:t>
            </a:r>
            <a:r>
              <a:rPr lang="en-US" altLang="zh-CN" sz="29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9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hospitals.</a:t>
            </a:r>
            <a:r>
              <a:rPr lang="en-US" altLang="zh-CN" sz="29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9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They’ll</a:t>
            </a:r>
            <a:r>
              <a:rPr lang="en-US" altLang="zh-CN" sz="29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29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29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2</a:t>
            </a:r>
            <a:r>
              <a:rPr lang="zh-CN" altLang="zh-CN" sz="29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29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doctors’</a:t>
            </a:r>
            <a:r>
              <a:rPr lang="en-US" altLang="zh-CN" sz="29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9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places.</a:t>
            </a:r>
            <a:r>
              <a:rPr lang="en-US" altLang="zh-CN" sz="29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9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They’ll</a:t>
            </a:r>
            <a:r>
              <a:rPr lang="en-US" altLang="zh-CN" sz="29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9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help</a:t>
            </a:r>
            <a:r>
              <a:rPr lang="en-US" altLang="zh-CN" sz="29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9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people</a:t>
            </a:r>
            <a:r>
              <a:rPr lang="en-US" altLang="zh-CN" sz="29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9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live</a:t>
            </a:r>
            <a:r>
              <a:rPr lang="en-US" altLang="zh-CN" sz="29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9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much</a:t>
            </a:r>
            <a:r>
              <a:rPr lang="en-US" altLang="zh-CN" sz="29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29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29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3</a:t>
            </a:r>
            <a:r>
              <a:rPr lang="zh-CN" altLang="zh-CN" sz="29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zh-CN" altLang="zh-CN" sz="29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9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than</a:t>
            </a:r>
            <a:r>
              <a:rPr lang="en-US" altLang="zh-CN" sz="29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9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now.</a:t>
            </a:r>
            <a:r>
              <a:rPr lang="en-US" altLang="zh-CN" sz="29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9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Many</a:t>
            </a:r>
            <a:r>
              <a:rPr lang="en-US" altLang="zh-CN" sz="29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9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people</a:t>
            </a:r>
            <a:r>
              <a:rPr lang="en-US" altLang="zh-CN" sz="29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9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can</a:t>
            </a:r>
            <a:r>
              <a:rPr lang="en-US" altLang="zh-CN" sz="29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9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live</a:t>
            </a:r>
            <a:r>
              <a:rPr lang="en-US" altLang="zh-CN" sz="29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9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to</a:t>
            </a:r>
            <a:r>
              <a:rPr lang="en-US" altLang="zh-CN" sz="29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9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be</a:t>
            </a:r>
            <a:r>
              <a:rPr lang="en-US" altLang="zh-CN" sz="29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9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150. </a:t>
            </a:r>
            <a:endParaRPr lang="zh-CN" altLang="zh-CN" sz="29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4" name="A_caf4c">
            <a:extLst>
              <a:ext uri="{FF2B5EF4-FFF2-40B4-BE49-F238E27FC236}">
                <a16:creationId xmlns:a16="http://schemas.microsoft.com/office/drawing/2014/main" id="{F89F3DD4-320A-EC62-45D8-4380D2CC3E98}"/>
              </a:ext>
            </a:extLst>
          </p:cNvPr>
          <p:cNvSpPr/>
          <p:nvPr/>
        </p:nvSpPr>
        <p:spPr>
          <a:xfrm>
            <a:off x="776778" y="4821029"/>
            <a:ext cx="1286573" cy="47687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9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A   </a:t>
            </a:r>
            <a:endParaRPr lang="zh-CN" altLang="en-US" sz="2900" b="1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72729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605708" y="4046046"/>
            <a:ext cx="10833100" cy="131837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)4.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A. sound      B. find	C. make      D. keep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)5.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A. Unless     B. Until	C. If             D. Though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5" name="A_975ba">
            <a:extLst>
              <a:ext uri="{FF2B5EF4-FFF2-40B4-BE49-F238E27FC236}">
                <a16:creationId xmlns:a16="http://schemas.microsoft.com/office/drawing/2014/main" id="{136DE571-F9DD-6502-DD17-0A3EBE7A0F3A}"/>
              </a:ext>
            </a:extLst>
          </p:cNvPr>
          <p:cNvSpPr/>
          <p:nvPr/>
        </p:nvSpPr>
        <p:spPr>
          <a:xfrm>
            <a:off x="730486" y="4776550"/>
            <a:ext cx="1411351" cy="473712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C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605708" y="1452644"/>
            <a:ext cx="10833100" cy="259340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719455"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Second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zh-CN" altLang="zh-CN" sz="32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science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can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help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people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4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young.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age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of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80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zh-CN" altLang="zh-CN" sz="32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you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won’t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old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all.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5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zh-CN" altLang="zh-CN" sz="32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any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part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of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your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body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not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well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zh-CN" altLang="zh-CN" sz="32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you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can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“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grow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”</a:t>
            </a:r>
            <a:r>
              <a:rPr lang="zh-CN" altLang="zh-CN" sz="32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new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one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laboratory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实验室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 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4" name="A_b08de">
            <a:extLst>
              <a:ext uri="{FF2B5EF4-FFF2-40B4-BE49-F238E27FC236}">
                <a16:creationId xmlns:a16="http://schemas.microsoft.com/office/drawing/2014/main" id="{61901BD3-F386-C66C-22A8-AC4F89667B66}"/>
              </a:ext>
            </a:extLst>
          </p:cNvPr>
          <p:cNvSpPr/>
          <p:nvPr/>
        </p:nvSpPr>
        <p:spPr>
          <a:xfrm>
            <a:off x="730486" y="4142566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D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786682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782689" y="3164168"/>
            <a:ext cx="10833100" cy="265303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)6.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A. information             	B. pollution</a:t>
            </a: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	     C. competition             	D. education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)7.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A. refuse             		B. answer</a:t>
            </a: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	     C. send             		D. delete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5" name="A_c8fc0">
            <a:extLst>
              <a:ext uri="{FF2B5EF4-FFF2-40B4-BE49-F238E27FC236}">
                <a16:creationId xmlns:a16="http://schemas.microsoft.com/office/drawing/2014/main" id="{A0906150-9EFA-20BD-11EE-345CD218AF4C}"/>
              </a:ext>
            </a:extLst>
          </p:cNvPr>
          <p:cNvSpPr/>
          <p:nvPr/>
        </p:nvSpPr>
        <p:spPr>
          <a:xfrm>
            <a:off x="907467" y="4528656"/>
            <a:ext cx="13891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B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664702" y="570766"/>
            <a:ext cx="10833100" cy="259340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719455"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Third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zh-CN" altLang="zh-CN" sz="32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with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help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of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science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zh-CN" altLang="zh-CN" sz="32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people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will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have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better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6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E</a:t>
            </a:r>
            <a:r>
              <a:rPr lang="zh-CN" altLang="zh-CN" sz="3200" b="1" dirty="0">
                <a:latin typeface="Times New Roman" panose="02020603050405020304" pitchFamily="18" charset="0"/>
                <a:ea typeface="MS Mincho"/>
                <a:cs typeface="MS Mincho"/>
                <a:sym typeface="Times New Roman" panose="02020603050405020304" pitchFamily="18" charset="0"/>
              </a:rPr>
              <a:t>⁃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books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will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take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place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of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paper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books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and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students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won’t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have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go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school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every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day.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Robot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teachers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can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7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zh-CN" altLang="zh-CN" sz="32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their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questions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anytime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and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anywhere. 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4" name="A_6457d">
            <a:extLst>
              <a:ext uri="{FF2B5EF4-FFF2-40B4-BE49-F238E27FC236}">
                <a16:creationId xmlns:a16="http://schemas.microsoft.com/office/drawing/2014/main" id="{F5A622E6-C4AD-FEC4-3900-D2B7B3A6A57C}"/>
              </a:ext>
            </a:extLst>
          </p:cNvPr>
          <p:cNvSpPr/>
          <p:nvPr/>
        </p:nvSpPr>
        <p:spPr>
          <a:xfrm>
            <a:off x="907467" y="3260688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D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440555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576211" y="3626705"/>
            <a:ext cx="10833100" cy="189282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0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en-US" altLang="zh-CN" sz="30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en-US" altLang="zh-CN" sz="30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)8.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A. travel           B. space</a:t>
            </a:r>
            <a:r>
              <a:rPr lang="en-US" altLang="zh-CN" sz="30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	  C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 food          D. clothes</a:t>
            </a:r>
            <a:endParaRPr lang="zh-CN" altLang="zh-CN" sz="30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0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en-US" altLang="zh-CN" sz="30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en-US" altLang="zh-CN" sz="30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)9.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A. build             B. reach	  C. cover         D. share</a:t>
            </a:r>
            <a:endParaRPr lang="zh-CN" altLang="zh-CN" sz="30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0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Times New Roman" panose="02020603050405020304" pitchFamily="18" charset="0"/>
              </a:rPr>
              <a:t>(</a:t>
            </a:r>
            <a:r>
              <a:rPr lang="en-US" altLang="zh-CN" sz="30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Times New Roman" panose="02020603050405020304" pitchFamily="18" charset="0"/>
              </a:rPr>
              <a:t>        </a:t>
            </a:r>
            <a:r>
              <a:rPr lang="en-US" altLang="zh-CN" sz="30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Times New Roman" panose="02020603050405020304" pitchFamily="18" charset="0"/>
              </a:rPr>
              <a:t>)10.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sym typeface="Times New Roman" panose="02020603050405020304" pitchFamily="18" charset="0"/>
              </a:rPr>
              <a:t>A. plates         B. plants	  C. points        D. planets</a:t>
            </a:r>
            <a:endParaRPr lang="zh-CN" altLang="en-US" sz="3000" dirty="0">
              <a:latin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6" name="A_99764">
            <a:extLst>
              <a:ext uri="{FF2B5EF4-FFF2-40B4-BE49-F238E27FC236}">
                <a16:creationId xmlns:a16="http://schemas.microsoft.com/office/drawing/2014/main" id="{ECE33D51-DBD3-A9D9-2C8E-A2AA57875541}"/>
              </a:ext>
            </a:extLst>
          </p:cNvPr>
          <p:cNvSpPr/>
          <p:nvPr/>
        </p:nvSpPr>
        <p:spPr>
          <a:xfrm>
            <a:off x="693051" y="4911945"/>
            <a:ext cx="1354201" cy="444092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0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Times New Roman" panose="02020603050405020304" pitchFamily="18" charset="0"/>
              </a:rPr>
              <a:t>   D   </a:t>
            </a:r>
            <a:endParaRPr lang="zh-CN" altLang="en-US" sz="30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sym typeface="Times New Roman" panose="02020603050405020304" pitchFamily="18" charset="0"/>
            </a:endParaRPr>
          </a:p>
        </p:txBody>
      </p:sp>
      <p:sp>
        <p:nvSpPr>
          <p:cNvPr id="5" name="A_12445">
            <a:extLst>
              <a:ext uri="{FF2B5EF4-FFF2-40B4-BE49-F238E27FC236}">
                <a16:creationId xmlns:a16="http://schemas.microsoft.com/office/drawing/2014/main" id="{2891E59C-4016-C531-0745-024F57950AE9}"/>
              </a:ext>
            </a:extLst>
          </p:cNvPr>
          <p:cNvSpPr/>
          <p:nvPr/>
        </p:nvSpPr>
        <p:spPr>
          <a:xfrm>
            <a:off x="693051" y="4317585"/>
            <a:ext cx="1312164" cy="493319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0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A   </a:t>
            </a:r>
            <a:endParaRPr lang="zh-CN" altLang="en-US" sz="30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304800" y="589463"/>
            <a:ext cx="11567651" cy="30372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19455"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Fourth</a:t>
            </a:r>
            <a:r>
              <a:rPr lang="zh-CN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zh-CN" altLang="zh-CN" sz="30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there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will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be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no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0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0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8</a:t>
            </a:r>
            <a:r>
              <a:rPr lang="zh-CN" altLang="zh-CN" sz="30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zh-CN" altLang="zh-CN" sz="30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problems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anymore.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People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can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grow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crops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zh-CN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庄稼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everywhere</a:t>
            </a:r>
            <a:r>
              <a:rPr lang="zh-CN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zh-CN" altLang="zh-CN" sz="30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even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on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walls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of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buildings. </a:t>
            </a:r>
            <a:endParaRPr lang="zh-CN" altLang="zh-CN" sz="30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 indent="719455"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What’s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more</a:t>
            </a:r>
            <a:r>
              <a:rPr lang="zh-CN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zh-CN" altLang="zh-CN" sz="30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housing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problems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will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stop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too.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People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will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0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0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9</a:t>
            </a:r>
            <a:r>
              <a:rPr lang="zh-CN" altLang="zh-CN" sz="30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zh-CN" altLang="zh-CN" sz="30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houses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under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sea.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Also</a:t>
            </a:r>
            <a:r>
              <a:rPr lang="zh-CN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zh-CN" altLang="zh-CN" sz="30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some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people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will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live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on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other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0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0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10</a:t>
            </a:r>
            <a:r>
              <a:rPr lang="zh-CN" altLang="zh-CN" sz="30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zh-CN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zh-CN" altLang="zh-CN" sz="30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like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moon.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Everybody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will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have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place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to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live. </a:t>
            </a:r>
            <a:endParaRPr lang="zh-CN" altLang="zh-CN" sz="30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4" name="A_baa56">
            <a:extLst>
              <a:ext uri="{FF2B5EF4-FFF2-40B4-BE49-F238E27FC236}">
                <a16:creationId xmlns:a16="http://schemas.microsoft.com/office/drawing/2014/main" id="{8799CFCB-2C85-0427-74C9-07EB564CF196}"/>
              </a:ext>
            </a:extLst>
          </p:cNvPr>
          <p:cNvSpPr/>
          <p:nvPr/>
        </p:nvSpPr>
        <p:spPr>
          <a:xfrm>
            <a:off x="693051" y="3723225"/>
            <a:ext cx="1354201" cy="493319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0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C   </a:t>
            </a:r>
            <a:endParaRPr lang="zh-CN" altLang="en-US" sz="30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834147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1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823857" y="4783016"/>
            <a:ext cx="2544286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600" dirty="0">
                <a:latin typeface="Times New Roman" panose="02020603050405020304" pitchFamily="18" charset="0"/>
                <a:ea typeface="黑体" panose="02010609060101010101" pitchFamily="49" charset="-122"/>
                <a:sym typeface="Times New Roman" panose="02020603050405020304" pitchFamily="18" charset="0"/>
              </a:rPr>
              <a:t>谢谢观看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8055" y="984739"/>
            <a:ext cx="4555890" cy="35702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zoom dir="in"/>
      </p:transition>
    </mc:Choice>
    <mc:Fallback xmlns="">
      <p:transition spd="slow">
        <p:zoom dir="in"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2852F51E-0B0D-4410-9F52-935F9483CDBE}"/>
              </a:ext>
            </a:extLst>
          </p:cNvPr>
          <p:cNvSpPr/>
          <p:nvPr/>
        </p:nvSpPr>
        <p:spPr>
          <a:xfrm>
            <a:off x="0" y="1698759"/>
            <a:ext cx="12192000" cy="1730241"/>
          </a:xfrm>
          <a:prstGeom prst="rect">
            <a:avLst/>
          </a:prstGeom>
          <a:solidFill>
            <a:srgbClr val="E600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5" name="TextBox 14">
            <a:extLst>
              <a:ext uri="{FF2B5EF4-FFF2-40B4-BE49-F238E27FC236}">
                <a16:creationId xmlns:a16="http://schemas.microsoft.com/office/drawing/2014/main" id="{785D1E4F-546B-4C6F-B152-DF81FC3BF4A8}"/>
              </a:ext>
            </a:extLst>
          </p:cNvPr>
          <p:cNvSpPr txBox="1"/>
          <p:nvPr/>
        </p:nvSpPr>
        <p:spPr>
          <a:xfrm>
            <a:off x="272322" y="2662460"/>
            <a:ext cx="11647357" cy="615553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4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Section B(2a~4d)</a:t>
            </a:r>
            <a:endParaRPr lang="zh-CN" altLang="en-US" sz="3400" b="1" dirty="0">
              <a:solidFill>
                <a:schemeClr val="bg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96EE5104-B659-4620-9FB8-F7D86929E5D3}"/>
              </a:ext>
            </a:extLst>
          </p:cNvPr>
          <p:cNvGrpSpPr/>
          <p:nvPr/>
        </p:nvGrpSpPr>
        <p:grpSpPr>
          <a:xfrm>
            <a:off x="4706901" y="3751701"/>
            <a:ext cx="3044397" cy="640508"/>
            <a:chOff x="1145233" y="1930184"/>
            <a:chExt cx="3044397" cy="640508"/>
          </a:xfrm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4181739E-A672-4427-A7B0-5A9B5144356C}"/>
                </a:ext>
              </a:extLst>
            </p:cNvPr>
            <p:cNvSpPr/>
            <p:nvPr/>
          </p:nvSpPr>
          <p:spPr>
            <a:xfrm>
              <a:off x="1292798" y="2044667"/>
              <a:ext cx="526025" cy="526025"/>
            </a:xfrm>
            <a:prstGeom prst="rect">
              <a:avLst/>
            </a:prstGeom>
            <a:noFill/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  <p:sp>
          <p:nvSpPr>
            <p:cNvPr id="8" name="TextBox 18">
              <a:hlinkClick r:id="rId2" action="ppaction://hlinksldjump"/>
              <a:extLst>
                <a:ext uri="{FF2B5EF4-FFF2-40B4-BE49-F238E27FC236}">
                  <a16:creationId xmlns:a16="http://schemas.microsoft.com/office/drawing/2014/main" id="{6B7C65E2-F7B3-47E5-A852-E87ECEF3AAD9}"/>
                </a:ext>
              </a:extLst>
            </p:cNvPr>
            <p:cNvSpPr txBox="1"/>
            <p:nvPr/>
          </p:nvSpPr>
          <p:spPr>
            <a:xfrm>
              <a:off x="1865313" y="1986394"/>
              <a:ext cx="232431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基础过关</a:t>
              </a:r>
            </a:p>
          </p:txBody>
        </p:sp>
        <p:sp>
          <p:nvSpPr>
            <p:cNvPr id="9" name="TextBox 10">
              <a:extLst>
                <a:ext uri="{FF2B5EF4-FFF2-40B4-BE49-F238E27FC236}">
                  <a16:creationId xmlns:a16="http://schemas.microsoft.com/office/drawing/2014/main" id="{DFECE70A-7BCE-486C-B288-3F1FEA8EED16}"/>
                </a:ext>
              </a:extLst>
            </p:cNvPr>
            <p:cNvSpPr txBox="1"/>
            <p:nvPr/>
          </p:nvSpPr>
          <p:spPr>
            <a:xfrm>
              <a:off x="1145233" y="1930184"/>
              <a:ext cx="550151" cy="523220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Times New Roman" panose="02020603050405020304" pitchFamily="18" charset="0"/>
                </a:rPr>
                <a:t>01</a:t>
              </a:r>
              <a:endPara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661930A9-57A4-4281-8FD7-DD9BD9030090}"/>
              </a:ext>
            </a:extLst>
          </p:cNvPr>
          <p:cNvGrpSpPr/>
          <p:nvPr/>
        </p:nvGrpSpPr>
        <p:grpSpPr>
          <a:xfrm>
            <a:off x="4706901" y="4704818"/>
            <a:ext cx="4476446" cy="640508"/>
            <a:chOff x="1145233" y="1930184"/>
            <a:chExt cx="4476446" cy="640508"/>
          </a:xfrm>
        </p:grpSpPr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9117B8EF-60CE-4A31-B455-DC67E8F6ABC0}"/>
                </a:ext>
              </a:extLst>
            </p:cNvPr>
            <p:cNvSpPr/>
            <p:nvPr/>
          </p:nvSpPr>
          <p:spPr>
            <a:xfrm>
              <a:off x="1292798" y="2044667"/>
              <a:ext cx="526025" cy="526025"/>
            </a:xfrm>
            <a:prstGeom prst="rect">
              <a:avLst/>
            </a:prstGeom>
            <a:noFill/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  <p:sp>
          <p:nvSpPr>
            <p:cNvPr id="12" name="TextBox 18">
              <a:hlinkClick r:id="rId3" action="ppaction://hlinksldjump"/>
              <a:extLst>
                <a:ext uri="{FF2B5EF4-FFF2-40B4-BE49-F238E27FC236}">
                  <a16:creationId xmlns:a16="http://schemas.microsoft.com/office/drawing/2014/main" id="{430AE51E-66D2-45D2-B077-EDBC955C33F1}"/>
                </a:ext>
              </a:extLst>
            </p:cNvPr>
            <p:cNvSpPr txBox="1"/>
            <p:nvPr/>
          </p:nvSpPr>
          <p:spPr>
            <a:xfrm>
              <a:off x="1865313" y="1986394"/>
              <a:ext cx="375636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能力提升</a:t>
              </a:r>
            </a:p>
          </p:txBody>
        </p:sp>
        <p:sp>
          <p:nvSpPr>
            <p:cNvPr id="13" name="TextBox 10">
              <a:extLst>
                <a:ext uri="{FF2B5EF4-FFF2-40B4-BE49-F238E27FC236}">
                  <a16:creationId xmlns:a16="http://schemas.microsoft.com/office/drawing/2014/main" id="{D4A69202-68AE-4148-B0D7-CBAE5B697CA8}"/>
                </a:ext>
              </a:extLst>
            </p:cNvPr>
            <p:cNvSpPr txBox="1"/>
            <p:nvPr/>
          </p:nvSpPr>
          <p:spPr>
            <a:xfrm>
              <a:off x="1145233" y="1930184"/>
              <a:ext cx="543739" cy="523220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Times New Roman" panose="02020603050405020304" pitchFamily="18" charset="0"/>
                </a:rPr>
                <a:t>02</a:t>
              </a:r>
              <a:endPara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</p:grpSp>
      <p:pic>
        <p:nvPicPr>
          <p:cNvPr id="14" name="图片 13">
            <a:extLst>
              <a:ext uri="{FF2B5EF4-FFF2-40B4-BE49-F238E27FC236}">
                <a16:creationId xmlns:a16="http://schemas.microsoft.com/office/drawing/2014/main" id="{D28D4CCA-B443-4DE6-B305-5643B8CAA65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863" y="908321"/>
            <a:ext cx="1730939" cy="616443"/>
          </a:xfrm>
          <a:prstGeom prst="rect">
            <a:avLst/>
          </a:prstGeom>
        </p:spPr>
      </p:pic>
      <p:sp>
        <p:nvSpPr>
          <p:cNvPr id="2" name="TextBox 14">
            <a:extLst>
              <a:ext uri="{FF2B5EF4-FFF2-40B4-BE49-F238E27FC236}">
                <a16:creationId xmlns:a16="http://schemas.microsoft.com/office/drawing/2014/main" id="{DDBB0582-9D5D-6CF5-F6A1-1938C2DA1945}"/>
              </a:ext>
            </a:extLst>
          </p:cNvPr>
          <p:cNvSpPr txBox="1"/>
          <p:nvPr/>
        </p:nvSpPr>
        <p:spPr>
          <a:xfrm>
            <a:off x="272322" y="1792861"/>
            <a:ext cx="11647357" cy="800219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Unit 7</a:t>
            </a:r>
            <a:r>
              <a:rPr lang="zh-CN" altLang="en-US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4600" b="1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When Tomorrow Comes</a:t>
            </a:r>
            <a:endParaRPr lang="zh-CN" altLang="en-US" sz="4600" b="1" dirty="0">
              <a:solidFill>
                <a:schemeClr val="bg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292029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35482" y="1278887"/>
            <a:ext cx="11469656" cy="50734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  <a:sym typeface="Times New Roman" panose="02020603050405020304" pitchFamily="18" charset="0"/>
              </a:rPr>
              <a:t>Ⅰ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根据句意及首字母或汉语提示完成单词。</a:t>
            </a:r>
            <a:endParaRPr lang="zh-CN" altLang="zh-CN" sz="28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1.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Schools must meet the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        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挑战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of new technology. </a:t>
            </a:r>
            <a:endParaRPr lang="zh-CN" altLang="zh-CN" sz="28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2.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 government is making a great effort to solve the problems with better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  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公共的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 services. </a:t>
            </a:r>
            <a:endParaRPr lang="zh-CN" altLang="zh-CN" sz="28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3.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To save people’s lives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the doctors and scientists are risking their lives to do </a:t>
            </a:r>
            <a:r>
              <a:rPr lang="en-US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m</a:t>
            </a:r>
            <a:r>
              <a:rPr lang="en-US" altLang="zh-CN" sz="28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  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research. </a:t>
            </a: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4.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We can’t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  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依靠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 on others to solve the problem. </a:t>
            </a:r>
            <a:endParaRPr lang="zh-CN" altLang="zh-CN" sz="28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5.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They worked for another fifteen days and finished the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任务；工作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successfully. </a:t>
            </a:r>
            <a:endParaRPr lang="zh-CN" altLang="zh-CN" sz="28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8" name="A_20b49">
            <a:extLst>
              <a:ext uri="{FF2B5EF4-FFF2-40B4-BE49-F238E27FC236}">
                <a16:creationId xmlns:a16="http://schemas.microsoft.com/office/drawing/2014/main" id="{B68F6AE6-993F-4F19-A79A-62E0962E8C18}"/>
              </a:ext>
            </a:extLst>
          </p:cNvPr>
          <p:cNvSpPr/>
          <p:nvPr/>
        </p:nvSpPr>
        <p:spPr>
          <a:xfrm>
            <a:off x="9208845" y="5258559"/>
            <a:ext cx="1498664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task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</a:p>
        </p:txBody>
      </p:sp>
      <p:sp>
        <p:nvSpPr>
          <p:cNvPr id="7" name="A_cb0ca">
            <a:extLst>
              <a:ext uri="{FF2B5EF4-FFF2-40B4-BE49-F238E27FC236}">
                <a16:creationId xmlns:a16="http://schemas.microsoft.com/office/drawing/2014/main" id="{30D0A55B-0B9B-0617-532B-24EC07E98517}"/>
              </a:ext>
            </a:extLst>
          </p:cNvPr>
          <p:cNvSpPr/>
          <p:nvPr/>
        </p:nvSpPr>
        <p:spPr>
          <a:xfrm>
            <a:off x="2391676" y="4703823"/>
            <a:ext cx="1973326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depend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</a:p>
        </p:txBody>
      </p:sp>
      <p:sp>
        <p:nvSpPr>
          <p:cNvPr id="6" name="A_0c4a2">
            <a:extLst>
              <a:ext uri="{FF2B5EF4-FFF2-40B4-BE49-F238E27FC236}">
                <a16:creationId xmlns:a16="http://schemas.microsoft.com/office/drawing/2014/main" id="{920E63AD-41CA-5D7B-8CC8-22495166FB3B}"/>
              </a:ext>
            </a:extLst>
          </p:cNvPr>
          <p:cNvSpPr/>
          <p:nvPr/>
        </p:nvSpPr>
        <p:spPr>
          <a:xfrm>
            <a:off x="1473085" y="4149087"/>
            <a:ext cx="1841563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edical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</a:t>
            </a:r>
          </a:p>
        </p:txBody>
      </p:sp>
      <p:sp>
        <p:nvSpPr>
          <p:cNvPr id="5" name="A_3cd66">
            <a:extLst>
              <a:ext uri="{FF2B5EF4-FFF2-40B4-BE49-F238E27FC236}">
                <a16:creationId xmlns:a16="http://schemas.microsoft.com/office/drawing/2014/main" id="{083349F0-434D-2B56-A27B-A0C6F73C737C}"/>
              </a:ext>
            </a:extLst>
          </p:cNvPr>
          <p:cNvSpPr/>
          <p:nvPr/>
        </p:nvSpPr>
        <p:spPr>
          <a:xfrm>
            <a:off x="1673046" y="3039615"/>
            <a:ext cx="1814576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public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</a:p>
        </p:txBody>
      </p:sp>
      <p:pic>
        <p:nvPicPr>
          <p:cNvPr id="2" name="image2.jpeg">
            <a:extLst>
              <a:ext uri="{FF2B5EF4-FFF2-40B4-BE49-F238E27FC236}">
                <a16:creationId xmlns:a16="http://schemas.microsoft.com/office/drawing/2014/main" id="{7E5E5E85-DB5E-0958-6743-EEA5EF1D3D5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35482" y="678821"/>
            <a:ext cx="2353285" cy="513727"/>
          </a:xfrm>
          <a:prstGeom prst="rect">
            <a:avLst/>
          </a:prstGeom>
        </p:spPr>
      </p:pic>
      <p:sp>
        <p:nvSpPr>
          <p:cNvPr id="4" name="A_a0c36">
            <a:extLst>
              <a:ext uri="{FF2B5EF4-FFF2-40B4-BE49-F238E27FC236}">
                <a16:creationId xmlns:a16="http://schemas.microsoft.com/office/drawing/2014/main" id="{FCD68D58-2944-5E7C-8236-5E44383AB2D4}"/>
              </a:ext>
            </a:extLst>
          </p:cNvPr>
          <p:cNvSpPr/>
          <p:nvPr/>
        </p:nvSpPr>
        <p:spPr>
          <a:xfrm>
            <a:off x="4408372" y="1930143"/>
            <a:ext cx="2286064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challenge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</a:p>
        </p:txBody>
      </p:sp>
    </p:spTree>
    <p:extLst>
      <p:ext uri="{BB962C8B-B14F-4D97-AF65-F5344CB8AC3E}">
        <p14:creationId xmlns:p14="http://schemas.microsoft.com/office/powerpoint/2010/main" val="432081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7" grpId="0" animBg="1"/>
      <p:bldP spid="6" grpId="0" animBg="1"/>
      <p:bldP spid="5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722361"/>
            <a:ext cx="10833100" cy="579427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  <a:sym typeface="Times New Roman" panose="02020603050405020304" pitchFamily="18" charset="0"/>
              </a:rPr>
              <a:t>Ⅱ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用所给单词的适当形式填空。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1.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 boys over there are 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all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     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(Germany) and they are really friendly.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2.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What makes 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life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       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(value) than any other thing in the world is that it doesn’t last forever.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3.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We all think Tommy will be a 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great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   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(art) because he has a real gift for painting.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4.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Fires had a 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great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         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(influence) on wildlife in Australia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especially koalas there. 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6" name="A_03e71">
            <a:extLst>
              <a:ext uri="{FF2B5EF4-FFF2-40B4-BE49-F238E27FC236}">
                <a16:creationId xmlns:a16="http://schemas.microsoft.com/office/drawing/2014/main" id="{6E7CF835-C009-C7D1-FC81-F3D3798BC1D2}"/>
              </a:ext>
            </a:extLst>
          </p:cNvPr>
          <p:cNvSpPr/>
          <p:nvPr/>
        </p:nvSpPr>
        <p:spPr>
          <a:xfrm>
            <a:off x="4415346" y="5256769"/>
            <a:ext cx="2495613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influence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</a:p>
        </p:txBody>
      </p:sp>
      <p:sp>
        <p:nvSpPr>
          <p:cNvPr id="5" name="A_b5341">
            <a:extLst>
              <a:ext uri="{FF2B5EF4-FFF2-40B4-BE49-F238E27FC236}">
                <a16:creationId xmlns:a16="http://schemas.microsoft.com/office/drawing/2014/main" id="{78BD3D63-0ED7-3B3A-17B1-D00CE9F6D083}"/>
              </a:ext>
            </a:extLst>
          </p:cNvPr>
          <p:cNvSpPr/>
          <p:nvPr/>
        </p:nvSpPr>
        <p:spPr>
          <a:xfrm>
            <a:off x="7559167" y="3988801"/>
            <a:ext cx="1841564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artist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</a:p>
        </p:txBody>
      </p:sp>
      <p:sp>
        <p:nvSpPr>
          <p:cNvPr id="4" name="A_943c9">
            <a:extLst>
              <a:ext uri="{FF2B5EF4-FFF2-40B4-BE49-F238E27FC236}">
                <a16:creationId xmlns:a16="http://schemas.microsoft.com/office/drawing/2014/main" id="{8FAFBA16-9F0D-53EF-CBA8-D83A0037FC0F}"/>
              </a:ext>
            </a:extLst>
          </p:cNvPr>
          <p:cNvSpPr/>
          <p:nvPr/>
        </p:nvSpPr>
        <p:spPr>
          <a:xfrm>
            <a:off x="4304665" y="2720833"/>
            <a:ext cx="3380423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more valuable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</a:p>
        </p:txBody>
      </p:sp>
      <p:sp>
        <p:nvSpPr>
          <p:cNvPr id="3" name="A_72f66">
            <a:extLst>
              <a:ext uri="{FF2B5EF4-FFF2-40B4-BE49-F238E27FC236}">
                <a16:creationId xmlns:a16="http://schemas.microsoft.com/office/drawing/2014/main" id="{5A597117-A9F5-EDC2-7B81-5AA283A71D84}"/>
              </a:ext>
            </a:extLst>
          </p:cNvPr>
          <p:cNvSpPr/>
          <p:nvPr/>
        </p:nvSpPr>
        <p:spPr>
          <a:xfrm>
            <a:off x="6103430" y="1452865"/>
            <a:ext cx="25194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Germans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</a:p>
        </p:txBody>
      </p:sp>
    </p:spTree>
    <p:extLst>
      <p:ext uri="{BB962C8B-B14F-4D97-AF65-F5344CB8AC3E}">
        <p14:creationId xmlns:p14="http://schemas.microsoft.com/office/powerpoint/2010/main" val="2561411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" grpId="0" animBg="1"/>
      <p:bldP spid="4" grpId="0" animBg="1"/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1039787"/>
            <a:ext cx="10833100" cy="515942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  <a:sym typeface="Times New Roman" panose="02020603050405020304" pitchFamily="18" charset="0"/>
              </a:rPr>
              <a:t>Ⅲ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单项填空。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)1.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Don’t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　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 people with </a:t>
            </a:r>
            <a:r>
              <a:rPr lang="en-US" altLang="zh-CN" sz="32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flu.You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may get sick. 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　　　　　　　　　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A. keep on             	B. away from 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C. focus on              	D. stay close to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)2.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Your dream will come true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　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you put your heart into it.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A. even if             	B. as long as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C. as soon as             	D. though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4" name="A_62499">
            <a:extLst>
              <a:ext uri="{FF2B5EF4-FFF2-40B4-BE49-F238E27FC236}">
                <a16:creationId xmlns:a16="http://schemas.microsoft.com/office/drawing/2014/main" id="{DA05C9BC-D5C9-8DEB-0FF9-C575B02ECBB2}"/>
              </a:ext>
            </a:extLst>
          </p:cNvPr>
          <p:cNvSpPr/>
          <p:nvPr/>
        </p:nvSpPr>
        <p:spPr>
          <a:xfrm>
            <a:off x="804228" y="3672243"/>
            <a:ext cx="13891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B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3" name="A_8c38b">
            <a:extLst>
              <a:ext uri="{FF2B5EF4-FFF2-40B4-BE49-F238E27FC236}">
                <a16:creationId xmlns:a16="http://schemas.microsoft.com/office/drawing/2014/main" id="{9268A1B3-3114-C206-19A2-630BA18B7B69}"/>
              </a:ext>
            </a:extLst>
          </p:cNvPr>
          <p:cNvSpPr/>
          <p:nvPr/>
        </p:nvSpPr>
        <p:spPr>
          <a:xfrm>
            <a:off x="804228" y="1770291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D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834195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679450" y="3429000"/>
            <a:ext cx="10833100" cy="259872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)4.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Today we’re going to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　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 questions of the last </a:t>
            </a:r>
            <a:r>
              <a:rPr lang="en-US" altLang="zh-CN" sz="32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maths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examination.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A. turn on                        B. clean up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C. focus on                       D. open up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679450" y="730393"/>
            <a:ext cx="10833100" cy="258917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)3.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—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I’ll let it go because it’s so difficult.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—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You can’t just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　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 problem. You should have a try.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A. turn down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           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B. look forward to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C. catch up with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      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D. run away from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5" name="A_305cb">
            <a:extLst>
              <a:ext uri="{FF2B5EF4-FFF2-40B4-BE49-F238E27FC236}">
                <a16:creationId xmlns:a16="http://schemas.microsoft.com/office/drawing/2014/main" id="{DA6F8393-C9CF-245F-1405-12EC43006A11}"/>
              </a:ext>
            </a:extLst>
          </p:cNvPr>
          <p:cNvSpPr/>
          <p:nvPr/>
        </p:nvSpPr>
        <p:spPr>
          <a:xfrm>
            <a:off x="804228" y="3525520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C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4" name="A_8cce0">
            <a:extLst>
              <a:ext uri="{FF2B5EF4-FFF2-40B4-BE49-F238E27FC236}">
                <a16:creationId xmlns:a16="http://schemas.microsoft.com/office/drawing/2014/main" id="{C3C7B8C4-32EF-C590-5F2D-14638843EFCB}"/>
              </a:ext>
            </a:extLst>
          </p:cNvPr>
          <p:cNvSpPr/>
          <p:nvPr/>
        </p:nvSpPr>
        <p:spPr>
          <a:xfrm>
            <a:off x="804228" y="826913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D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771784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722361"/>
            <a:ext cx="10833100" cy="579427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  <a:sym typeface="Times New Roman" panose="02020603050405020304" pitchFamily="18" charset="0"/>
              </a:rPr>
              <a:t>Ⅳ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翻译句子。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1.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我们需要采取一些措施来节约能源。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We need 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to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zh-CN" altLang="zh-CN" sz="3200" b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zh-CN" altLang="zh-CN" sz="3200" b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 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to save energy.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2.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我们应该尽力寻找更好的方法去解决这个问题。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We should try 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to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zh-CN" altLang="zh-CN" sz="3200" b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zh-CN" altLang="zh-CN" sz="3200" b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   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zh-CN" altLang="zh-CN" sz="3200" b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to solve this problem.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3.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奶奶不喜欢城市生活，她更喜欢住在乡村。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Grandma doesn’t like the life of the city. She prefers to </a:t>
            </a: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zh-CN" altLang="zh-CN" sz="3200" b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zh-CN" altLang="zh-CN" sz="3200" b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zh-CN" altLang="zh-CN" sz="3200" b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             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 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5" name="A_06275">
            <a:extLst>
              <a:ext uri="{FF2B5EF4-FFF2-40B4-BE49-F238E27FC236}">
                <a16:creationId xmlns:a16="http://schemas.microsoft.com/office/drawing/2014/main" id="{0F046098-8031-BAB8-FDA4-CF8449F6DBF5}"/>
              </a:ext>
            </a:extLst>
          </p:cNvPr>
          <p:cNvSpPr/>
          <p:nvPr/>
        </p:nvSpPr>
        <p:spPr>
          <a:xfrm>
            <a:off x="1077278" y="5890753"/>
            <a:ext cx="7494651" cy="46960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live 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in 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 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countryside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</a:p>
        </p:txBody>
      </p:sp>
      <p:sp>
        <p:nvSpPr>
          <p:cNvPr id="4" name="A_5c691">
            <a:extLst>
              <a:ext uri="{FF2B5EF4-FFF2-40B4-BE49-F238E27FC236}">
                <a16:creationId xmlns:a16="http://schemas.microsoft.com/office/drawing/2014/main" id="{B9CA671D-E604-D1CD-515D-9BA209B47697}"/>
              </a:ext>
            </a:extLst>
          </p:cNvPr>
          <p:cNvSpPr/>
          <p:nvPr/>
        </p:nvSpPr>
        <p:spPr>
          <a:xfrm>
            <a:off x="4056825" y="3354817"/>
            <a:ext cx="6707822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find 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 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better 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way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</a:t>
            </a:r>
          </a:p>
        </p:txBody>
      </p:sp>
      <p:sp>
        <p:nvSpPr>
          <p:cNvPr id="3" name="A_9f8ce">
            <a:extLst>
              <a:ext uri="{FF2B5EF4-FFF2-40B4-BE49-F238E27FC236}">
                <a16:creationId xmlns:a16="http://schemas.microsoft.com/office/drawing/2014/main" id="{BC93E575-750C-C87D-14EC-5EFFF246FFA3}"/>
              </a:ext>
            </a:extLst>
          </p:cNvPr>
          <p:cNvSpPr/>
          <p:nvPr/>
        </p:nvSpPr>
        <p:spPr>
          <a:xfrm>
            <a:off x="3097975" y="2086849"/>
            <a:ext cx="5540438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take 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some 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steps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</a:t>
            </a:r>
          </a:p>
        </p:txBody>
      </p:sp>
    </p:spTree>
    <p:extLst>
      <p:ext uri="{BB962C8B-B14F-4D97-AF65-F5344CB8AC3E}">
        <p14:creationId xmlns:p14="http://schemas.microsoft.com/office/powerpoint/2010/main" val="17058991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 animBg="1"/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850284"/>
            <a:ext cx="10833100" cy="387375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4.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穿什么颜色的衣服取决于你的肤色。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 </a:t>
            </a:r>
            <a:r>
              <a:rPr lang="en-US" altLang="zh-CN" sz="32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colour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of the clothes you 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wear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     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zh-CN" altLang="zh-CN" sz="3200" b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 </a:t>
            </a:r>
            <a:r>
              <a:rPr lang="en-US" altLang="zh-CN" sz="32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colour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of your skin.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5.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闲暇时间，她喜欢听音乐。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In 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her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           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zh-CN" altLang="zh-CN" sz="3200" b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she enjoys listening to music. 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4" name="A_ac388">
            <a:extLst>
              <a:ext uri="{FF2B5EF4-FFF2-40B4-BE49-F238E27FC236}">
                <a16:creationId xmlns:a16="http://schemas.microsoft.com/office/drawing/2014/main" id="{E5586CA6-839D-0048-86CA-26C53ADD4038}"/>
              </a:ext>
            </a:extLst>
          </p:cNvPr>
          <p:cNvSpPr/>
          <p:nvPr/>
        </p:nvSpPr>
        <p:spPr>
          <a:xfrm>
            <a:off x="2244662" y="3482740"/>
            <a:ext cx="452875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free/spare 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time 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</a:p>
        </p:txBody>
      </p:sp>
      <p:sp>
        <p:nvSpPr>
          <p:cNvPr id="3" name="A_645c4">
            <a:extLst>
              <a:ext uri="{FF2B5EF4-FFF2-40B4-BE49-F238E27FC236}">
                <a16:creationId xmlns:a16="http://schemas.microsoft.com/office/drawing/2014/main" id="{8EEBF14C-5421-08FE-6E39-DAFA054CDC7D}"/>
              </a:ext>
            </a:extLst>
          </p:cNvPr>
          <p:cNvSpPr/>
          <p:nvPr/>
        </p:nvSpPr>
        <p:spPr>
          <a:xfrm>
            <a:off x="7125208" y="1580788"/>
            <a:ext cx="38878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depends 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on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</a:t>
            </a:r>
          </a:p>
        </p:txBody>
      </p:sp>
    </p:spTree>
    <p:extLst>
      <p:ext uri="{BB962C8B-B14F-4D97-AF65-F5344CB8AC3E}">
        <p14:creationId xmlns:p14="http://schemas.microsoft.com/office/powerpoint/2010/main" val="13427020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277132" y="1179525"/>
            <a:ext cx="7318287" cy="45735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Ⅴ.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补全对话。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有两个多余选项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</a:t>
            </a:r>
            <a:endParaRPr lang="zh-CN" altLang="zh-CN" sz="28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：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Hi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Mary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！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What are you reading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endParaRPr lang="zh-CN" altLang="zh-CN" sz="28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：</a:t>
            </a:r>
            <a:r>
              <a:rPr lang="zh-CN" altLang="zh-CN" sz="28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1</a:t>
            </a: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</a:t>
            </a:r>
            <a:r>
              <a:rPr lang="zh-CN" altLang="zh-CN" sz="28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</a:t>
            </a:r>
            <a:r>
              <a:rPr lang="zh-CN" altLang="zh-CN" sz="28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28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 </a:t>
            </a:r>
            <a:r>
              <a:rPr lang="en-US" altLang="zh-CN" sz="2800" b="1" u="sng" dirty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_</a:t>
            </a:r>
            <a:endParaRPr lang="zh-CN" altLang="zh-CN" sz="2800" dirty="0">
              <a:solidFill>
                <a:schemeClr val="bg1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：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Sounds cool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！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What will the future be like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endParaRPr lang="zh-CN" altLang="zh-CN" sz="28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：</a:t>
            </a:r>
            <a:r>
              <a:rPr lang="zh-CN" altLang="zh-CN" sz="28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2</a:t>
            </a: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</a:t>
            </a:r>
            <a:r>
              <a:rPr lang="zh-CN" altLang="zh-CN" sz="28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</a:t>
            </a:r>
            <a:r>
              <a:rPr lang="zh-CN" altLang="zh-CN" sz="28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28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 </a:t>
            </a:r>
            <a:r>
              <a:rPr lang="en-US" altLang="zh-CN" sz="2800" b="1" u="sng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800" b="1" u="sng" dirty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_</a:t>
            </a:r>
            <a:endParaRPr lang="zh-CN" altLang="zh-CN" sz="28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：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Really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What can robots do for humans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endParaRPr lang="zh-CN" altLang="zh-CN" sz="28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：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Well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they are like humans and can do all kinds of dirty and dangerous jobs.</a:t>
            </a:r>
            <a:endParaRPr lang="zh-CN" altLang="zh-CN" sz="28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6" name="A_e56de">
            <a:extLst>
              <a:ext uri="{FF2B5EF4-FFF2-40B4-BE49-F238E27FC236}">
                <a16:creationId xmlns:a16="http://schemas.microsoft.com/office/drawing/2014/main" id="{8868A782-9248-2CE6-E111-DC81D268106F}"/>
              </a:ext>
            </a:extLst>
          </p:cNvPr>
          <p:cNvSpPr/>
          <p:nvPr/>
        </p:nvSpPr>
        <p:spPr>
          <a:xfrm>
            <a:off x="1573485" y="3494989"/>
            <a:ext cx="1122426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</a:p>
        </p:txBody>
      </p:sp>
      <p:pic>
        <p:nvPicPr>
          <p:cNvPr id="2" name="image3.jpeg">
            <a:extLst>
              <a:ext uri="{FF2B5EF4-FFF2-40B4-BE49-F238E27FC236}">
                <a16:creationId xmlns:a16="http://schemas.microsoft.com/office/drawing/2014/main" id="{3E4493F7-F526-57F4-72C3-D608EDBEC55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77132" y="720353"/>
            <a:ext cx="2525445" cy="459172"/>
          </a:xfrm>
          <a:prstGeom prst="rect">
            <a:avLst/>
          </a:prstGeom>
        </p:spPr>
      </p:pic>
      <p:sp>
        <p:nvSpPr>
          <p:cNvPr id="5" name="A_b0eff">
            <a:extLst>
              <a:ext uri="{FF2B5EF4-FFF2-40B4-BE49-F238E27FC236}">
                <a16:creationId xmlns:a16="http://schemas.microsoft.com/office/drawing/2014/main" id="{45E0D406-6DCD-3E6B-E390-1C754CB21913}"/>
              </a:ext>
            </a:extLst>
          </p:cNvPr>
          <p:cNvSpPr/>
          <p:nvPr/>
        </p:nvSpPr>
        <p:spPr>
          <a:xfrm>
            <a:off x="1573485" y="2385517"/>
            <a:ext cx="1122426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D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</a:p>
        </p:txBody>
      </p:sp>
      <p:sp>
        <p:nvSpPr>
          <p:cNvPr id="4" name="矩形 3"/>
          <p:cNvSpPr/>
          <p:nvPr/>
        </p:nvSpPr>
        <p:spPr>
          <a:xfrm>
            <a:off x="7787149" y="1149682"/>
            <a:ext cx="4055806" cy="5262979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Times New Roman" panose="02020603050405020304" pitchFamily="18" charset="0"/>
              </a:rPr>
              <a:t>A. People will have robots in their homes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！</a:t>
            </a:r>
            <a:b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Times New Roman" panose="02020603050405020304" pitchFamily="18" charset="0"/>
              </a:rPr>
            </a:b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Times New Roman" panose="02020603050405020304" pitchFamily="18" charset="0"/>
              </a:rPr>
              <a:t>B. But I want to fly to other planets.</a:t>
            </a:r>
            <a:b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Times New Roman" panose="02020603050405020304" pitchFamily="18" charset="0"/>
              </a:rPr>
            </a:b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Times New Roman" panose="02020603050405020304" pitchFamily="18" charset="0"/>
              </a:rPr>
              <a:t>C. But I want to live on earth.</a:t>
            </a:r>
            <a:b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Times New Roman" panose="02020603050405020304" pitchFamily="18" charset="0"/>
              </a:rPr>
            </a:b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Times New Roman" panose="02020603050405020304" pitchFamily="18" charset="0"/>
              </a:rPr>
              <a:t>D. It’s a book about the future.</a:t>
            </a:r>
            <a:b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Times New Roman" panose="02020603050405020304" pitchFamily="18" charset="0"/>
              </a:rPr>
            </a:b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Times New Roman" panose="02020603050405020304" pitchFamily="18" charset="0"/>
              </a:rPr>
              <a:t>E. But they are sure to help with the chores.</a:t>
            </a:r>
            <a:b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Times New Roman" panose="02020603050405020304" pitchFamily="18" charset="0"/>
              </a:rPr>
            </a:b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Times New Roman" panose="02020603050405020304" pitchFamily="18" charset="0"/>
              </a:rPr>
              <a:t>F. I agree.</a:t>
            </a:r>
            <a:b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Times New Roman" panose="02020603050405020304" pitchFamily="18" charset="0"/>
              </a:rPr>
            </a:b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Times New Roman" panose="02020603050405020304" pitchFamily="18" charset="0"/>
              </a:rPr>
              <a:t>G. I disagree.</a:t>
            </a:r>
            <a:endParaRPr lang="zh-CN" altLang="en-US" sz="2800" dirty="0">
              <a:latin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052357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" grpId="0" animBg="1"/>
    </p:bldLst>
  </p:timing>
</p:sld>
</file>

<file path=ppt/theme/theme1.xml><?xml version="1.0" encoding="utf-8"?>
<a:theme xmlns:a="http://schemas.openxmlformats.org/drawingml/2006/main" name="全频道课时作业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模板无字号3个栏目  32号复制.potx" id="{5B89CEC6-3F4F-41A4-9503-93C638186164}" vid="{7155217A-5BAE-4FA4-AAD2-46644F8B138B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模板无字号3个栏目  32号复制</Template>
  <TotalTime>50</TotalTime>
  <Words>1271</Words>
  <Application>Microsoft Office PowerPoint</Application>
  <PresentationFormat>宽屏</PresentationFormat>
  <Paragraphs>116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9" baseType="lpstr">
      <vt:lpstr>等线</vt:lpstr>
      <vt:lpstr>Arial</vt:lpstr>
      <vt:lpstr>Times New Roman</vt:lpstr>
      <vt:lpstr>全频道课时作业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 帐户</dc:creator>
  <cp:lastModifiedBy>fei li</cp:lastModifiedBy>
  <cp:revision>15</cp:revision>
  <dcterms:created xsi:type="dcterms:W3CDTF">2025-07-27T01:04:36Z</dcterms:created>
  <dcterms:modified xsi:type="dcterms:W3CDTF">2025-07-30T00:44:58Z</dcterms:modified>
</cp:coreProperties>
</file>