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880" r:id="rId11"/>
    <p:sldId id="881" r:id="rId12"/>
    <p:sldId id="882" r:id="rId13"/>
    <p:sldId id="883" r:id="rId14"/>
    <p:sldId id="884" r:id="rId15"/>
    <p:sldId id="885" r:id="rId16"/>
    <p:sldId id="886" r:id="rId17"/>
    <p:sldId id="887" r:id="rId18"/>
    <p:sldId id="873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5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20" y="84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课外提升训练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DA24D249-5D20-91BC-2052-028BEBF204E7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C3596A30-3B68-1884-36C1-687B7FDA4B17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821515"/>
              <a:chExt cx="11744425" cy="5332963"/>
            </a:xfrm>
          </p:grpSpPr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C3305333-B7BC-8098-4E0A-AE9CEE8950C5}"/>
                  </a:ext>
                </a:extLst>
              </p:cNvPr>
              <p:cNvGrpSpPr/>
              <p:nvPr/>
            </p:nvGrpSpPr>
            <p:grpSpPr>
              <a:xfrm>
                <a:off x="223788" y="821515"/>
                <a:ext cx="11744425" cy="5332963"/>
                <a:chOff x="223788" y="561261"/>
                <a:chExt cx="11744425" cy="5332963"/>
              </a:xfrm>
            </p:grpSpPr>
            <p:sp>
              <p:nvSpPr>
                <p:cNvPr id="25" name="矩形 24">
                  <a:extLst>
                    <a:ext uri="{FF2B5EF4-FFF2-40B4-BE49-F238E27FC236}">
                      <a16:creationId xmlns:a16="http://schemas.microsoft.com/office/drawing/2014/main" id="{C6D72928-2564-AC34-C8A5-E6F6E001632E}"/>
                    </a:ext>
                  </a:extLst>
                </p:cNvPr>
                <p:cNvSpPr/>
                <p:nvPr/>
              </p:nvSpPr>
              <p:spPr>
                <a:xfrm>
                  <a:off x="223788" y="561261"/>
                  <a:ext cx="11744425" cy="5332963"/>
                </a:xfrm>
                <a:prstGeom prst="rect">
                  <a:avLst/>
                </a:prstGeom>
                <a:solidFill>
                  <a:srgbClr val="FFFCC5"/>
                </a:solidFill>
                <a:ln>
                  <a:solidFill>
                    <a:srgbClr val="FF01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6" name="Freeform 6">
                  <a:extLst>
                    <a:ext uri="{FF2B5EF4-FFF2-40B4-BE49-F238E27FC236}">
                      <a16:creationId xmlns:a16="http://schemas.microsoft.com/office/drawing/2014/main" id="{6282B25F-C43F-7344-259E-7613BCE184D7}"/>
                    </a:ext>
                  </a:extLst>
                </p:cNvPr>
                <p:cNvSpPr/>
                <p:nvPr/>
              </p:nvSpPr>
              <p:spPr bwMode="auto">
                <a:xfrm>
                  <a:off x="225393" y="561261"/>
                  <a:ext cx="9490509" cy="5332963"/>
                </a:xfrm>
                <a:custGeom>
                  <a:avLst/>
                  <a:gdLst>
                    <a:gd name="T0" fmla="*/ 0 w 4756"/>
                    <a:gd name="T1" fmla="*/ 0 h 2239"/>
                    <a:gd name="T2" fmla="*/ 3897 w 4756"/>
                    <a:gd name="T3" fmla="*/ 0 h 2239"/>
                    <a:gd name="T4" fmla="*/ 4756 w 4756"/>
                    <a:gd name="T5" fmla="*/ 1121 h 2239"/>
                    <a:gd name="T6" fmla="*/ 3897 w 4756"/>
                    <a:gd name="T7" fmla="*/ 2239 h 2239"/>
                    <a:gd name="T8" fmla="*/ 0 w 4756"/>
                    <a:gd name="T9" fmla="*/ 2239 h 2239"/>
                    <a:gd name="T10" fmla="*/ 0 w 4756"/>
                    <a:gd name="T11" fmla="*/ 0 h 22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756" h="2239">
                      <a:moveTo>
                        <a:pt x="0" y="0"/>
                      </a:moveTo>
                      <a:lnTo>
                        <a:pt x="3897" y="0"/>
                      </a:lnTo>
                      <a:lnTo>
                        <a:pt x="4756" y="1121"/>
                      </a:lnTo>
                      <a:lnTo>
                        <a:pt x="3897" y="2239"/>
                      </a:lnTo>
                      <a:lnTo>
                        <a:pt x="0" y="223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 w="0">
                  <a:noFill/>
                  <a:prstDash val="solid"/>
                  <a:round/>
                </a:ln>
              </p:spPr>
              <p:txBody>
                <a:bodyPr vert="horz" wrap="square" lIns="128580" tIns="64290" rIns="128580" bIns="64290" numCol="1" anchor="t" anchorCtr="0" compatLnSpc="1"/>
                <a:lstStyle/>
                <a:p>
                  <a:endParaRPr lang="zh-CN" altLang="en-US" dirty="0"/>
                </a:p>
              </p:txBody>
            </p:sp>
          </p:grpSp>
          <p:pic>
            <p:nvPicPr>
              <p:cNvPr id="18" name="图片 17">
                <a:extLst>
                  <a:ext uri="{FF2B5EF4-FFF2-40B4-BE49-F238E27FC236}">
                    <a16:creationId xmlns:a16="http://schemas.microsoft.com/office/drawing/2014/main" id="{E4F9485F-51E3-32F3-0FAD-8A66BA8F4A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38843" y="1514759"/>
                <a:ext cx="5602377" cy="3753593"/>
              </a:xfrm>
              <a:prstGeom prst="rect">
                <a:avLst/>
              </a:prstGeom>
            </p:spPr>
          </p:pic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84CBA5A1-4E59-94BE-C580-F6C236A26272}"/>
                  </a:ext>
                </a:extLst>
              </p:cNvPr>
              <p:cNvGrpSpPr/>
              <p:nvPr/>
            </p:nvGrpSpPr>
            <p:grpSpPr>
              <a:xfrm>
                <a:off x="9151034" y="4639752"/>
                <a:ext cx="2704218" cy="1339283"/>
                <a:chOff x="9051182" y="4714359"/>
                <a:chExt cx="2704218" cy="1339283"/>
              </a:xfrm>
            </p:grpSpPr>
            <p:grpSp>
              <p:nvGrpSpPr>
                <p:cNvPr id="20" name="组合 19">
                  <a:extLst>
                    <a:ext uri="{FF2B5EF4-FFF2-40B4-BE49-F238E27FC236}">
                      <a16:creationId xmlns:a16="http://schemas.microsoft.com/office/drawing/2014/main" id="{D36F44E6-1488-263C-F2F7-E31264AC29CC}"/>
                    </a:ext>
                  </a:extLst>
                </p:cNvPr>
                <p:cNvGrpSpPr/>
                <p:nvPr/>
              </p:nvGrpSpPr>
              <p:grpSpPr>
                <a:xfrm>
                  <a:off x="9051182" y="4714359"/>
                  <a:ext cx="2704218" cy="1339283"/>
                  <a:chOff x="8965838" y="4823543"/>
                  <a:chExt cx="2704218" cy="1339283"/>
                </a:xfrm>
              </p:grpSpPr>
              <p:sp>
                <p:nvSpPr>
                  <p:cNvPr id="22" name="矩形: 圆角 21">
                    <a:extLst>
                      <a:ext uri="{FF2B5EF4-FFF2-40B4-BE49-F238E27FC236}">
                        <a16:creationId xmlns:a16="http://schemas.microsoft.com/office/drawing/2014/main" id="{301D4674-5E08-5CEF-6A49-34D932B57894}"/>
                      </a:ext>
                    </a:extLst>
                  </p:cNvPr>
                  <p:cNvSpPr/>
                  <p:nvPr/>
                </p:nvSpPr>
                <p:spPr>
                  <a:xfrm>
                    <a:off x="8965838" y="4823543"/>
                    <a:ext cx="2704218" cy="1339283"/>
                  </a:xfrm>
                  <a:prstGeom prst="roundRect">
                    <a:avLst/>
                  </a:prstGeom>
                  <a:noFill/>
                  <a:ln w="28575">
                    <a:noFill/>
                  </a:ln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840">
                      <a:latin typeface="Times New Roman" panose="02020603050405020304" pitchFamily="18" charset="0"/>
                      <a:sym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3" name="文本框 22">
                    <a:extLst>
                      <a:ext uri="{FF2B5EF4-FFF2-40B4-BE49-F238E27FC236}">
                        <a16:creationId xmlns:a16="http://schemas.microsoft.com/office/drawing/2014/main" id="{99D251E4-C802-36DB-61CF-71D101B9561F}"/>
                      </a:ext>
                    </a:extLst>
                  </p:cNvPr>
                  <p:cNvSpPr txBox="1"/>
                  <p:nvPr/>
                </p:nvSpPr>
                <p:spPr>
                  <a:xfrm>
                    <a:off x="9230509" y="5036925"/>
                    <a:ext cx="2236510" cy="58477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l"/>
                    <a:r>
                      <a:rPr lang="zh-CN" altLang="en-US" sz="3200" b="1" dirty="0">
                        <a:ea typeface="微软雅黑" panose="020B0503020204020204" pitchFamily="34" charset="-122"/>
                        <a:sym typeface="Times New Roman" panose="02020603050405020304" pitchFamily="18" charset="0"/>
                      </a:rPr>
                      <a:t>道德与法治</a:t>
                    </a:r>
                  </a:p>
                </p:txBody>
              </p:sp>
              <p:sp>
                <p:nvSpPr>
                  <p:cNvPr id="24" name="文本框 23">
                    <a:extLst>
                      <a:ext uri="{FF2B5EF4-FFF2-40B4-BE49-F238E27FC236}">
                        <a16:creationId xmlns:a16="http://schemas.microsoft.com/office/drawing/2014/main" id="{E30A6D2E-16A3-4F16-C35E-D54E79636D4E}"/>
                      </a:ext>
                    </a:extLst>
                  </p:cNvPr>
                  <p:cNvSpPr txBox="1"/>
                  <p:nvPr/>
                </p:nvSpPr>
                <p:spPr>
                  <a:xfrm>
                    <a:off x="9080133" y="5595467"/>
                    <a:ext cx="2475627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2000" b="1" spc="300" dirty="0">
                        <a:cs typeface="Times New Roman" panose="02020603050405020304" pitchFamily="18" charset="0"/>
                        <a:sym typeface="Times New Roman" panose="02020603050405020304" pitchFamily="18" charset="0"/>
                      </a:rPr>
                      <a:t>八年级 上册</a:t>
                    </a:r>
                  </a:p>
                </p:txBody>
              </p:sp>
            </p:grp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659DA7CE-0AEE-BFFE-97EE-FBAC238DF54F}"/>
                    </a:ext>
                  </a:extLst>
                </p:cNvPr>
                <p:cNvCxnSpPr/>
                <p:nvPr/>
              </p:nvCxnSpPr>
              <p:spPr>
                <a:xfrm>
                  <a:off x="9288057" y="5485237"/>
                  <a:ext cx="2254217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DA9D3E51-302D-E568-08F1-6E7CC941A6B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17992" y="1043545"/>
              <a:ext cx="1730939" cy="6164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F58916E-89B5-65BB-94D9-2C35BBC02CD3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42449"/>
            <a:ext cx="108331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【自由与平等】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．阅读材料，完成下列要求。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孙中山多次在演讲中指出：一个人的自由，以不侵犯他人的自由为范围，才是真正的自由。自由是我们每个人都向往追求的，但自由不等于为所欲为。一个人自律，才能获得真正的自由。同时自由还要有制度保障，一个自由的国家必定是一个法治的国度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99861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C5DAB41-29A0-24E1-EA7D-6152FDD35C09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285272"/>
            <a:ext cx="10833100" cy="672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如何理解材料一中的“真正的自由”？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42E7234-85B9-5947-5F81-E0B58AE76E86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2711"/>
            <a:ext cx="10833100" cy="32335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自由意味着在遵守道德、纪律、法律等社会规则的前提下，人们能够依照自己的意志活动，在思想、言论和行为等方面具有充分的自主性，拥有广阔的发展空间。</a:t>
            </a:r>
            <a:endParaRPr lang="en-US" altLang="zh-CN" sz="3200" b="1" dirty="0">
              <a:solidFill>
                <a:srgbClr val="FF0000"/>
              </a:solidFill>
              <a:effectLst/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自由不是随心所欲，它是有限制的、相对的。无限制的自由只会走向自由的反面，导致混乱与伤害。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5253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209E307-3CCB-ADFB-84A3-369247AEE9D8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2711"/>
            <a:ext cx="10833100" cy="32335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当有人反对乞丐和拾荒者进入市图书馆时，图书馆馆长回答说：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我们无权拒绝他们入内阅读，但你有权选择离开。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自由平等观念是社会主义法治观念的重要组成部分，社会主义法律体系体现了公民的权利平等地受到法律保护，不能因为是乞丐或者拾荒者而剥夺他们进入图书馆的权利。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05498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34DE80E-EE78-9FCA-6F4C-D9A8C2CF4E2C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954535"/>
            <a:ext cx="10833100" cy="13130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建设自由平等的社会是我们共同的追求，作为社会的一员，我们应该如何追求自由平等？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64A3A3A-6BB5-D6C3-2E07-EFE18D0B7DCC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267587"/>
            <a:ext cx="10833100" cy="25934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珍视自由，要珍惜宪法和法律赋予我们的权利；依法行使权利；尊重他人的权利。</a:t>
            </a:r>
            <a:endParaRPr lang="en-US" altLang="zh-CN" sz="3200" b="1" dirty="0">
              <a:solidFill>
                <a:srgbClr val="FF0000"/>
              </a:solidFill>
              <a:effectLst/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践行平等，要平等对待他人；敢于抵制不平等的行为；增强平等意识，把平等原则落实到日常的生活、学习和工作中。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3562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6CA90CA-E8D7-13EF-7BA4-3C4AEF84A1EB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【落实平等原则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构建有序社会】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．阅读材料，完成下列要求。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为了落实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职业教育与普通教育同等重要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，新职业教育法中还提出诸多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实招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：规定职业学校学生在升学、就业、职业发展等方面与同层次普通学校学生享有平等机会；规定用人单位不得设置妨碍职业学校毕业生平等就业、公平竞争的报考、录用、聘用条件等。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33434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244C7B0-59A5-5808-BDBC-68B959F0CBD7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58798"/>
            <a:ext cx="10833100" cy="13130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结合所学知识，请你分析新职业教育法为何如此重视践行平等原则。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3840075-164A-FAEC-9333-BC45D479518D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71850"/>
            <a:ext cx="11281492" cy="32335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平等是人类的崇高理想，是社会主义核心价值观的重要内容。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平等是社会发展的永恒主题，它有助于人民政治上平等参与、经济上共同富裕、文化上共建共享。</a:t>
            </a:r>
            <a:endParaRPr lang="en-US" altLang="zh-CN" sz="3200" b="1" dirty="0">
              <a:solidFill>
                <a:srgbClr val="FF0000"/>
              </a:solidFill>
              <a:effectLst/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法律面前人人平等，践行平等原则有利于维护职业学校学生的合法权益，促使其平等地享有宪法和法律规定的各项权利。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0029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835A380-0F3F-D44D-1AEA-4CD4BA54E15D}"/>
              </a:ext>
            </a:extLst>
          </p:cNvPr>
          <p:cNvSpPr txBox="1">
            <a:spLocks noChangeAspect="1"/>
          </p:cNvSpPr>
          <p:nvPr/>
        </p:nvSpPr>
        <p:spPr>
          <a:xfrm>
            <a:off x="679449" y="1362536"/>
            <a:ext cx="11163505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学生小刚课余时间喜欢上网，他在网络上多次散布同学小德的隐私，给小德的生活带来很大的困扰。小德和家长要求其停止侵害并赔礼道歉，但是小刚不予理睬，小德和家长最后选择了报警。面对警察的询问，小刚说：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我是中华人民共和国公民，我有上网发表言论的自由。我是未成年人，国家法律给予我特殊保护，就算违法我也不用承担责任。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64045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9D91F4B-FD42-2F23-1211-48635E7E1743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42658"/>
            <a:ext cx="10833100" cy="6365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结合材料，对小刚的观点进行辨别与分析。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BCA63EC-9F0E-06F1-88D5-17423BC91509}"/>
              </a:ext>
            </a:extLst>
          </p:cNvPr>
          <p:cNvSpPr txBox="1">
            <a:spLocks noChangeAspect="1"/>
          </p:cNvSpPr>
          <p:nvPr/>
        </p:nvSpPr>
        <p:spPr>
          <a:xfrm>
            <a:off x="679449" y="1415535"/>
            <a:ext cx="11001273" cy="4837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0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0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小刚的观点是错误的。</a:t>
            </a:r>
            <a:r>
              <a:rPr lang="zh-CN" altLang="zh-CN" sz="30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0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公民有上网发表言论的自由，但自由不是随心所欲，它是有限制的、相对的。无限制的自由只会走向自由的反面，导致混乱和伤害。我们要在遵守道德、纪律、法律等社会规则的前提下行使权利。小刚在网络上散布同学隐私，侵害了他人的合法权益，没有正确行使言论自由权。</a:t>
            </a:r>
            <a:r>
              <a:rPr lang="zh-CN" altLang="zh-CN" sz="30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0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未成年人受国家法律特殊保护，但并不意味着违法不用承担责任。法律面前人人平等，未成年人违法也要承担相应的法律责任。小刚应认识到自己的错误，停止侵害并赔礼道歉，树立正确的权利义务观。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5078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课外提升训练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第七课　追求自由平等</a:t>
            </a: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94183E13-CCA9-668A-D61D-25EB1E06A9DE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131638"/>
            <a:ext cx="10833100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．“自由向来是一切财富中最昂贵的财富。”罗曼·罗兰之所以这样说，是因为拥有自由能够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增强个人的幸福感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激发每个人的活力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创造巨大的物质财富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推动社会的繁荣进步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①③④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②③④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a05b1">
            <a:extLst>
              <a:ext uri="{FF2B5EF4-FFF2-40B4-BE49-F238E27FC236}">
                <a16:creationId xmlns:a16="http://schemas.microsoft.com/office/drawing/2014/main" id="{29DE5B65-995D-932E-3183-985D22A31940}"/>
              </a:ext>
            </a:extLst>
          </p:cNvPr>
          <p:cNvSpPr/>
          <p:nvPr/>
        </p:nvSpPr>
        <p:spPr>
          <a:xfrm>
            <a:off x="6924040" y="1862142"/>
            <a:ext cx="141135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26B3274-30AB-737E-81EF-2FB8A0253CD1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41213"/>
            <a:ext cx="108331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．下列行为中属于珍视自由的是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．红红在老师上课时遵规守纪，自习课时交头接耳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．观看演出时，同学们都很安静，演出结束后都站起来向表演者鼓掌致谢，退场时秩序井然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．小华所在小区的个别业主经常不遵守小区停车公约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．过马路时，车辆多的时候不能闯红灯，车辆少或者没有车的时候可以闯红灯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cddbc">
            <a:extLst>
              <a:ext uri="{FF2B5EF4-FFF2-40B4-BE49-F238E27FC236}">
                <a16:creationId xmlns:a16="http://schemas.microsoft.com/office/drawing/2014/main" id="{2A50B788-0D45-F324-8799-EA549751C8A6}"/>
              </a:ext>
            </a:extLst>
          </p:cNvPr>
          <p:cNvSpPr/>
          <p:nvPr/>
        </p:nvSpPr>
        <p:spPr>
          <a:xfrm>
            <a:off x="6719253" y="837733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390082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F1CA85F-06F0-DBB3-6F0F-049B02B43D83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近年来，全社会积极推动无障碍环境建设，关心关爱老年人、残疾人等群体，提升其生活品质。药品说明书配备二维码，扫描一下便可实现大屏电子化展示；在城市十字街口安装过街声响提示装置，方便视力障碍人群过马路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这传递出的信息包括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我国坚持用法治保护公民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弱势群体依法享有特权　</a:t>
            </a:r>
            <a:endParaRPr lang="en-US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国家充分尊重和保障人权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坚持不同情况差别对待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ab533">
            <a:extLst>
              <a:ext uri="{FF2B5EF4-FFF2-40B4-BE49-F238E27FC236}">
                <a16:creationId xmlns:a16="http://schemas.microsoft.com/office/drawing/2014/main" id="{92728687-9FDB-1927-B68D-90BE3655DE3E}"/>
              </a:ext>
            </a:extLst>
          </p:cNvPr>
          <p:cNvSpPr/>
          <p:nvPr/>
        </p:nvSpPr>
        <p:spPr>
          <a:xfrm>
            <a:off x="3660140" y="3674905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15951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6CF21DE-D2B9-185B-9D3C-2A0A7C4BAAC0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697241"/>
            <a:ext cx="10833100" cy="5794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［跨学科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3200" b="1" dirty="0">
                <a:effectLst/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语文］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中华优秀传统文化中蕴含着丰富的思想资源，古圣先贤的平等思想观念，无疑是我国平等价值观形成和发展的宝贵文化基因和思想来源。下列古语名言，体现平等思想的是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《论语》：“有教无类。”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《孟子》：“得道者多助，失道者寡助。”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墨子：“人无幼长贵贱，皆天之臣也。”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钟相：“我行法，当等贵贱，均贫富。”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①②④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②③④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①③④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67a2d">
            <a:extLst>
              <a:ext uri="{FF2B5EF4-FFF2-40B4-BE49-F238E27FC236}">
                <a16:creationId xmlns:a16="http://schemas.microsoft.com/office/drawing/2014/main" id="{F949FD18-50B3-CE13-6DC9-B21844659190}"/>
              </a:ext>
            </a:extLst>
          </p:cNvPr>
          <p:cNvSpPr/>
          <p:nvPr/>
        </p:nvSpPr>
        <p:spPr>
          <a:xfrm>
            <a:off x="3252153" y="269571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2490491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4EF723E2-BF85-F069-EAEC-C01588DA80F8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4493384"/>
            <a:ext cx="10833100" cy="19532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自由是有限制的、绝对的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珍视自由，要依法行使权利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法治和自由是对立关系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自由都是法律之内的自由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B117791-E7B1-A372-231E-1FA7F153FCC2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910287"/>
            <a:ext cx="10833100" cy="13183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．下列观点中，可以作为驳斥漫画中骑车人的理由的有</a:t>
            </a:r>
            <a:endParaRPr lang="en-US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3a516">
            <a:extLst>
              <a:ext uri="{FF2B5EF4-FFF2-40B4-BE49-F238E27FC236}">
                <a16:creationId xmlns:a16="http://schemas.microsoft.com/office/drawing/2014/main" id="{15BE2E21-FAEF-43BC-304D-2ECA5BBD5B8F}"/>
              </a:ext>
            </a:extLst>
          </p:cNvPr>
          <p:cNvSpPr/>
          <p:nvPr/>
        </p:nvSpPr>
        <p:spPr>
          <a:xfrm>
            <a:off x="804228" y="1640791"/>
            <a:ext cx="1411351" cy="48156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pic>
        <p:nvPicPr>
          <p:cNvPr id="6" name="image74.jpeg">
            <a:extLst>
              <a:ext uri="{FF2B5EF4-FFF2-40B4-BE49-F238E27FC236}">
                <a16:creationId xmlns:a16="http://schemas.microsoft.com/office/drawing/2014/main" id="{58067D57-4260-DFEA-CB5F-18BF8AA46F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2604" y="1834892"/>
            <a:ext cx="4304278" cy="2658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983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0E5CD98-3FF9-4645-B865-12230DC872E4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．春节临近，一名中年男子在马路边上随意燃放烟花爆竹，导致一路过的小孩眼睛被炸伤。因在禁放时间、禁止区域内燃放烟花爆竹，并致人受伤，该男子被拘留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日。对此，同学们发表了各自的看法。下列看法正确的是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．公民享有广泛权利，该男子有权随意燃放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．法不可违，燃放烟花爆竹要承担刑事责任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．自由不是为所欲为的，自由不能超越边界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．燃放爆竹是传统习俗，对该男子的处罚过重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d739e">
            <a:extLst>
              <a:ext uri="{FF2B5EF4-FFF2-40B4-BE49-F238E27FC236}">
                <a16:creationId xmlns:a16="http://schemas.microsoft.com/office/drawing/2014/main" id="{B3F90E33-CAB1-D1DE-420C-CB1E7459171A}"/>
              </a:ext>
            </a:extLst>
          </p:cNvPr>
          <p:cNvSpPr/>
          <p:nvPr/>
        </p:nvSpPr>
        <p:spPr>
          <a:xfrm>
            <a:off x="8555990" y="3040921"/>
            <a:ext cx="141135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115627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05EE744-084A-B8DF-020F-5FAD81073D7A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．《中华人民共和国劳动法》第十二条规定：劳动者就业，不因民族、种族、性别、宗教信仰不同而受歧视。当遇到被别人歧视时，我们应该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．用合法方式抵制不平等的行为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．忍气吞声，默默承受一切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．不断完善就业优先政策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．睚眦必报，不惜任何代价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5a263">
            <a:extLst>
              <a:ext uri="{FF2B5EF4-FFF2-40B4-BE49-F238E27FC236}">
                <a16:creationId xmlns:a16="http://schemas.microsoft.com/office/drawing/2014/main" id="{09C444A0-B243-C7F3-CBA9-4C82D419B188}"/>
              </a:ext>
            </a:extLst>
          </p:cNvPr>
          <p:cNvSpPr/>
          <p:nvPr/>
        </p:nvSpPr>
        <p:spPr>
          <a:xfrm>
            <a:off x="4884103" y="2727024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277359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2个栏目  32号复制.potx" id="{EEF34D57-1CD1-4187-A1D4-2EDACFAF27DC}" vid="{A3987F0F-1148-49C8-B41F-2229E4383FF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模板无字号2个栏目  32号复制</Template>
  <TotalTime>14</TotalTime>
  <Words>2273</Words>
  <Application>Microsoft Office PowerPoint</Application>
  <PresentationFormat>宽屏</PresentationFormat>
  <Paragraphs>65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等线</vt:lpstr>
      <vt:lpstr>黑体</vt:lpstr>
      <vt:lpstr>宋体</vt:lpstr>
      <vt:lpstr>微软雅黑</vt:lpstr>
      <vt:lpstr>Arial</vt:lpstr>
      <vt:lpstr>Calibri</vt:lpstr>
      <vt:lpstr>Cambria Math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xj h</dc:creator>
  <cp:lastModifiedBy>fei li</cp:lastModifiedBy>
  <cp:revision>13</cp:revision>
  <dcterms:created xsi:type="dcterms:W3CDTF">2025-08-29T23:53:35Z</dcterms:created>
  <dcterms:modified xsi:type="dcterms:W3CDTF">2025-09-02T02:59:41Z</dcterms:modified>
</cp:coreProperties>
</file>