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259" r:id="rId8"/>
    <p:sldId id="877" r:id="rId9"/>
    <p:sldId id="878" r:id="rId10"/>
    <p:sldId id="873"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5" autoAdjust="0"/>
    <p:restoredTop sz="94660"/>
  </p:normalViewPr>
  <p:slideViewPr>
    <p:cSldViewPr snapToGrid="0" showGuides="1">
      <p:cViewPr varScale="1">
        <p:scale>
          <a:sx n="82" d="100"/>
          <a:sy n="82" d="100"/>
        </p:scale>
        <p:origin x="120" y="84"/>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第一课时　党和人民信赖的英雄军队</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230509" y="5036925"/>
                    <a:ext cx="2236510" cy="584775"/>
                  </a:xfrm>
                  <a:prstGeom prst="rect">
                    <a:avLst/>
                  </a:prstGeom>
                  <a:noFill/>
                </p:spPr>
                <p:txBody>
                  <a:bodyPr wrap="none" rtlCol="0">
                    <a:spAutoFit/>
                  </a:bodyPr>
                  <a:lstStyle/>
                  <a:p>
                    <a:pPr algn="l"/>
                    <a:r>
                      <a:rPr lang="zh-CN" altLang="en-US" sz="3200" b="1" dirty="0">
                        <a:ea typeface="微软雅黑" panose="020B0503020204020204" pitchFamily="34" charset="-122"/>
                        <a:sym typeface="Times New Roman" panose="02020603050405020304" pitchFamily="18" charset="0"/>
                      </a:rPr>
                      <a:t>道德与法治</a:t>
                    </a: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593080"/>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第一课时　党和人民信赖的英雄军队</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第十一课　军强才能国安</a:t>
            </a:r>
          </a:p>
        </p:txBody>
      </p:sp>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9FC8DD52-9F98-69B3-098E-4C3369BD3BF7}"/>
              </a:ext>
            </a:extLst>
          </p:cNvPr>
          <p:cNvSpPr txBox="1">
            <a:spLocks noChangeAspect="1"/>
          </p:cNvSpPr>
          <p:nvPr/>
        </p:nvSpPr>
        <p:spPr>
          <a:xfrm>
            <a:off x="679450" y="3872856"/>
            <a:ext cx="10833100" cy="2593402"/>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．人民军队坚决捍卫国家主权、安全、领土完整</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．人民军队抢险救灾、保卫人民生命财产安全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．人民军队是党和人民完全可以信赖的英雄军队</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．人民军队支援国家经济建设</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id="{E56B290C-88F9-35B9-D3C3-508CB5E2E4B3}"/>
              </a:ext>
            </a:extLst>
          </p:cNvPr>
          <p:cNvSpPr txBox="1">
            <a:spLocks noChangeAspect="1"/>
          </p:cNvSpPr>
          <p:nvPr/>
        </p:nvSpPr>
        <p:spPr>
          <a:xfrm>
            <a:off x="679450" y="1192548"/>
            <a:ext cx="10833100" cy="672877"/>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．以下四幅图片共同体现了</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3" name="A_e3843">
            <a:extLst>
              <a:ext uri="{FF2B5EF4-FFF2-40B4-BE49-F238E27FC236}">
                <a16:creationId xmlns:a16="http://schemas.microsoft.com/office/drawing/2014/main" id="{F2D47DE2-6565-4754-9017-656069E10580}"/>
              </a:ext>
            </a:extLst>
          </p:cNvPr>
          <p:cNvSpPr/>
          <p:nvPr/>
        </p:nvSpPr>
        <p:spPr>
          <a:xfrm>
            <a:off x="5903278" y="1289068"/>
            <a:ext cx="1411351" cy="477191"/>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pic>
        <p:nvPicPr>
          <p:cNvPr id="7" name="image100.jpeg">
            <a:extLst>
              <a:ext uri="{FF2B5EF4-FFF2-40B4-BE49-F238E27FC236}">
                <a16:creationId xmlns:a16="http://schemas.microsoft.com/office/drawing/2014/main" id="{29F55F5F-CEFA-9CB0-79AE-A144C3D079C3}"/>
              </a:ext>
            </a:extLst>
          </p:cNvPr>
          <p:cNvPicPr>
            <a:picLocks noChangeAspect="1"/>
          </p:cNvPicPr>
          <p:nvPr/>
        </p:nvPicPr>
        <p:blipFill>
          <a:blip r:embed="rId4"/>
          <a:stretch>
            <a:fillRect/>
          </a:stretch>
        </p:blipFill>
        <p:spPr>
          <a:xfrm>
            <a:off x="2104666" y="1987531"/>
            <a:ext cx="6856413" cy="1885325"/>
          </a:xfrm>
          <a:prstGeom prst="rect">
            <a:avLst/>
          </a:prstGeom>
        </p:spPr>
      </p:pic>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D91769C-525B-B6E6-4713-CCD7FC1D93EF}"/>
              </a:ext>
            </a:extLst>
          </p:cNvPr>
          <p:cNvSpPr txBox="1">
            <a:spLocks noChangeAspect="1"/>
          </p:cNvSpPr>
          <p:nvPr/>
        </p:nvSpPr>
        <p:spPr>
          <a:xfrm>
            <a:off x="679450" y="1042449"/>
            <a:ext cx="10833100"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．南沙群岛永暑礁远离祖国大陆</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1 400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千米，是高温、高湿、高盐的“三高”地带。在这沧海一隅，一批又一批解放军官兵克服重重困难，忠诚履行守卫国土的神圣职责。这表明人民军队</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．为捍卫国家主权、统一、领土完整提供了战略支撑</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．抢险救灾、保卫人民生命财产安全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．支援国家经济建设，维护国家经济安全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．参与联合国维和行动，维护地区和世界和平</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c93ac">
            <a:extLst>
              <a:ext uri="{FF2B5EF4-FFF2-40B4-BE49-F238E27FC236}">
                <a16:creationId xmlns:a16="http://schemas.microsoft.com/office/drawing/2014/main" id="{86A7C20C-13F9-FE5F-4C11-773BDC455CDD}"/>
              </a:ext>
            </a:extLst>
          </p:cNvPr>
          <p:cNvSpPr/>
          <p:nvPr/>
        </p:nvSpPr>
        <p:spPr>
          <a:xfrm>
            <a:off x="2028190" y="3040921"/>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2320899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D9952B0-9380-1D08-5B77-0002299F78EC}"/>
              </a:ext>
            </a:extLst>
          </p:cNvPr>
          <p:cNvSpPr txBox="1">
            <a:spLocks noChangeAspect="1"/>
          </p:cNvSpPr>
          <p:nvPr/>
        </p:nvSpPr>
        <p:spPr>
          <a:xfrm>
            <a:off x="528996" y="893347"/>
            <a:ext cx="11134008" cy="5437899"/>
          </a:xfrm>
          <a:prstGeom prst="rect">
            <a:avLst/>
          </a:prstGeom>
          <a:noFill/>
        </p:spPr>
        <p:txBody>
          <a:bodyPr wrap="square">
            <a:spAutoFit/>
          </a:bodyPr>
          <a:lstStyle/>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党的二十大报告明确指出，如期实现建军一百年奋斗目标，加快把人民军队建成世界一流军队，是全面建设社会主义现代化国家的战略要求。必须贯彻新时代军事战略方针，坚持党对人民军队的绝对领导。对此理解恰当的是</a:t>
            </a:r>
            <a:r>
              <a:rPr lang="en-US" altLang="zh-CN" sz="30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党对人民军队的绝对领导是人民军队的建军之本、强军之魂　</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我们要建设一支听党指挥、能打胜仗、作风优良的人民军队　</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力争到本世纪中叶把我国的人民军队全面建成世界一流军队　</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必须确立新时代国家安全思想在国防和军队建设中的指导地位</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①②③</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①②④</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①③④</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②③④</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38d1a">
            <a:extLst>
              <a:ext uri="{FF2B5EF4-FFF2-40B4-BE49-F238E27FC236}">
                <a16:creationId xmlns:a16="http://schemas.microsoft.com/office/drawing/2014/main" id="{47EE04E2-1B94-5A15-FCE2-D4CA6EE169D3}"/>
              </a:ext>
            </a:extLst>
          </p:cNvPr>
          <p:cNvSpPr/>
          <p:nvPr/>
        </p:nvSpPr>
        <p:spPr>
          <a:xfrm>
            <a:off x="6384649" y="2772947"/>
            <a:ext cx="1312164" cy="493319"/>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042592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B26DE3A-AC12-6051-8AF0-C88953DAFE7F}"/>
              </a:ext>
            </a:extLst>
          </p:cNvPr>
          <p:cNvSpPr txBox="1">
            <a:spLocks noChangeAspect="1"/>
          </p:cNvSpPr>
          <p:nvPr/>
        </p:nvSpPr>
        <p:spPr>
          <a:xfrm>
            <a:off x="411009" y="710050"/>
            <a:ext cx="11369982" cy="5437899"/>
          </a:xfrm>
          <a:prstGeom prst="rect">
            <a:avLst/>
          </a:prstGeom>
          <a:noFill/>
        </p:spPr>
        <p:txBody>
          <a:bodyPr wrap="square">
            <a:spAutoFit/>
          </a:bodyPr>
          <a:lstStyle/>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感动中国年度人物——蓝天卫士空军航空兵某团飞行二大队，从抗美援朝一战成名，到新时代上高原、跨远洋、出岛链，不同的任务，相同的使命。飞行二大队队员们不断地刷新自己的航迹和里程，解锁着未曾到达的区域和距离。他们是“搏击长空心向党、飞行万里不迷航”的杰出代表。这些杰出代表</a:t>
            </a:r>
            <a:r>
              <a:rPr lang="en-US" altLang="zh-CN" sz="30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攻艰克难，勇担使命，敢于突破　</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履行了维护国家安全的法定义务　</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是国家生存和发展的重要保障　</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用行动诠释了人民军队坚决履行党和人民赋予的使命任务</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①②③</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②③④</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①②④</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Cambria Math" panose="02040503050406030204" pitchFamily="18" charset="0"/>
                <a:ea typeface="宋体" panose="02010600030101010101" pitchFamily="2" charset="-122"/>
                <a:cs typeface="Cambria Math" panose="02040503050406030204" pitchFamily="18" charset="0"/>
              </a:rPr>
              <a:t>①③④</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3585c">
            <a:extLst>
              <a:ext uri="{FF2B5EF4-FFF2-40B4-BE49-F238E27FC236}">
                <a16:creationId xmlns:a16="http://schemas.microsoft.com/office/drawing/2014/main" id="{332B48CE-D9A6-2622-96D5-A583CFFB7FF6}"/>
              </a:ext>
            </a:extLst>
          </p:cNvPr>
          <p:cNvSpPr/>
          <p:nvPr/>
        </p:nvSpPr>
        <p:spPr>
          <a:xfrm>
            <a:off x="7797012" y="3184010"/>
            <a:ext cx="1354202" cy="493319"/>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916774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4" name="文本框 3">
            <a:extLst>
              <a:ext uri="{FF2B5EF4-FFF2-40B4-BE49-F238E27FC236}">
                <a16:creationId xmlns:a16="http://schemas.microsoft.com/office/drawing/2014/main" id="{32449C9B-334F-02B7-77CC-D2AF8994F45F}"/>
              </a:ext>
            </a:extLst>
          </p:cNvPr>
          <p:cNvSpPr txBox="1">
            <a:spLocks noChangeAspect="1"/>
          </p:cNvSpPr>
          <p:nvPr/>
        </p:nvSpPr>
        <p:spPr>
          <a:xfrm>
            <a:off x="679450" y="1236201"/>
            <a:ext cx="10833100" cy="5437899"/>
          </a:xfrm>
          <a:prstGeom prst="rect">
            <a:avLst/>
          </a:prstGeom>
          <a:noFill/>
        </p:spPr>
        <p:txBody>
          <a:bodyPr wrap="square">
            <a:spAutoFit/>
          </a:bodyPr>
          <a:lstStyle/>
          <a:p>
            <a:pPr>
              <a:lnSpc>
                <a:spcPct val="130000"/>
              </a:lnSpc>
              <a:buNone/>
            </a:pPr>
            <a:r>
              <a:rPr lang="zh-CN" altLang="zh-CN" sz="3000" b="1" dirty="0">
                <a:effectLst/>
                <a:latin typeface="Arial" panose="020B0604020202020204" pitchFamily="34" charset="0"/>
                <a:ea typeface="黑体" panose="02010609060101010101" pitchFamily="49" charset="-122"/>
                <a:cs typeface="Times New Roman" panose="02020603050405020304" pitchFamily="18" charset="0"/>
              </a:rPr>
              <a:t>【军强国安</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dirty="0">
                <a:effectLst/>
                <a:latin typeface="Arial" panose="020B0604020202020204" pitchFamily="34" charset="0"/>
                <a:ea typeface="黑体" panose="02010609060101010101" pitchFamily="49" charset="-122"/>
                <a:cs typeface="Times New Roman" panose="02020603050405020304" pitchFamily="18" charset="0"/>
              </a:rPr>
              <a:t>佑我中华】</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000" b="1" dirty="0">
                <a:effectLst/>
                <a:latin typeface="Arial" panose="020B0604020202020204" pitchFamily="34" charset="0"/>
                <a:ea typeface="黑体" panose="02010609060101010101" pitchFamily="49" charset="-122"/>
                <a:cs typeface="Times New Roman" panose="02020603050405020304" pitchFamily="18" charset="0"/>
              </a:rPr>
              <a:t>材料一</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习近平在党的二十大报告中指出，如期实现建军一百年奋斗目标，加快把人民军队建成世界一流军队，是全面建设社会主义现代化国家的战略要求。</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000" b="1" dirty="0">
                <a:effectLst/>
                <a:latin typeface="Arial" panose="020B0604020202020204" pitchFamily="34" charset="0"/>
                <a:ea typeface="黑体" panose="02010609060101010101" pitchFamily="49" charset="-122"/>
                <a:cs typeface="Times New Roman" panose="02020603050405020304" pitchFamily="18" charset="0"/>
              </a:rPr>
              <a:t>材料二</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革命军人个个要牢记，三大纪律八项注意</a:t>
            </a:r>
            <a:r>
              <a:rPr lang="en-US" altLang="zh-CN"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30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effectLst/>
                <a:latin typeface="Times New Roman" panose="02020603050405020304" pitchFamily="18" charset="0"/>
                <a:ea typeface="楷体" panose="02010609060101010101" pitchFamily="49" charset="-122"/>
                <a:cs typeface="Times New Roman" panose="02020603050405020304" pitchFamily="18" charset="0"/>
              </a:rPr>
              <a:t>正是有了高度的政治觉悟和严明的革命纪律，将士们哪怕冻饿交加，也不拿群众一针一线；哪怕烈火焚身，也岿然不动，直至付出生命；哪怕身陷绝境，也坚守战位，慷慨赴死。</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52357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7E9FD33-3B59-5C3C-3078-82108640768C}"/>
              </a:ext>
            </a:extLst>
          </p:cNvPr>
          <p:cNvSpPr txBox="1">
            <a:spLocks noChangeAspect="1"/>
          </p:cNvSpPr>
          <p:nvPr/>
        </p:nvSpPr>
        <p:spPr>
          <a:xfrm>
            <a:off x="679450" y="948834"/>
            <a:ext cx="10833100" cy="1313052"/>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谈谈人民军队对于全面建设社会主义现代化国家具体发挥的作用。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DF13E164-CE60-1C4C-3B16-1724297FE9B3}"/>
              </a:ext>
            </a:extLst>
          </p:cNvPr>
          <p:cNvSpPr txBox="1">
            <a:spLocks noChangeAspect="1"/>
          </p:cNvSpPr>
          <p:nvPr/>
        </p:nvSpPr>
        <p:spPr>
          <a:xfrm>
            <a:off x="679450" y="2261886"/>
            <a:ext cx="11355234" cy="3873753"/>
          </a:xfrm>
          <a:prstGeom prst="rect">
            <a:avLst/>
          </a:prstGeom>
          <a:noFill/>
        </p:spPr>
        <p:txBody>
          <a:bodyPr wrap="square">
            <a:spAutoFit/>
          </a:bodyPr>
          <a:lstStyle/>
          <a:p>
            <a:pPr>
              <a:lnSpc>
                <a:spcPct val="130000"/>
              </a:lnSpc>
              <a:buNone/>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从坚决捍卫国家主权、安全、领土完整的英勇斗争到抢险救灾、保卫人民生命财产安全的顽强拼搏，从支援国家经济社会建设的无私奉献到维护地区和世界和平的实际行动。人民军队坚决履行党和人民赋予的使命任务，为巩固中国共产党领导和社会主义制度，为捍卫国家主权、统一、领土完整，为维护国家海外利益，为促进世界和平与发展，提供了战略支撑。</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11895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3D80686-3C07-31CD-4F1E-0FBE8B6B6BB6}"/>
              </a:ext>
            </a:extLst>
          </p:cNvPr>
          <p:cNvSpPr txBox="1">
            <a:spLocks noChangeAspect="1"/>
          </p:cNvSpPr>
          <p:nvPr/>
        </p:nvSpPr>
        <p:spPr>
          <a:xfrm>
            <a:off x="679450" y="1362536"/>
            <a:ext cx="10833100" cy="672877"/>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人民军队是怎样做到纪律严明、作风优良的？</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E4812641-3C24-4362-2F17-C864107A815D}"/>
              </a:ext>
            </a:extLst>
          </p:cNvPr>
          <p:cNvSpPr txBox="1">
            <a:spLocks noChangeAspect="1"/>
          </p:cNvSpPr>
          <p:nvPr/>
        </p:nvSpPr>
        <p:spPr>
          <a:xfrm>
            <a:off x="679450" y="2035413"/>
            <a:ext cx="10833100" cy="3873753"/>
          </a:xfrm>
          <a:prstGeom prst="rect">
            <a:avLst/>
          </a:prstGeom>
          <a:noFill/>
        </p:spPr>
        <p:txBody>
          <a:bodyPr wrap="square">
            <a:spAutoFit/>
          </a:bodyPr>
          <a:lstStyle/>
          <a:p>
            <a:pPr>
              <a:lnSpc>
                <a:spcPct val="130000"/>
              </a:lnSpc>
              <a:buNone/>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人民军队素以纪律严明著称于世，自创建之日起就把革命的坚定性、政治的自觉性、纪律的严肃性结合起来，统一意志、统一指挥、统一行动，有令必行、有禁必止。人民军队始终站在人民立场上，牢记全心全意为人民服务的根本宗旨，始终和人民同呼吸、共命运、心连心，哪里有敌人，哪里有危难，哪里就有人民子弟兵。</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60036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2个栏目  32号复制.potx" id="{EEF34D57-1CD1-4187-A1D4-2EDACFAF27DC}" vid="{A3987F0F-1148-49C8-B41F-2229E4383FF7}"/>
    </a:ext>
  </a:extLst>
</a:theme>
</file>

<file path=docProps/app.xml><?xml version="1.0" encoding="utf-8"?>
<Properties xmlns="http://schemas.openxmlformats.org/officeDocument/2006/extended-properties" xmlns:vt="http://schemas.openxmlformats.org/officeDocument/2006/docPropsVTypes">
  <Template>模板无字号2个栏目  32号复制</Template>
  <TotalTime>14</TotalTime>
  <Words>1325</Words>
  <Application>Microsoft Office PowerPoint</Application>
  <PresentationFormat>宽屏</PresentationFormat>
  <Paragraphs>37</Paragraphs>
  <Slides>10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vt:i4>
      </vt:variant>
    </vt:vector>
  </HeadingPairs>
  <TitlesOfParts>
    <vt:vector size="19" baseType="lpstr">
      <vt:lpstr>等线</vt:lpstr>
      <vt:lpstr>黑体</vt:lpstr>
      <vt:lpstr>宋体</vt:lpstr>
      <vt:lpstr>微软雅黑</vt:lpstr>
      <vt:lpstr>Arial</vt:lpstr>
      <vt:lpstr>Calibri</vt:lpstr>
      <vt:lpstr>Cambria Math</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xj h</dc:creator>
  <cp:lastModifiedBy>fei li</cp:lastModifiedBy>
  <cp:revision>18</cp:revision>
  <dcterms:created xsi:type="dcterms:W3CDTF">2025-08-29T23:53:35Z</dcterms:created>
  <dcterms:modified xsi:type="dcterms:W3CDTF">2025-09-02T03:13:03Z</dcterms:modified>
</cp:coreProperties>
</file>