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259" r:id="rId9"/>
    <p:sldId id="878" r:id="rId10"/>
    <p:sldId id="879" r:id="rId11"/>
    <p:sldId id="87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第二课时　奉献社会我践行</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F45EBC-1350-FE74-F225-1A83EC8B6834}"/>
              </a:ext>
            </a:extLst>
          </p:cNvPr>
          <p:cNvSpPr txBox="1">
            <a:spLocks noChangeAspect="1"/>
          </p:cNvSpPr>
          <p:nvPr/>
        </p:nvSpPr>
        <p:spPr>
          <a:xfrm>
            <a:off x="470002" y="635488"/>
            <a:ext cx="11251995" cy="2840842"/>
          </a:xfrm>
          <a:prstGeom prst="rect">
            <a:avLst/>
          </a:prstGeom>
          <a:noFill/>
        </p:spPr>
        <p:txBody>
          <a:bodyPr wrap="square">
            <a:spAutoFit/>
          </a:bodyPr>
          <a:lstStyle/>
          <a:p>
            <a:pPr>
              <a:lnSpc>
                <a:spcPct val="130000"/>
              </a:lnSpc>
              <a:buNone/>
            </a:pPr>
            <a:r>
              <a:rPr lang="zh-CN" altLang="zh-CN" sz="2800" b="1" dirty="0">
                <a:effectLst/>
                <a:latin typeface="Arial" panose="020B0604020202020204" pitchFamily="34" charset="0"/>
                <a:ea typeface="黑体" panose="02010609060101010101" pitchFamily="49" charset="-122"/>
                <a:cs typeface="Times New Roman" panose="02020603050405020304" pitchFamily="18" charset="0"/>
              </a:rPr>
              <a:t>【活动总结】</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在活动即将结束时，学校给同学们播放了系列纪念雷锋同志，弘扬雷锋精神的影片；同时组织了</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共青团新团员入团</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和加入</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学校志愿者团队</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的宣誓活动。基于以上活动，校团委对全体学生发出号召：要服务和奉献社会。</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通过以上活动并结合所学知谈谈，我们应如何奉献社会？</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600ADFDF-C6F2-2D72-95E5-122F3DD3F048}"/>
              </a:ext>
            </a:extLst>
          </p:cNvPr>
          <p:cNvSpPr txBox="1">
            <a:spLocks noChangeAspect="1"/>
          </p:cNvSpPr>
          <p:nvPr/>
        </p:nvSpPr>
        <p:spPr>
          <a:xfrm>
            <a:off x="470002" y="3476330"/>
            <a:ext cx="11505688" cy="2840842"/>
          </a:xfrm>
          <a:prstGeom prst="rect">
            <a:avLst/>
          </a:prstGeom>
          <a:noFill/>
        </p:spPr>
        <p:txBody>
          <a:bodyPr wrap="square">
            <a:spAutoFit/>
          </a:bodyPr>
          <a:lstStyle/>
          <a:p>
            <a:pPr>
              <a:lnSpc>
                <a:spcPct val="130000"/>
              </a:lnSpc>
              <a:buNone/>
            </a:pPr>
            <a:r>
              <a:rPr lang="zh-CN" altLang="zh-CN" sz="28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28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自觉加强学习，不断增强本领。</a:t>
            </a:r>
            <a:r>
              <a:rPr lang="zh-CN" altLang="zh-CN" sz="28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28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追求进步，主动向团组织靠拢。要积极参加团组织活动，坚定理想信念，埋头苦干、真诚奉献，努力成为对国家和社会有用的人。</a:t>
            </a:r>
            <a:r>
              <a:rPr lang="zh-CN" altLang="zh-CN" sz="28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28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积极参与志愿服务活动。</a:t>
            </a:r>
            <a:r>
              <a:rPr lang="zh-CN" altLang="zh-CN" sz="28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28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勇于担当时代责任。坚定不移听党话、跟党走，立志成才、勤奋学习、提高综合素质，在担当中历练，在尽责中成长，努力做一个有责任担当的时代新人。</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351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第二课时　奉献社会我践行</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第九课　积极奉献社会</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A8D1147-2525-BE85-E5B9-FA6996C4B5C1}"/>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．志愿服务是为促进社会进步而自愿付出个人的时间及精力所作出的服务工作。奉献精神是高尚的，这是志愿服务精神的精髓。在服务和奉献社会的过程中，我们能够</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．不断拓展视野，丰富知识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．获得更多的荣誉和利益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．获得满足感，保护自己的合法权益</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．不断提升经济能力，提高与人沟通的技巧</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9fa7d">
            <a:extLst>
              <a:ext uri="{FF2B5EF4-FFF2-40B4-BE49-F238E27FC236}">
                <a16:creationId xmlns:a16="http://schemas.microsoft.com/office/drawing/2014/main" id="{91A13900-C268-3C5D-8F23-951A8D605EEF}"/>
              </a:ext>
            </a:extLst>
          </p:cNvPr>
          <p:cNvSpPr/>
          <p:nvPr/>
        </p:nvSpPr>
        <p:spPr>
          <a:xfrm>
            <a:off x="9779953" y="2727024"/>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943BB6E-B029-E1DA-1510-2FF6AEBDFC84}"/>
              </a:ext>
            </a:extLst>
          </p:cNvPr>
          <p:cNvSpPr txBox="1">
            <a:spLocks noChangeAspect="1"/>
          </p:cNvSpPr>
          <p:nvPr/>
        </p:nvSpPr>
        <p:spPr>
          <a:xfrm>
            <a:off x="679450" y="2002711"/>
            <a:ext cx="10833100" cy="323357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日是学雷锋纪念日，新时代新征程，雷锋的事迹给我们广大青少年的启迪是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要完全牺牲个人利益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要关爱他人，服务和奉献社会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要勇于承担社会责任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只有成为伟人，人生才是值得的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a773">
            <a:extLst>
              <a:ext uri="{FF2B5EF4-FFF2-40B4-BE49-F238E27FC236}">
                <a16:creationId xmlns:a16="http://schemas.microsoft.com/office/drawing/2014/main" id="{66B7ADEF-445F-39AA-8696-FE39A77C4457}"/>
              </a:ext>
            </a:extLst>
          </p:cNvPr>
          <p:cNvSpPr/>
          <p:nvPr/>
        </p:nvSpPr>
        <p:spPr>
          <a:xfrm>
            <a:off x="4884103" y="2733215"/>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640035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7AC8532-72AE-D461-5B4D-263C53061736}"/>
              </a:ext>
            </a:extLst>
          </p:cNvPr>
          <p:cNvSpPr txBox="1">
            <a:spLocks noChangeAspect="1"/>
          </p:cNvSpPr>
          <p:nvPr/>
        </p:nvSpPr>
        <p:spPr>
          <a:xfrm>
            <a:off x="679450" y="11720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．追求进步，主动向团组织靠拢。中国共产主义青年团是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中国共产党领导的先进青年的群团组织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中国共产党的助手和后备军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中国工人阶级的先锋队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我国社会主义事业的领导核心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d120b">
            <a:extLst>
              <a:ext uri="{FF2B5EF4-FFF2-40B4-BE49-F238E27FC236}">
                <a16:creationId xmlns:a16="http://schemas.microsoft.com/office/drawing/2014/main" id="{447260D5-5426-8120-1C48-7C2AB144C4D9}"/>
              </a:ext>
            </a:extLst>
          </p:cNvPr>
          <p:cNvSpPr/>
          <p:nvPr/>
        </p:nvSpPr>
        <p:spPr>
          <a:xfrm>
            <a:off x="804228" y="190254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12134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805F18-98B5-B41F-D41A-AFEC8C2CEDD1}"/>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．志愿服务是社会文明进步的重要标志，是广大志愿者奉献爱心的重要渠道。下列属于参与志愿服务活动的是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．小刚周末和同学一起游览公园</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．小新参与学校组织的研学旅行</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．小王在社区向居民宣传防火知识</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．交通警察在夏日高温下指挥交通</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1cc5">
            <a:extLst>
              <a:ext uri="{FF2B5EF4-FFF2-40B4-BE49-F238E27FC236}">
                <a16:creationId xmlns:a16="http://schemas.microsoft.com/office/drawing/2014/main" id="{57F15848-5271-04F2-4210-8BE100E8AF17}"/>
              </a:ext>
            </a:extLst>
          </p:cNvPr>
          <p:cNvSpPr/>
          <p:nvPr/>
        </p:nvSpPr>
        <p:spPr>
          <a:xfrm>
            <a:off x="10187940" y="2413127"/>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657717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C3EA8E0-B776-3211-79EE-37E4B3506FC0}"/>
              </a:ext>
            </a:extLst>
          </p:cNvPr>
          <p:cNvSpPr txBox="1">
            <a:spLocks noChangeAspect="1"/>
          </p:cNvSpPr>
          <p:nvPr/>
        </p:nvSpPr>
        <p:spPr>
          <a:xfrm>
            <a:off x="679450" y="2887961"/>
            <a:ext cx="10833100" cy="3233578"/>
          </a:xfrm>
          <a:prstGeom prst="rect">
            <a:avLst/>
          </a:prstGeom>
          <a:noFill/>
        </p:spPr>
        <p:txBody>
          <a:bodyPr wrap="square">
            <a:spAutoFit/>
          </a:bodyPr>
          <a:lstStyle/>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可以在志愿服务中长知识、强本领、增才干</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只有少数杰出精英人物才能有这种高尚的表现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能够推动形成关爱他人、奉献社会的良好风尚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个人的力量太弱小，要达到自己的目的，就必须向社会屈服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80D60D2D-49A3-8412-721C-86A3EB484EC0}"/>
              </a:ext>
            </a:extLst>
          </p:cNvPr>
          <p:cNvSpPr txBox="1">
            <a:spLocks noChangeAspect="1"/>
          </p:cNvSpPr>
          <p:nvPr/>
        </p:nvSpPr>
        <p:spPr>
          <a:xfrm>
            <a:off x="679450" y="929412"/>
            <a:ext cx="8243324" cy="195854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．如图为中国青年志愿者标识，代表的是“奉献、友爱、互助、进步”的志愿精神。我们之所以弘扬这种精神是因为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2df9">
            <a:extLst>
              <a:ext uri="{FF2B5EF4-FFF2-40B4-BE49-F238E27FC236}">
                <a16:creationId xmlns:a16="http://schemas.microsoft.com/office/drawing/2014/main" id="{7BBADA1A-788B-8F68-95A7-45602AED9499}"/>
              </a:ext>
            </a:extLst>
          </p:cNvPr>
          <p:cNvSpPr/>
          <p:nvPr/>
        </p:nvSpPr>
        <p:spPr>
          <a:xfrm>
            <a:off x="6516053" y="2293900"/>
            <a:ext cx="1366520" cy="47719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pic>
        <p:nvPicPr>
          <p:cNvPr id="6" name="image85.jpeg">
            <a:extLst>
              <a:ext uri="{FF2B5EF4-FFF2-40B4-BE49-F238E27FC236}">
                <a16:creationId xmlns:a16="http://schemas.microsoft.com/office/drawing/2014/main" id="{342D8C1B-4F40-B629-A292-6CE44E0C51A7}"/>
              </a:ext>
            </a:extLst>
          </p:cNvPr>
          <p:cNvPicPr>
            <a:picLocks noChangeAspect="1"/>
          </p:cNvPicPr>
          <p:nvPr/>
        </p:nvPicPr>
        <p:blipFill>
          <a:blip r:embed="rId2"/>
          <a:stretch>
            <a:fillRect/>
          </a:stretch>
        </p:blipFill>
        <p:spPr>
          <a:xfrm>
            <a:off x="8704343" y="1305274"/>
            <a:ext cx="2342198" cy="1582687"/>
          </a:xfrm>
          <a:prstGeom prst="rect">
            <a:avLst/>
          </a:prstGeom>
        </p:spPr>
      </p:pic>
    </p:spTree>
    <p:extLst>
      <p:ext uri="{BB962C8B-B14F-4D97-AF65-F5344CB8AC3E}">
        <p14:creationId xmlns:p14="http://schemas.microsoft.com/office/powerpoint/2010/main" val="410762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F51D5F19-3F06-50DF-FA3E-B0E8E78D94E3}"/>
              </a:ext>
            </a:extLst>
          </p:cNvPr>
          <p:cNvSpPr txBox="1">
            <a:spLocks noChangeAspect="1"/>
          </p:cNvSpPr>
          <p:nvPr/>
        </p:nvSpPr>
        <p:spPr>
          <a:xfrm>
            <a:off x="576210" y="1179525"/>
            <a:ext cx="11338657" cy="5259710"/>
          </a:xfrm>
          <a:prstGeom prst="rect">
            <a:avLst/>
          </a:prstGeom>
          <a:noFill/>
        </p:spPr>
        <p:txBody>
          <a:bodyPr wrap="square">
            <a:spAutoFit/>
          </a:bodyPr>
          <a:lstStyle/>
          <a:p>
            <a:pPr>
              <a:lnSpc>
                <a:spcPct val="130000"/>
              </a:lnSpc>
              <a:buNone/>
            </a:pPr>
            <a:r>
              <a:rPr lang="zh-CN" altLang="zh-CN" sz="2900" b="1" dirty="0">
                <a:effectLst/>
                <a:latin typeface="Arial" panose="020B0604020202020204" pitchFamily="34" charset="0"/>
                <a:ea typeface="黑体" panose="02010609060101010101" pitchFamily="49" charset="-122"/>
                <a:cs typeface="Times New Roman" panose="02020603050405020304" pitchFamily="18" charset="0"/>
              </a:rPr>
              <a:t>【奉献社会我践行】</a:t>
            </a:r>
            <a:endParaRPr lang="zh-CN" altLang="zh-CN" sz="29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29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日是全国第</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62</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个</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学雷锋纪念日</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和第</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25</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个</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中国青年志愿服务日</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。为了纪念雷锋同志，弘扬雷锋精神和志愿服务精神，某校准备组织开展</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奉献青春时，闪耀志愿红</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系列志愿服务活动。</a:t>
            </a:r>
            <a:endParaRPr lang="zh-CN" altLang="zh-CN" sz="29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900" b="1" dirty="0">
                <a:effectLst/>
                <a:latin typeface="Arial" panose="020B0604020202020204" pitchFamily="34" charset="0"/>
                <a:ea typeface="黑体" panose="02010609060101010101" pitchFamily="49" charset="-122"/>
                <a:cs typeface="Times New Roman" panose="02020603050405020304" pitchFamily="18" charset="0"/>
              </a:rPr>
              <a:t>【项目选择】</a:t>
            </a:r>
            <a:r>
              <a:rPr lang="zh-CN" altLang="zh-CN" sz="29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900" b="1" dirty="0">
                <a:effectLst/>
                <a:latin typeface="Times New Roman" panose="02020603050405020304" pitchFamily="18" charset="0"/>
                <a:ea typeface="楷体" panose="02010609060101010101" pitchFamily="49" charset="-122"/>
                <a:cs typeface="Times New Roman" panose="02020603050405020304" pitchFamily="18" charset="0"/>
              </a:rPr>
              <a:t>团支部为大家推荐了以下志愿服务项目：在校园进行图书义卖；在十字路口劝阻不文明交通行为：社区为老年人普及智能手机使用方法；去沿黄生态廊道植绿、护绿；去博物馆做义务讲解员；等等。</a:t>
            </a:r>
            <a:endParaRPr lang="zh-CN" altLang="zh-CN" sz="29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79FE63D-92E8-B6B9-0D01-4EFABB66855D}"/>
              </a:ext>
            </a:extLst>
          </p:cNvPr>
          <p:cNvSpPr txBox="1">
            <a:spLocks noChangeAspect="1"/>
          </p:cNvSpPr>
          <p:nvPr/>
        </p:nvSpPr>
        <p:spPr>
          <a:xfrm>
            <a:off x="679450" y="1649922"/>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请你结合所学知识谈谈，奉献社会有何意义？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80FAAD58-47B0-BA45-4FDD-DD8AB95ECE9A}"/>
              </a:ext>
            </a:extLst>
          </p:cNvPr>
          <p:cNvSpPr txBox="1">
            <a:spLocks noChangeAspect="1"/>
          </p:cNvSpPr>
          <p:nvPr/>
        </p:nvSpPr>
        <p:spPr>
          <a:xfrm>
            <a:off x="679450" y="2322799"/>
            <a:ext cx="10833100" cy="259340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奉献社会能够使我们的视野不断拓展，知识不断丰富，能力不断提高，道德境界不断提升。</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奉献社会能够推动国家发展，社会进步，推动形成向上向善的强大力量，使我们的社会变得更加和谐美好。</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072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8</TotalTime>
  <Words>1272</Words>
  <Application>Microsoft Office PowerPoint</Application>
  <PresentationFormat>宽屏</PresentationFormat>
  <Paragraphs>47</Paragraphs>
  <Slides>11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等线</vt:lpstr>
      <vt:lpstr>黑体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16</cp:revision>
  <dcterms:created xsi:type="dcterms:W3CDTF">2025-08-29T23:53:35Z</dcterms:created>
  <dcterms:modified xsi:type="dcterms:W3CDTF">2025-09-02T03:11:02Z</dcterms:modified>
</cp:coreProperties>
</file>