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259" r:id="rId8"/>
    <p:sldId id="877" r:id="rId9"/>
    <p:sldId id="878" r:id="rId10"/>
    <p:sldId id="87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0" y="8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第一课时　珍视自由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A24D249-5D20-91BC-2052-028BEBF204E7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3596A30-3B68-1884-36C1-687B7FDA4B1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821515"/>
              <a:chExt cx="11744425" cy="533296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C3305333-B7BC-8098-4E0A-AE9CEE8950C5}"/>
                  </a:ext>
                </a:extLst>
              </p:cNvPr>
              <p:cNvGrpSpPr/>
              <p:nvPr/>
            </p:nvGrpSpPr>
            <p:grpSpPr>
              <a:xfrm>
                <a:off x="223788" y="821515"/>
                <a:ext cx="11744425" cy="5332963"/>
                <a:chOff x="223788" y="561261"/>
                <a:chExt cx="11744425" cy="5332963"/>
              </a:xfrm>
            </p:grpSpPr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C6D72928-2564-AC34-C8A5-E6F6E001632E}"/>
                    </a:ext>
                  </a:extLst>
                </p:cNvPr>
                <p:cNvSpPr/>
                <p:nvPr/>
              </p:nvSpPr>
              <p:spPr>
                <a:xfrm>
                  <a:off x="223788" y="561261"/>
                  <a:ext cx="11744425" cy="5332963"/>
                </a:xfrm>
                <a:prstGeom prst="rect">
                  <a:avLst/>
                </a:prstGeom>
                <a:solidFill>
                  <a:srgbClr val="FFFCC5"/>
                </a:solidFill>
                <a:ln>
                  <a:solidFill>
                    <a:srgbClr val="FF01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Freeform 6">
                  <a:extLst>
                    <a:ext uri="{FF2B5EF4-FFF2-40B4-BE49-F238E27FC236}">
                      <a16:creationId xmlns:a16="http://schemas.microsoft.com/office/drawing/2014/main" id="{6282B25F-C43F-7344-259E-7613BCE184D7}"/>
                    </a:ext>
                  </a:extLst>
                </p:cNvPr>
                <p:cNvSpPr/>
                <p:nvPr/>
              </p:nvSpPr>
              <p:spPr bwMode="auto">
                <a:xfrm>
                  <a:off x="225393" y="561261"/>
                  <a:ext cx="9490509" cy="5332963"/>
                </a:xfrm>
                <a:custGeom>
                  <a:avLst/>
                  <a:gdLst>
                    <a:gd name="T0" fmla="*/ 0 w 4756"/>
                    <a:gd name="T1" fmla="*/ 0 h 2239"/>
                    <a:gd name="T2" fmla="*/ 3897 w 4756"/>
                    <a:gd name="T3" fmla="*/ 0 h 2239"/>
                    <a:gd name="T4" fmla="*/ 4756 w 4756"/>
                    <a:gd name="T5" fmla="*/ 1121 h 2239"/>
                    <a:gd name="T6" fmla="*/ 3897 w 4756"/>
                    <a:gd name="T7" fmla="*/ 2239 h 2239"/>
                    <a:gd name="T8" fmla="*/ 0 w 4756"/>
                    <a:gd name="T9" fmla="*/ 2239 h 2239"/>
                    <a:gd name="T10" fmla="*/ 0 w 4756"/>
                    <a:gd name="T11" fmla="*/ 0 h 2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56" h="2239">
                      <a:moveTo>
                        <a:pt x="0" y="0"/>
                      </a:moveTo>
                      <a:lnTo>
                        <a:pt x="3897" y="0"/>
                      </a:lnTo>
                      <a:lnTo>
                        <a:pt x="4756" y="1121"/>
                      </a:lnTo>
                      <a:lnTo>
                        <a:pt x="3897" y="2239"/>
                      </a:lnTo>
                      <a:lnTo>
                        <a:pt x="0" y="22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zh-CN" altLang="en-US" dirty="0"/>
                </a:p>
              </p:txBody>
            </p:sp>
          </p:grp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E4F9485F-51E3-32F3-0FAD-8A66BA8F4A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38843" y="1514759"/>
                <a:ext cx="5602377" cy="3753593"/>
              </a:xfrm>
              <a:prstGeom prst="rect">
                <a:avLst/>
              </a:prstGeom>
            </p:spPr>
          </p:pic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84CBA5A1-4E59-94BE-C580-F6C236A26272}"/>
                  </a:ext>
                </a:extLst>
              </p:cNvPr>
              <p:cNvGrpSpPr/>
              <p:nvPr/>
            </p:nvGrpSpPr>
            <p:grpSpPr>
              <a:xfrm>
                <a:off x="9151034" y="4639752"/>
                <a:ext cx="2704218" cy="1339283"/>
                <a:chOff x="9051182" y="4714359"/>
                <a:chExt cx="2704218" cy="1339283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D36F44E6-1488-263C-F2F7-E31264AC29CC}"/>
                    </a:ext>
                  </a:extLst>
                </p:cNvPr>
                <p:cNvGrpSpPr/>
                <p:nvPr/>
              </p:nvGrpSpPr>
              <p:grpSpPr>
                <a:xfrm>
                  <a:off x="9051182" y="4714359"/>
                  <a:ext cx="2704218" cy="1339283"/>
                  <a:chOff x="8965838" y="4823543"/>
                  <a:chExt cx="2704218" cy="1339283"/>
                </a:xfrm>
              </p:grpSpPr>
              <p:sp>
                <p:nvSpPr>
                  <p:cNvPr id="22" name="矩形: 圆角 21">
                    <a:extLst>
                      <a:ext uri="{FF2B5EF4-FFF2-40B4-BE49-F238E27FC236}">
                        <a16:creationId xmlns:a16="http://schemas.microsoft.com/office/drawing/2014/main" id="{301D4674-5E08-5CEF-6A49-34D932B57894}"/>
                      </a:ext>
                    </a:extLst>
                  </p:cNvPr>
                  <p:cNvSpPr/>
                  <p:nvPr/>
                </p:nvSpPr>
                <p:spPr>
                  <a:xfrm>
                    <a:off x="8965838" y="4823543"/>
                    <a:ext cx="2704218" cy="1339283"/>
                  </a:xfrm>
                  <a:prstGeom prst="roundRect">
                    <a:avLst/>
                  </a:prstGeom>
                  <a:noFill/>
                  <a:ln w="28575"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840">
                      <a:latin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文本框 22">
                    <a:extLst>
                      <a:ext uri="{FF2B5EF4-FFF2-40B4-BE49-F238E27FC236}">
                        <a16:creationId xmlns:a16="http://schemas.microsoft.com/office/drawing/2014/main" id="{99D251E4-C802-36DB-61CF-71D101B9561F}"/>
                      </a:ext>
                    </a:extLst>
                  </p:cNvPr>
                  <p:cNvSpPr txBox="1"/>
                  <p:nvPr/>
                </p:nvSpPr>
                <p:spPr>
                  <a:xfrm>
                    <a:off x="9230509" y="5036925"/>
                    <a:ext cx="2236510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zh-CN" altLang="en-US" sz="3200" b="1" dirty="0">
                        <a:ea typeface="微软雅黑" panose="020B0503020204020204" pitchFamily="34" charset="-122"/>
                        <a:sym typeface="Times New Roman" panose="02020603050405020304" pitchFamily="18" charset="0"/>
                      </a:rPr>
                      <a:t>道德与法治</a:t>
                    </a:r>
                  </a:p>
                </p:txBody>
              </p:sp>
              <p:sp>
                <p:nvSpPr>
                  <p:cNvPr id="24" name="文本框 23">
                    <a:extLst>
                      <a:ext uri="{FF2B5EF4-FFF2-40B4-BE49-F238E27FC236}">
                        <a16:creationId xmlns:a16="http://schemas.microsoft.com/office/drawing/2014/main" id="{E30A6D2E-16A3-4F16-C35E-D54E79636D4E}"/>
                      </a:ext>
                    </a:extLst>
                  </p:cNvPr>
                  <p:cNvSpPr txBox="1"/>
                  <p:nvPr/>
                </p:nvSpPr>
                <p:spPr>
                  <a:xfrm>
                    <a:off x="9080133" y="5595467"/>
                    <a:ext cx="2475627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000" b="1" spc="300" dirty="0">
                        <a:cs typeface="Times New Roman" panose="02020603050405020304" pitchFamily="18" charset="0"/>
                        <a:sym typeface="Times New Roman" panose="02020603050405020304" pitchFamily="18" charset="0"/>
                      </a:rPr>
                      <a:t>八年级 上册</a:t>
                    </a:r>
                  </a:p>
                </p:txBody>
              </p:sp>
            </p:grp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659DA7CE-0AEE-BFFE-97EE-FBAC238DF54F}"/>
                    </a:ext>
                  </a:extLst>
                </p:cNvPr>
                <p:cNvCxnSpPr/>
                <p:nvPr/>
              </p:nvCxnSpPr>
              <p:spPr>
                <a:xfrm>
                  <a:off x="9288057" y="5485237"/>
                  <a:ext cx="2254217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A9D3E51-302D-E568-08F1-6E7CC941A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7992" y="1043545"/>
              <a:ext cx="1730939" cy="6164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第一课时　珍视自由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第七课　追求自由平等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9D46064-A226-73E5-8363-934C04A5385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192548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．刘某在明知不允许燃放烟花爆竹的情况下，在自己家门口违规燃放烟花爆竹。后被公安部门给予了行政拘留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日的行政处罚，暂时失去了“行动自由”。从自由角度看，此案例给我们的警示是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．法不可违，违法必受刑罚处罚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．珍视自由，就要依法行使权利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．法治和自由的矛盾不可调和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．自由的实现不能触碰道德的红线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fd090">
            <a:extLst>
              <a:ext uri="{FF2B5EF4-FFF2-40B4-BE49-F238E27FC236}">
                <a16:creationId xmlns:a16="http://schemas.microsoft.com/office/drawing/2014/main" id="{3FC0A121-EE4E-B338-9203-7698FE36CB22}"/>
              </a:ext>
            </a:extLst>
          </p:cNvPr>
          <p:cNvSpPr/>
          <p:nvPr/>
        </p:nvSpPr>
        <p:spPr>
          <a:xfrm>
            <a:off x="4068128" y="319102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41E3DB9-737A-2095-ACD0-F3007C4B422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623499"/>
            <a:ext cx="108331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2.2025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DeepSeek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工智能大模型爆火，期间洪某全利用该人工智能软件将搜索到的新闻要素修改编辑后，将编造的虚假信息散布在网络上，进行非法获利，其行为已涉嫌寻衅滋事罪，当地公安机关已对其采取刑事强制措施，案件正在进一步侦办中。该事件告诉我们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编造虚假信息定会承担刑事责任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遵章守法是社会和谐的保证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有边界才有秩序，守底线才享自由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行使自由不得损害公共利益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5b3ff">
            <a:extLst>
              <a:ext uri="{FF2B5EF4-FFF2-40B4-BE49-F238E27FC236}">
                <a16:creationId xmlns:a16="http://schemas.microsoft.com/office/drawing/2014/main" id="{16C8DF1F-5FA2-1370-525D-77F7786BE51B}"/>
              </a:ext>
            </a:extLst>
          </p:cNvPr>
          <p:cNvSpPr/>
          <p:nvPr/>
        </p:nvSpPr>
        <p:spPr>
          <a:xfrm>
            <a:off x="6924040" y="3255955"/>
            <a:ext cx="141135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097234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3AC3E01-3080-5A81-E26A-1B273CD8456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．小福所在学习小组以“勇担社会责任”为主题制作一期手抄报，小福负责“自由”板块内容的编写，以下他搜集的内容适合入选的是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．参加两会的代表中，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个少数民族都有本民族代表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．小泉在商场看到小偷偷钱包，便立即冲上去制服小偷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．小闽选择把自己发表文章获得的稿费捐给贫困学生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．国家实行“两免一补”政策，让孩子们都能上学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80860">
            <a:extLst>
              <a:ext uri="{FF2B5EF4-FFF2-40B4-BE49-F238E27FC236}">
                <a16:creationId xmlns:a16="http://schemas.microsoft.com/office/drawing/2014/main" id="{50FDA924-493C-613D-AD3D-AECC68C18111}"/>
              </a:ext>
            </a:extLst>
          </p:cNvPr>
          <p:cNvSpPr/>
          <p:nvPr/>
        </p:nvSpPr>
        <p:spPr>
          <a:xfrm>
            <a:off x="4068128" y="272702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977361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43826AFC-A396-B0EE-FA98-11DFCAF0F06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5086741"/>
            <a:ext cx="1083310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．小富和小强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．小富和小明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．小强和小文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．小强和小明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49A18C1-12F6-ED4A-B908-4E86EA31E72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67044"/>
            <a:ext cx="10833100" cy="259340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zh-CN" altLang="zh-CN" sz="3200" dirty="0">
                <a:solidFill>
                  <a:srgbClr val="000000"/>
                </a:solidFill>
                <a:effectLst/>
                <a:latin typeface="NEU-BZ"/>
                <a:ea typeface="方正黑体_GBK"/>
                <a:cs typeface="Times New Roman" panose="02020603050405020304" pitchFamily="18" charset="0"/>
              </a:rPr>
              <a:t>小富：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自由是法治的保障。</a:t>
            </a:r>
            <a:endParaRPr lang="zh-CN" altLang="zh-CN" sz="32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zh-CN" altLang="zh-CN" sz="3200" dirty="0">
                <a:solidFill>
                  <a:srgbClr val="000000"/>
                </a:solidFill>
                <a:effectLst/>
                <a:latin typeface="NEU-BZ"/>
                <a:ea typeface="方正黑体_GBK"/>
                <a:cs typeface="Times New Roman" panose="02020603050405020304" pitchFamily="18" charset="0"/>
              </a:rPr>
              <a:t>小强：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自由不是绝对的，是有限制的。</a:t>
            </a:r>
            <a:endParaRPr lang="zh-CN" altLang="zh-CN" sz="32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zh-CN" altLang="zh-CN" sz="3200" dirty="0">
                <a:solidFill>
                  <a:srgbClr val="000000"/>
                </a:solidFill>
                <a:effectLst/>
                <a:latin typeface="NEU-BZ"/>
                <a:ea typeface="方正黑体_GBK"/>
                <a:cs typeface="Times New Roman" panose="02020603050405020304" pitchFamily="18" charset="0"/>
              </a:rPr>
              <a:t>小文：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自由就是天高任鸟飞，想干什么就干什么。</a:t>
            </a:r>
            <a:endParaRPr lang="zh-CN" altLang="zh-CN" sz="32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zh-CN" altLang="zh-CN" sz="3200" dirty="0">
                <a:solidFill>
                  <a:srgbClr val="000000"/>
                </a:solidFill>
                <a:effectLst/>
                <a:latin typeface="NEU-BZ"/>
                <a:ea typeface="方正黑体_GBK"/>
                <a:cs typeface="Times New Roman" panose="02020603050405020304" pitchFamily="18" charset="0"/>
              </a:rPr>
              <a:t>小明：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自由是社会活力之源，是人类的永恒追求。</a:t>
            </a:r>
            <a:endParaRPr lang="zh-CN" altLang="zh-CN" sz="3200" dirty="0">
              <a:solidFill>
                <a:srgbClr val="000000"/>
              </a:solidFill>
              <a:effectLst/>
              <a:latin typeface="NEU-BZ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1FC5AC-9F23-0501-F672-39CFCDCF5D87}"/>
              </a:ext>
            </a:extLst>
          </p:cNvPr>
          <p:cNvSpPr txBox="1">
            <a:spLocks noChangeAspect="1"/>
          </p:cNvSpPr>
          <p:nvPr/>
        </p:nvSpPr>
        <p:spPr>
          <a:xfrm>
            <a:off x="576211" y="927697"/>
            <a:ext cx="1083310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．道德与法治课堂上，同学们围绕“自由”这个话题表达了各自的观点。下列观点你支持的是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2e3ce">
            <a:extLst>
              <a:ext uri="{FF2B5EF4-FFF2-40B4-BE49-F238E27FC236}">
                <a16:creationId xmlns:a16="http://schemas.microsoft.com/office/drawing/2014/main" id="{07DA20B7-FF23-FEB0-57BA-577BAB79DFE5}"/>
              </a:ext>
            </a:extLst>
          </p:cNvPr>
          <p:cNvSpPr/>
          <p:nvPr/>
        </p:nvSpPr>
        <p:spPr>
          <a:xfrm>
            <a:off x="7228789" y="1658201"/>
            <a:ext cx="1411351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896260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41CFAC1-BDCB-24F6-DA6B-595F34173BA1}"/>
              </a:ext>
            </a:extLst>
          </p:cNvPr>
          <p:cNvSpPr txBox="1">
            <a:spLocks noChangeAspect="1"/>
          </p:cNvSpPr>
          <p:nvPr/>
        </p:nvSpPr>
        <p:spPr>
          <a:xfrm>
            <a:off x="576211" y="1179525"/>
            <a:ext cx="1083310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【正确对待自由】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．阅读材料，完成下列要求。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71.jpeg">
            <a:extLst>
              <a:ext uri="{FF2B5EF4-FFF2-40B4-BE49-F238E27FC236}">
                <a16:creationId xmlns:a16="http://schemas.microsoft.com/office/drawing/2014/main" id="{534E6957-8F17-4022-9130-F1438D95E4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7732" y="2697958"/>
            <a:ext cx="5300230" cy="2549507"/>
          </a:xfrm>
          <a:prstGeom prst="rect">
            <a:avLst/>
          </a:prstGeom>
        </p:spPr>
      </p:pic>
      <p:pic>
        <p:nvPicPr>
          <p:cNvPr id="6" name="image70.jpeg">
            <a:extLst>
              <a:ext uri="{FF2B5EF4-FFF2-40B4-BE49-F238E27FC236}">
                <a16:creationId xmlns:a16="http://schemas.microsoft.com/office/drawing/2014/main" id="{018EB2DE-40EF-5352-3342-01ED52A5ED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7495" y="3694906"/>
            <a:ext cx="4965266" cy="1341036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0B519223-D4E5-1AF0-7515-8D79CE347C93}"/>
              </a:ext>
            </a:extLst>
          </p:cNvPr>
          <p:cNvSpPr txBox="1">
            <a:spLocks noChangeAspect="1"/>
          </p:cNvSpPr>
          <p:nvPr/>
        </p:nvSpPr>
        <p:spPr>
          <a:xfrm>
            <a:off x="3945373" y="5342036"/>
            <a:ext cx="4644718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《广场舞风波》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E9087B2-CAB5-C059-BFE4-45944DF9E96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60065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请你告诉漫画中的人物，自由主要指什么。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2830DD2-9B81-7802-EF58-0330C238B25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432942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自由意味着在遵守道德、纪律、法律等社会规则的前提下，人们能够依照自己的意志活动，在思想、言论和行为等方面具有充分的自主性，拥有广阔的发展空间。自由不是随心所欲，它是有限制的、相对的。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0690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A4E8068-F89E-130C-CA6E-A496E7FBA1F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75933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请你说明如何正确对待自由，实现自由的价值。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DBF6557-E65E-E761-DE45-838B14B715C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448810"/>
            <a:ext cx="10833100" cy="3874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珍惜宪法和法律赋予的权利。我们要知晓自己的权利，正确认识权利的价值。当权利受到侵犯时，我们要敢于捍卫自己的合法权利。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依法行使权利。我们要在遵守道德、纪律、法律等社会规则的前提下行使权利。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尊重他人的权利。不能把自己的观点和意志强加于人，更不能侮辱、诽谤他人。每个公民在行使权利的同时，不得损害其他公民的合法权利。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56899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2个栏目  32号复制.potx" id="{EEF34D57-1CD1-4187-A1D4-2EDACFAF27DC}" vid="{A3987F0F-1148-49C8-B41F-2229E4383FF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模板无字号2个栏目  32号复制</Template>
  <TotalTime>5</TotalTime>
  <Words>1017</Words>
  <Application>Microsoft Office PowerPoint</Application>
  <PresentationFormat>宽屏</PresentationFormat>
  <Paragraphs>40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NEU-BZ</vt:lpstr>
      <vt:lpstr>等线</vt:lpstr>
      <vt:lpstr>黑体</vt:lpstr>
      <vt:lpstr>微软雅黑</vt:lpstr>
      <vt:lpstr>Arial</vt:lpstr>
      <vt:lpstr>Calibri</vt:lpstr>
      <vt:lpstr>Cambria Math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xj h</dc:creator>
  <cp:lastModifiedBy>fei li</cp:lastModifiedBy>
  <cp:revision>11</cp:revision>
  <dcterms:created xsi:type="dcterms:W3CDTF">2025-08-29T23:53:35Z</dcterms:created>
  <dcterms:modified xsi:type="dcterms:W3CDTF">2025-09-02T03:08:30Z</dcterms:modified>
</cp:coreProperties>
</file>