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8" r:id="rId3"/>
    <p:sldId id="257" r:id="rId4"/>
    <p:sldId id="874" r:id="rId5"/>
    <p:sldId id="875" r:id="rId6"/>
    <p:sldId id="876" r:id="rId7"/>
    <p:sldId id="877" r:id="rId8"/>
    <p:sldId id="878" r:id="rId9"/>
    <p:sldId id="879" r:id="rId10"/>
    <p:sldId id="259" r:id="rId11"/>
    <p:sldId id="880" r:id="rId12"/>
    <p:sldId id="881" r:id="rId13"/>
    <p:sldId id="882" r:id="rId14"/>
    <p:sldId id="873" r:id="rId1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83"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1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85" autoAdjust="0"/>
    <p:restoredTop sz="94660"/>
  </p:normalViewPr>
  <p:slideViewPr>
    <p:cSldViewPr snapToGrid="0" showGuides="1">
      <p:cViewPr varScale="1">
        <p:scale>
          <a:sx n="82" d="100"/>
          <a:sy n="82" d="100"/>
        </p:scale>
        <p:origin x="120" y="84"/>
      </p:cViewPr>
      <p:guideLst>
        <p:guide orient="horz" pos="2183"/>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40341488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3081796-2ADD-468A-966D-400FB997E246}"/>
              </a:ext>
            </a:extLst>
          </p:cNvPr>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C086C6C3-9226-451C-B6B7-F11D8D152346}"/>
              </a:ext>
            </a:extLst>
          </p:cNvPr>
          <p:cNvSpPr>
            <a:spLocks noGrp="1"/>
          </p:cNvSpPr>
          <p:nvPr>
            <p:ph type="body" orient="vert" idx="1"/>
          </p:nvPr>
        </p:nvSpPr>
        <p:spPr>
          <a:xfrm>
            <a:off x="838200" y="1825625"/>
            <a:ext cx="10515600" cy="4351338"/>
          </a:xfrm>
          <a:prstGeom prst="rect">
            <a:avLst/>
          </a:prstGeo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05E05198-E4EE-4794-BC6C-759C3B909597}"/>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2025/9/2</a:t>
            </a:fld>
            <a:endParaRPr lang="zh-CN" altLang="en-US"/>
          </a:p>
        </p:txBody>
      </p:sp>
      <p:sp>
        <p:nvSpPr>
          <p:cNvPr id="5" name="页脚占位符 4">
            <a:extLst>
              <a:ext uri="{FF2B5EF4-FFF2-40B4-BE49-F238E27FC236}">
                <a16:creationId xmlns:a16="http://schemas.microsoft.com/office/drawing/2014/main" id="{91DE9DE4-97F9-45D4-9EEF-023522C35D24}"/>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id="{D49F59F7-B9E1-4CBF-9240-E30A8F6CA756}"/>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153035521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B46F72E5-D41D-46BE-A609-2E6D136F116E}"/>
              </a:ext>
            </a:extLst>
          </p:cNvPr>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A6F5C2A4-0B29-430C-9025-323D4CC50B10}"/>
              </a:ext>
            </a:extLst>
          </p:cNvPr>
          <p:cNvSpPr>
            <a:spLocks noGrp="1"/>
          </p:cNvSpPr>
          <p:nvPr>
            <p:ph type="body" orient="vert" idx="1"/>
          </p:nvPr>
        </p:nvSpPr>
        <p:spPr>
          <a:xfrm>
            <a:off x="838200" y="365125"/>
            <a:ext cx="7734300" cy="5811838"/>
          </a:xfrm>
          <a:prstGeom prst="rect">
            <a:avLst/>
          </a:prstGeo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263F275D-8621-498F-9B5C-CBF02A9886E9}"/>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2025/9/2</a:t>
            </a:fld>
            <a:endParaRPr lang="zh-CN" altLang="en-US"/>
          </a:p>
        </p:txBody>
      </p:sp>
      <p:sp>
        <p:nvSpPr>
          <p:cNvPr id="5" name="页脚占位符 4">
            <a:extLst>
              <a:ext uri="{FF2B5EF4-FFF2-40B4-BE49-F238E27FC236}">
                <a16:creationId xmlns:a16="http://schemas.microsoft.com/office/drawing/2014/main" id="{A3C3B24D-FB56-4873-98E2-D2227A5111D2}"/>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id="{D63D195C-8F2E-4C46-9CBE-1411EF87CB86}"/>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422009223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垂直排列标题与文本">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656072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227184091"/>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42807683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1781609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A0BA53C-FC17-4995-BD73-2AFA61E542E7}"/>
              </a:ext>
            </a:extLst>
          </p:cNvPr>
          <p:cNvSpPr>
            <a:spLocks noGrp="1"/>
          </p:cNvSpPr>
          <p:nvPr>
            <p:ph type="title"/>
          </p:nvPr>
        </p:nvSpPr>
        <p:spPr>
          <a:xfrm>
            <a:off x="839788" y="365125"/>
            <a:ext cx="10515600" cy="1325563"/>
          </a:xfrm>
          <a:prstGeom prst="rect">
            <a:avLst/>
          </a:prstGeo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A35BA311-1EB8-4BDA-AF93-4530A4860D39}"/>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5B1B67F5-4541-44F4-800E-051204D1BE16}"/>
              </a:ext>
            </a:extLst>
          </p:cNvPr>
          <p:cNvSpPr>
            <a:spLocks noGrp="1"/>
          </p:cNvSpPr>
          <p:nvPr>
            <p:ph sz="half" idx="2"/>
          </p:nvPr>
        </p:nvSpPr>
        <p:spPr>
          <a:xfrm>
            <a:off x="839788" y="2505075"/>
            <a:ext cx="5157787" cy="3684588"/>
          </a:xfrm>
          <a:prstGeom prst="rect">
            <a:avLst/>
          </a:prstGeo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id="{3DA8DE82-9895-4A2B-9960-0DE9C7618429}"/>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96FBDE9F-5AAC-4332-AED0-53E7057CDF6E}"/>
              </a:ext>
            </a:extLst>
          </p:cNvPr>
          <p:cNvSpPr>
            <a:spLocks noGrp="1"/>
          </p:cNvSpPr>
          <p:nvPr>
            <p:ph sz="quarter" idx="4"/>
          </p:nvPr>
        </p:nvSpPr>
        <p:spPr>
          <a:xfrm>
            <a:off x="6172200" y="2505075"/>
            <a:ext cx="5183188" cy="3684588"/>
          </a:xfrm>
          <a:prstGeom prst="rect">
            <a:avLst/>
          </a:prstGeo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id="{C4F3089D-01BE-4AA1-A816-E4877F9E6E72}"/>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2025/9/2</a:t>
            </a:fld>
            <a:endParaRPr lang="zh-CN" altLang="en-US"/>
          </a:p>
        </p:txBody>
      </p:sp>
      <p:sp>
        <p:nvSpPr>
          <p:cNvPr id="8" name="页脚占位符 7">
            <a:extLst>
              <a:ext uri="{FF2B5EF4-FFF2-40B4-BE49-F238E27FC236}">
                <a16:creationId xmlns:a16="http://schemas.microsoft.com/office/drawing/2014/main" id="{43BCAACE-047A-4355-B938-08742B51019A}"/>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9" name="灯片编号占位符 8">
            <a:extLst>
              <a:ext uri="{FF2B5EF4-FFF2-40B4-BE49-F238E27FC236}">
                <a16:creationId xmlns:a16="http://schemas.microsoft.com/office/drawing/2014/main" id="{43479820-B1AC-460E-9967-B255D2652AA0}"/>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42726875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45ED157-A2CD-4BEC-BB74-7EDEE1085681}"/>
              </a:ext>
            </a:extLst>
          </p:cNvPr>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E0A9982B-26B0-456E-9D8B-E37B4356B4C5}"/>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2025/9/2</a:t>
            </a:fld>
            <a:endParaRPr lang="zh-CN" altLang="en-US"/>
          </a:p>
        </p:txBody>
      </p:sp>
      <p:sp>
        <p:nvSpPr>
          <p:cNvPr id="4" name="页脚占位符 3">
            <a:extLst>
              <a:ext uri="{FF2B5EF4-FFF2-40B4-BE49-F238E27FC236}">
                <a16:creationId xmlns:a16="http://schemas.microsoft.com/office/drawing/2014/main" id="{688E86F2-0AB4-4B74-811D-2777FB0C3B02}"/>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a:extLst>
              <a:ext uri="{FF2B5EF4-FFF2-40B4-BE49-F238E27FC236}">
                <a16:creationId xmlns:a16="http://schemas.microsoft.com/office/drawing/2014/main" id="{479B1C76-8890-4C12-AA76-F2BBF77F7A49}"/>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298389818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38149BF3-3D67-4551-B370-202ACFC34602}"/>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2025/9/2</a:t>
            </a:fld>
            <a:endParaRPr lang="zh-CN" altLang="en-US"/>
          </a:p>
        </p:txBody>
      </p:sp>
      <p:sp>
        <p:nvSpPr>
          <p:cNvPr id="3" name="页脚占位符 2">
            <a:extLst>
              <a:ext uri="{FF2B5EF4-FFF2-40B4-BE49-F238E27FC236}">
                <a16:creationId xmlns:a16="http://schemas.microsoft.com/office/drawing/2014/main" id="{8405ED6C-D44A-4ED2-9D79-FC0558A2A852}"/>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a:extLst>
              <a:ext uri="{FF2B5EF4-FFF2-40B4-BE49-F238E27FC236}">
                <a16:creationId xmlns:a16="http://schemas.microsoft.com/office/drawing/2014/main" id="{A4AB21DE-078D-4382-BCC1-B2C66959459E}"/>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7624112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91491A1-9352-406A-BE02-F6331A18D737}"/>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9973C501-1AEC-4880-A928-C6FFF13B4BEF}"/>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id="{BDF44802-4845-4D92-8982-1D35BFE88C44}"/>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4175CC68-98F0-4CED-85EC-646DBDCF84F7}"/>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2025/9/2</a:t>
            </a:fld>
            <a:endParaRPr lang="zh-CN" altLang="en-US"/>
          </a:p>
        </p:txBody>
      </p:sp>
      <p:sp>
        <p:nvSpPr>
          <p:cNvPr id="6" name="页脚占位符 5">
            <a:extLst>
              <a:ext uri="{FF2B5EF4-FFF2-40B4-BE49-F238E27FC236}">
                <a16:creationId xmlns:a16="http://schemas.microsoft.com/office/drawing/2014/main" id="{CA296DB8-BEBF-48E8-86CC-22E05C86E734}"/>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a:extLst>
              <a:ext uri="{FF2B5EF4-FFF2-40B4-BE49-F238E27FC236}">
                <a16:creationId xmlns:a16="http://schemas.microsoft.com/office/drawing/2014/main" id="{EA9ED5EB-C466-4284-8B35-7BF081F15341}"/>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41563371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021F442-66D8-442C-9735-564A5CE66CFB}"/>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0D4657C5-F83F-444F-A1C9-C686AB59C4D0}"/>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p>
        </p:txBody>
      </p:sp>
      <p:sp>
        <p:nvSpPr>
          <p:cNvPr id="4" name="文本占位符 3">
            <a:extLst>
              <a:ext uri="{FF2B5EF4-FFF2-40B4-BE49-F238E27FC236}">
                <a16:creationId xmlns:a16="http://schemas.microsoft.com/office/drawing/2014/main" id="{D479F67F-774A-42D6-9A35-5415C2ECFAE7}"/>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E3B6D6A0-62B3-42F9-B1EE-7D3EF0FAF4E0}"/>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2025/9/2</a:t>
            </a:fld>
            <a:endParaRPr lang="zh-CN" altLang="en-US"/>
          </a:p>
        </p:txBody>
      </p:sp>
      <p:sp>
        <p:nvSpPr>
          <p:cNvPr id="6" name="页脚占位符 5">
            <a:extLst>
              <a:ext uri="{FF2B5EF4-FFF2-40B4-BE49-F238E27FC236}">
                <a16:creationId xmlns:a16="http://schemas.microsoft.com/office/drawing/2014/main" id="{CA4B6D7A-D603-45DA-8650-E06CC449CDFF}"/>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a:extLst>
              <a:ext uri="{FF2B5EF4-FFF2-40B4-BE49-F238E27FC236}">
                <a16:creationId xmlns:a16="http://schemas.microsoft.com/office/drawing/2014/main" id="{86B663EC-6385-4AF6-8BF7-463DDE4C4A09}"/>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230103028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 Target="../slides/slid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id="{BE3997AE-5637-44EA-AD5D-D1580F7A8535}"/>
              </a:ext>
            </a:extLst>
          </p:cNvPr>
          <p:cNvGrpSpPr/>
          <p:nvPr userDrawn="1"/>
        </p:nvGrpSpPr>
        <p:grpSpPr>
          <a:xfrm>
            <a:off x="367547" y="112121"/>
            <a:ext cx="353339" cy="381476"/>
            <a:chOff x="260576" y="210565"/>
            <a:chExt cx="303410" cy="327571"/>
          </a:xfrm>
        </p:grpSpPr>
        <p:sp>
          <p:nvSpPr>
            <p:cNvPr id="8" name="等腰三角形 7">
              <a:extLst>
                <a:ext uri="{FF2B5EF4-FFF2-40B4-BE49-F238E27FC236}">
                  <a16:creationId xmlns:a16="http://schemas.microsoft.com/office/drawing/2014/main" id="{28A31228-9A09-44F5-A84F-86BAE8F593CD}"/>
                </a:ext>
              </a:extLst>
            </p:cNvPr>
            <p:cNvSpPr/>
            <p:nvPr/>
          </p:nvSpPr>
          <p:spPr>
            <a:xfrm rot="5400000">
              <a:off x="237985" y="233156"/>
              <a:ext cx="327571" cy="282389"/>
            </a:xfrm>
            <a:prstGeom prst="triangle">
              <a:avLst/>
            </a:prstGeom>
            <a:solidFill>
              <a:srgbClr val="E60012"/>
            </a:solidFill>
            <a:ln>
              <a:solidFill>
                <a:srgbClr val="E6001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a:extLst>
                <a:ext uri="{FF2B5EF4-FFF2-40B4-BE49-F238E27FC236}">
                  <a16:creationId xmlns:a16="http://schemas.microsoft.com/office/drawing/2014/main" id="{ED5C1634-BB04-4B69-913F-06C7824D9AAD}"/>
                </a:ext>
              </a:extLst>
            </p:cNvPr>
            <p:cNvSpPr/>
            <p:nvPr/>
          </p:nvSpPr>
          <p:spPr>
            <a:xfrm rot="5400000">
              <a:off x="400895" y="375046"/>
              <a:ext cx="175171" cy="15101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0" name="直接连接符 9">
            <a:extLst>
              <a:ext uri="{FF2B5EF4-FFF2-40B4-BE49-F238E27FC236}">
                <a16:creationId xmlns:a16="http://schemas.microsoft.com/office/drawing/2014/main" id="{02AE376E-10D8-4C01-B9DD-FFBBB0D706BC}"/>
              </a:ext>
            </a:extLst>
          </p:cNvPr>
          <p:cNvCxnSpPr/>
          <p:nvPr userDrawn="1"/>
        </p:nvCxnSpPr>
        <p:spPr>
          <a:xfrm>
            <a:off x="336000" y="601591"/>
            <a:ext cx="11520000" cy="0"/>
          </a:xfrm>
          <a:prstGeom prst="line">
            <a:avLst/>
          </a:prstGeom>
          <a:ln>
            <a:solidFill>
              <a:srgbClr val="E60012"/>
            </a:solidFill>
          </a:ln>
        </p:spPr>
        <p:style>
          <a:lnRef idx="1">
            <a:schemeClr val="accent1"/>
          </a:lnRef>
          <a:fillRef idx="0">
            <a:schemeClr val="accent1"/>
          </a:fillRef>
          <a:effectRef idx="0">
            <a:schemeClr val="accent1"/>
          </a:effectRef>
          <a:fontRef idx="minor">
            <a:schemeClr val="tx1"/>
          </a:fontRef>
        </p:style>
      </p:cxnSp>
      <p:sp>
        <p:nvSpPr>
          <p:cNvPr id="11" name="矩形 10">
            <a:extLst>
              <a:ext uri="{FF2B5EF4-FFF2-40B4-BE49-F238E27FC236}">
                <a16:creationId xmlns:a16="http://schemas.microsoft.com/office/drawing/2014/main" id="{C299776A-5294-4E33-A080-6A33F04E64B7}"/>
              </a:ext>
            </a:extLst>
          </p:cNvPr>
          <p:cNvSpPr/>
          <p:nvPr userDrawn="1"/>
        </p:nvSpPr>
        <p:spPr>
          <a:xfrm>
            <a:off x="0" y="6569842"/>
            <a:ext cx="12192000" cy="28815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文本框 11">
            <a:hlinkClick r:id="rId14" action="ppaction://hlinksldjump"/>
            <a:extLst>
              <a:ext uri="{FF2B5EF4-FFF2-40B4-BE49-F238E27FC236}">
                <a16:creationId xmlns:a16="http://schemas.microsoft.com/office/drawing/2014/main" id="{C41FBD50-8289-4C28-BA64-A90AF4043852}"/>
              </a:ext>
            </a:extLst>
          </p:cNvPr>
          <p:cNvSpPr txBox="1"/>
          <p:nvPr userDrawn="1"/>
        </p:nvSpPr>
        <p:spPr>
          <a:xfrm>
            <a:off x="10587745" y="182462"/>
            <a:ext cx="1287470" cy="369332"/>
          </a:xfrm>
          <a:prstGeom prst="rect">
            <a:avLst/>
          </a:prstGeom>
          <a:solidFill>
            <a:schemeClr val="bg1"/>
          </a:solidFill>
          <a:ln>
            <a:noFill/>
          </a:ln>
        </p:spPr>
        <p:txBody>
          <a:bodyPr wrap="square" rtlCol="0">
            <a:spAutoFit/>
          </a:bodyPr>
          <a:lstStyle/>
          <a:p>
            <a:pPr algn="ctr"/>
            <a:r>
              <a:rPr lang="zh-CN" altLang="en-US" sz="1800" b="1" baseline="0" dirty="0">
                <a:solidFill>
                  <a:srgbClr val="C00000"/>
                </a:solidFill>
              </a:rPr>
              <a:t>返回目录</a:t>
            </a:r>
          </a:p>
        </p:txBody>
      </p:sp>
      <p:sp>
        <p:nvSpPr>
          <p:cNvPr id="2" name="TextBox 7">
            <a:extLst>
              <a:ext uri="{FF2B5EF4-FFF2-40B4-BE49-F238E27FC236}">
                <a16:creationId xmlns:a16="http://schemas.microsoft.com/office/drawing/2014/main" id="{BF45EFFB-D4E6-A532-CFAE-5A1CC503CB65}"/>
              </a:ext>
            </a:extLst>
          </p:cNvPr>
          <p:cNvSpPr txBox="1"/>
          <p:nvPr userDrawn="1"/>
        </p:nvSpPr>
        <p:spPr>
          <a:xfrm>
            <a:off x="839819" y="79639"/>
            <a:ext cx="9384836" cy="523220"/>
          </a:xfrm>
          <a:prstGeom prst="rect">
            <a:avLst/>
          </a:prstGeom>
          <a:noFill/>
        </p:spPr>
        <p:txBody>
          <a:bodyPr wrap="square" rtlCol="0">
            <a:spAutoFit/>
          </a:bodyPr>
          <a:lstStyle/>
          <a:p>
            <a:r>
              <a:rPr lang="zh-CN" altLang="en-US" sz="2800" b="1"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第一课时　认识国家安全</a:t>
            </a:r>
          </a:p>
        </p:txBody>
      </p:sp>
    </p:spTree>
    <p:extLst>
      <p:ext uri="{BB962C8B-B14F-4D97-AF65-F5344CB8AC3E}">
        <p14:creationId xmlns:p14="http://schemas.microsoft.com/office/powerpoint/2010/main" val="148218872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3.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DA24D249-5D20-91BC-2052-028BEBF204E7}"/>
              </a:ext>
            </a:extLst>
          </p:cNvPr>
          <p:cNvGrpSpPr/>
          <p:nvPr/>
        </p:nvGrpSpPr>
        <p:grpSpPr>
          <a:xfrm>
            <a:off x="223788" y="821515"/>
            <a:ext cx="11744425" cy="5332963"/>
            <a:chOff x="223788" y="821515"/>
            <a:chExt cx="11744425" cy="5332963"/>
          </a:xfrm>
        </p:grpSpPr>
        <p:grpSp>
          <p:nvGrpSpPr>
            <p:cNvPr id="3" name="组合 2">
              <a:extLst>
                <a:ext uri="{FF2B5EF4-FFF2-40B4-BE49-F238E27FC236}">
                  <a16:creationId xmlns:a16="http://schemas.microsoft.com/office/drawing/2014/main" id="{C3596A30-3B68-1884-36C1-687B7FDA4B17}"/>
                </a:ext>
              </a:extLst>
            </p:cNvPr>
            <p:cNvGrpSpPr/>
            <p:nvPr/>
          </p:nvGrpSpPr>
          <p:grpSpPr>
            <a:xfrm>
              <a:off x="223788" y="821515"/>
              <a:ext cx="11744425" cy="5332963"/>
              <a:chOff x="223788" y="821515"/>
              <a:chExt cx="11744425" cy="5332963"/>
            </a:xfrm>
          </p:grpSpPr>
          <p:grpSp>
            <p:nvGrpSpPr>
              <p:cNvPr id="17" name="组合 16">
                <a:extLst>
                  <a:ext uri="{FF2B5EF4-FFF2-40B4-BE49-F238E27FC236}">
                    <a16:creationId xmlns:a16="http://schemas.microsoft.com/office/drawing/2014/main" id="{C3305333-B7BC-8098-4E0A-AE9CEE8950C5}"/>
                  </a:ext>
                </a:extLst>
              </p:cNvPr>
              <p:cNvGrpSpPr/>
              <p:nvPr/>
            </p:nvGrpSpPr>
            <p:grpSpPr>
              <a:xfrm>
                <a:off x="223788" y="821515"/>
                <a:ext cx="11744425" cy="5332963"/>
                <a:chOff x="223788" y="561261"/>
                <a:chExt cx="11744425" cy="5332963"/>
              </a:xfrm>
            </p:grpSpPr>
            <p:sp>
              <p:nvSpPr>
                <p:cNvPr id="25" name="矩形 24">
                  <a:extLst>
                    <a:ext uri="{FF2B5EF4-FFF2-40B4-BE49-F238E27FC236}">
                      <a16:creationId xmlns:a16="http://schemas.microsoft.com/office/drawing/2014/main" id="{C6D72928-2564-AC34-C8A5-E6F6E001632E}"/>
                    </a:ext>
                  </a:extLst>
                </p:cNvPr>
                <p:cNvSpPr/>
                <p:nvPr/>
              </p:nvSpPr>
              <p:spPr>
                <a:xfrm>
                  <a:off x="223788" y="561261"/>
                  <a:ext cx="11744425" cy="5332963"/>
                </a:xfrm>
                <a:prstGeom prst="rect">
                  <a:avLst/>
                </a:prstGeom>
                <a:solidFill>
                  <a:srgbClr val="FFFCC5"/>
                </a:solidFill>
                <a:ln>
                  <a:solidFill>
                    <a:srgbClr val="FF01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Freeform 6">
                  <a:extLst>
                    <a:ext uri="{FF2B5EF4-FFF2-40B4-BE49-F238E27FC236}">
                      <a16:creationId xmlns:a16="http://schemas.microsoft.com/office/drawing/2014/main" id="{6282B25F-C43F-7344-259E-7613BCE184D7}"/>
                    </a:ext>
                  </a:extLst>
                </p:cNvPr>
                <p:cNvSpPr/>
                <p:nvPr/>
              </p:nvSpPr>
              <p:spPr bwMode="auto">
                <a:xfrm>
                  <a:off x="225393" y="561261"/>
                  <a:ext cx="9490509" cy="5332963"/>
                </a:xfrm>
                <a:custGeom>
                  <a:avLst/>
                  <a:gdLst>
                    <a:gd name="T0" fmla="*/ 0 w 4756"/>
                    <a:gd name="T1" fmla="*/ 0 h 2239"/>
                    <a:gd name="T2" fmla="*/ 3897 w 4756"/>
                    <a:gd name="T3" fmla="*/ 0 h 2239"/>
                    <a:gd name="T4" fmla="*/ 4756 w 4756"/>
                    <a:gd name="T5" fmla="*/ 1121 h 2239"/>
                    <a:gd name="T6" fmla="*/ 3897 w 4756"/>
                    <a:gd name="T7" fmla="*/ 2239 h 2239"/>
                    <a:gd name="T8" fmla="*/ 0 w 4756"/>
                    <a:gd name="T9" fmla="*/ 2239 h 2239"/>
                    <a:gd name="T10" fmla="*/ 0 w 4756"/>
                    <a:gd name="T11" fmla="*/ 0 h 2239"/>
                  </a:gdLst>
                  <a:ahLst/>
                  <a:cxnLst>
                    <a:cxn ang="0">
                      <a:pos x="T0" y="T1"/>
                    </a:cxn>
                    <a:cxn ang="0">
                      <a:pos x="T2" y="T3"/>
                    </a:cxn>
                    <a:cxn ang="0">
                      <a:pos x="T4" y="T5"/>
                    </a:cxn>
                    <a:cxn ang="0">
                      <a:pos x="T6" y="T7"/>
                    </a:cxn>
                    <a:cxn ang="0">
                      <a:pos x="T8" y="T9"/>
                    </a:cxn>
                    <a:cxn ang="0">
                      <a:pos x="T10" y="T11"/>
                    </a:cxn>
                  </a:cxnLst>
                  <a:rect l="0" t="0" r="r" b="b"/>
                  <a:pathLst>
                    <a:path w="4756" h="2239">
                      <a:moveTo>
                        <a:pt x="0" y="0"/>
                      </a:moveTo>
                      <a:lnTo>
                        <a:pt x="3897" y="0"/>
                      </a:lnTo>
                      <a:lnTo>
                        <a:pt x="4756" y="1121"/>
                      </a:lnTo>
                      <a:lnTo>
                        <a:pt x="3897" y="2239"/>
                      </a:lnTo>
                      <a:lnTo>
                        <a:pt x="0" y="2239"/>
                      </a:lnTo>
                      <a:lnTo>
                        <a:pt x="0" y="0"/>
                      </a:lnTo>
                      <a:close/>
                    </a:path>
                  </a:pathLst>
                </a:custGeom>
                <a:solidFill>
                  <a:srgbClr val="E60012"/>
                </a:solidFill>
                <a:ln w="0">
                  <a:noFill/>
                  <a:prstDash val="solid"/>
                  <a:round/>
                </a:ln>
              </p:spPr>
              <p:txBody>
                <a:bodyPr vert="horz" wrap="square" lIns="128580" tIns="64290" rIns="128580" bIns="64290" numCol="1" anchor="t" anchorCtr="0" compatLnSpc="1"/>
                <a:lstStyle/>
                <a:p>
                  <a:endParaRPr lang="zh-CN" altLang="en-US" dirty="0"/>
                </a:p>
              </p:txBody>
            </p:sp>
          </p:grpSp>
          <p:pic>
            <p:nvPicPr>
              <p:cNvPr id="18" name="图片 17">
                <a:extLst>
                  <a:ext uri="{FF2B5EF4-FFF2-40B4-BE49-F238E27FC236}">
                    <a16:creationId xmlns:a16="http://schemas.microsoft.com/office/drawing/2014/main" id="{E4F9485F-51E3-32F3-0FAD-8A66BA8F4A5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38843" y="1514759"/>
                <a:ext cx="5602377" cy="3753593"/>
              </a:xfrm>
              <a:prstGeom prst="rect">
                <a:avLst/>
              </a:prstGeom>
            </p:spPr>
          </p:pic>
          <p:grpSp>
            <p:nvGrpSpPr>
              <p:cNvPr id="19" name="组合 18">
                <a:extLst>
                  <a:ext uri="{FF2B5EF4-FFF2-40B4-BE49-F238E27FC236}">
                    <a16:creationId xmlns:a16="http://schemas.microsoft.com/office/drawing/2014/main" id="{84CBA5A1-4E59-94BE-C580-F6C236A26272}"/>
                  </a:ext>
                </a:extLst>
              </p:cNvPr>
              <p:cNvGrpSpPr/>
              <p:nvPr/>
            </p:nvGrpSpPr>
            <p:grpSpPr>
              <a:xfrm>
                <a:off x="9151034" y="4639752"/>
                <a:ext cx="2704218" cy="1339283"/>
                <a:chOff x="9051182" y="4714359"/>
                <a:chExt cx="2704218" cy="1339283"/>
              </a:xfrm>
            </p:grpSpPr>
            <p:grpSp>
              <p:nvGrpSpPr>
                <p:cNvPr id="20" name="组合 19">
                  <a:extLst>
                    <a:ext uri="{FF2B5EF4-FFF2-40B4-BE49-F238E27FC236}">
                      <a16:creationId xmlns:a16="http://schemas.microsoft.com/office/drawing/2014/main" id="{D36F44E6-1488-263C-F2F7-E31264AC29CC}"/>
                    </a:ext>
                  </a:extLst>
                </p:cNvPr>
                <p:cNvGrpSpPr/>
                <p:nvPr/>
              </p:nvGrpSpPr>
              <p:grpSpPr>
                <a:xfrm>
                  <a:off x="9051182" y="4714359"/>
                  <a:ext cx="2704218" cy="1339283"/>
                  <a:chOff x="8965838" y="4823543"/>
                  <a:chExt cx="2704218" cy="1339283"/>
                </a:xfrm>
              </p:grpSpPr>
              <p:sp>
                <p:nvSpPr>
                  <p:cNvPr id="22" name="矩形: 圆角 21">
                    <a:extLst>
                      <a:ext uri="{FF2B5EF4-FFF2-40B4-BE49-F238E27FC236}">
                        <a16:creationId xmlns:a16="http://schemas.microsoft.com/office/drawing/2014/main" id="{301D4674-5E08-5CEF-6A49-34D932B57894}"/>
                      </a:ext>
                    </a:extLst>
                  </p:cNvPr>
                  <p:cNvSpPr/>
                  <p:nvPr/>
                </p:nvSpPr>
                <p:spPr>
                  <a:xfrm>
                    <a:off x="8965838" y="4823543"/>
                    <a:ext cx="2704218" cy="1339283"/>
                  </a:xfrm>
                  <a:prstGeom prst="roundRect">
                    <a:avLst/>
                  </a:prstGeom>
                  <a:noFill/>
                  <a:ln w="28575">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40">
                      <a:latin typeface="Times New Roman" panose="02020603050405020304" pitchFamily="18" charset="0"/>
                      <a:sym typeface="Times New Roman" panose="02020603050405020304" pitchFamily="18" charset="0"/>
                    </a:endParaRPr>
                  </a:p>
                </p:txBody>
              </p:sp>
              <p:sp>
                <p:nvSpPr>
                  <p:cNvPr id="23" name="文本框 22">
                    <a:extLst>
                      <a:ext uri="{FF2B5EF4-FFF2-40B4-BE49-F238E27FC236}">
                        <a16:creationId xmlns:a16="http://schemas.microsoft.com/office/drawing/2014/main" id="{99D251E4-C802-36DB-61CF-71D101B9561F}"/>
                      </a:ext>
                    </a:extLst>
                  </p:cNvPr>
                  <p:cNvSpPr txBox="1"/>
                  <p:nvPr/>
                </p:nvSpPr>
                <p:spPr>
                  <a:xfrm>
                    <a:off x="9230509" y="5036925"/>
                    <a:ext cx="2236510" cy="584775"/>
                  </a:xfrm>
                  <a:prstGeom prst="rect">
                    <a:avLst/>
                  </a:prstGeom>
                  <a:noFill/>
                </p:spPr>
                <p:txBody>
                  <a:bodyPr wrap="none" rtlCol="0">
                    <a:spAutoFit/>
                  </a:bodyPr>
                  <a:lstStyle/>
                  <a:p>
                    <a:pPr algn="l"/>
                    <a:r>
                      <a:rPr lang="zh-CN" altLang="en-US" sz="3200" b="1" dirty="0">
                        <a:ea typeface="微软雅黑" panose="020B0503020204020204" pitchFamily="34" charset="-122"/>
                        <a:sym typeface="Times New Roman" panose="02020603050405020304" pitchFamily="18" charset="0"/>
                      </a:rPr>
                      <a:t>道德与法治</a:t>
                    </a:r>
                  </a:p>
                </p:txBody>
              </p:sp>
              <p:sp>
                <p:nvSpPr>
                  <p:cNvPr id="24" name="文本框 23">
                    <a:extLst>
                      <a:ext uri="{FF2B5EF4-FFF2-40B4-BE49-F238E27FC236}">
                        <a16:creationId xmlns:a16="http://schemas.microsoft.com/office/drawing/2014/main" id="{E30A6D2E-16A3-4F16-C35E-D54E79636D4E}"/>
                      </a:ext>
                    </a:extLst>
                  </p:cNvPr>
                  <p:cNvSpPr txBox="1"/>
                  <p:nvPr/>
                </p:nvSpPr>
                <p:spPr>
                  <a:xfrm>
                    <a:off x="9080133" y="5595467"/>
                    <a:ext cx="2475627" cy="400110"/>
                  </a:xfrm>
                  <a:prstGeom prst="rect">
                    <a:avLst/>
                  </a:prstGeom>
                  <a:noFill/>
                </p:spPr>
                <p:txBody>
                  <a:bodyPr wrap="square" rtlCol="0">
                    <a:spAutoFit/>
                  </a:bodyPr>
                  <a:lstStyle/>
                  <a:p>
                    <a:pPr algn="ctr"/>
                    <a:r>
                      <a:rPr lang="zh-CN" altLang="en-US" sz="2000" b="1" spc="300" dirty="0">
                        <a:cs typeface="Times New Roman" panose="02020603050405020304" pitchFamily="18" charset="0"/>
                        <a:sym typeface="Times New Roman" panose="02020603050405020304" pitchFamily="18" charset="0"/>
                      </a:rPr>
                      <a:t>八年级 上册</a:t>
                    </a:r>
                  </a:p>
                </p:txBody>
              </p:sp>
            </p:grpSp>
            <p:cxnSp>
              <p:nvCxnSpPr>
                <p:cNvPr id="21" name="直接连接符 20">
                  <a:extLst>
                    <a:ext uri="{FF2B5EF4-FFF2-40B4-BE49-F238E27FC236}">
                      <a16:creationId xmlns:a16="http://schemas.microsoft.com/office/drawing/2014/main" id="{659DA7CE-0AEE-BFFE-97EE-FBAC238DF54F}"/>
                    </a:ext>
                  </a:extLst>
                </p:cNvPr>
                <p:cNvCxnSpPr/>
                <p:nvPr/>
              </p:nvCxnSpPr>
              <p:spPr>
                <a:xfrm>
                  <a:off x="9288057" y="5485237"/>
                  <a:ext cx="225421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pic>
          <p:nvPicPr>
            <p:cNvPr id="16" name="图片 15">
              <a:extLst>
                <a:ext uri="{FF2B5EF4-FFF2-40B4-BE49-F238E27FC236}">
                  <a16:creationId xmlns:a16="http://schemas.microsoft.com/office/drawing/2014/main" id="{DA9D3E51-302D-E568-08F1-6E7CC941A6B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917992" y="1043545"/>
              <a:ext cx="1730939" cy="616443"/>
            </a:xfrm>
            <a:prstGeom prst="rect">
              <a:avLst/>
            </a:prstGeom>
          </p:spPr>
        </p:pic>
      </p:grpSp>
    </p:spTree>
    <p:extLst>
      <p:ext uri="{BB962C8B-B14F-4D97-AF65-F5344CB8AC3E}">
        <p14:creationId xmlns:p14="http://schemas.microsoft.com/office/powerpoint/2010/main" val="189626642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3.jpeg">
            <a:extLst>
              <a:ext uri="{FF2B5EF4-FFF2-40B4-BE49-F238E27FC236}">
                <a16:creationId xmlns:a16="http://schemas.microsoft.com/office/drawing/2014/main" id="{3E4493F7-F526-57F4-72C3-D608EDBEC557}"/>
              </a:ext>
            </a:extLst>
          </p:cNvPr>
          <p:cNvPicPr>
            <a:picLocks noChangeAspect="1"/>
          </p:cNvPicPr>
          <p:nvPr/>
        </p:nvPicPr>
        <p:blipFill>
          <a:blip r:embed="rId2">
            <a:extLst>
              <a:ext uri="{BEBA8EAE-BF5A-486C-A8C5-ECC9F3942E4B}">
                <a14:imgProps xmlns:a14="http://schemas.microsoft.com/office/drawing/2010/main">
                  <a14:imgLayer r:embed="rId3">
                    <a14:imgEffect>
                      <a14:saturation sat="200000"/>
                    </a14:imgEffect>
                  </a14:imgLayer>
                </a14:imgProps>
              </a:ext>
            </a:extLst>
          </a:blip>
          <a:stretch>
            <a:fillRect/>
          </a:stretch>
        </p:blipFill>
        <p:spPr>
          <a:xfrm>
            <a:off x="277132" y="676108"/>
            <a:ext cx="2525445" cy="459172"/>
          </a:xfrm>
          <a:prstGeom prst="rect">
            <a:avLst/>
          </a:prstGeom>
        </p:spPr>
      </p:pic>
      <p:sp>
        <p:nvSpPr>
          <p:cNvPr id="4" name="文本框 3">
            <a:extLst>
              <a:ext uri="{FF2B5EF4-FFF2-40B4-BE49-F238E27FC236}">
                <a16:creationId xmlns:a16="http://schemas.microsoft.com/office/drawing/2014/main" id="{4E62DB63-16BC-A9D1-E573-FB307ECFBE3D}"/>
              </a:ext>
            </a:extLst>
          </p:cNvPr>
          <p:cNvSpPr txBox="1">
            <a:spLocks noChangeAspect="1"/>
          </p:cNvSpPr>
          <p:nvPr/>
        </p:nvSpPr>
        <p:spPr>
          <a:xfrm>
            <a:off x="679450" y="1023335"/>
            <a:ext cx="11235418" cy="5641609"/>
          </a:xfrm>
          <a:prstGeom prst="rect">
            <a:avLst/>
          </a:prstGeom>
          <a:noFill/>
        </p:spPr>
        <p:txBody>
          <a:bodyPr wrap="square">
            <a:spAutoFit/>
          </a:bodyPr>
          <a:lstStyle/>
          <a:p>
            <a:pPr>
              <a:lnSpc>
                <a:spcPct val="130000"/>
              </a:lnSpc>
              <a:buNone/>
            </a:pPr>
            <a:r>
              <a:rPr lang="zh-CN" altLang="zh-CN" sz="2800" b="1" dirty="0">
                <a:effectLst/>
                <a:latin typeface="Arial" panose="020B0604020202020204" pitchFamily="34" charset="0"/>
                <a:ea typeface="黑体" panose="02010609060101010101" pitchFamily="49" charset="-122"/>
                <a:cs typeface="Times New Roman" panose="02020603050405020304" pitchFamily="18" charset="0"/>
              </a:rPr>
              <a:t>【与法同行</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effectLst/>
                <a:latin typeface="Arial" panose="020B0604020202020204" pitchFamily="34" charset="0"/>
                <a:ea typeface="黑体" panose="02010609060101010101" pitchFamily="49" charset="-122"/>
                <a:cs typeface="Times New Roman" panose="02020603050405020304" pitchFamily="18" charset="0"/>
              </a:rPr>
              <a:t>维护国家安全】</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8</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．阅读材料，完成下列要求。</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zh-CN" altLang="zh-CN" sz="2800" b="1" dirty="0">
                <a:effectLst/>
                <a:latin typeface="Arial" panose="020B0604020202020204" pitchFamily="34" charset="0"/>
                <a:ea typeface="黑体" panose="02010609060101010101" pitchFamily="49" charset="-122"/>
                <a:cs typeface="Times New Roman" panose="02020603050405020304" pitchFamily="18" charset="0"/>
              </a:rPr>
              <a:t>材料一</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effectLst/>
                <a:latin typeface="Times New Roman" panose="02020603050405020304" pitchFamily="18" charset="0"/>
                <a:ea typeface="楷体" panose="02010609060101010101" pitchFamily="49" charset="-122"/>
                <a:cs typeface="Times New Roman" panose="02020603050405020304" pitchFamily="18" charset="0"/>
              </a:rPr>
              <a:t>十四届全国人大常委会第六次会议表决通过了《中华人民共和国爱国主义教育法》。这部旨在加强爱国主义教育、传承和弘扬爱国主义精神的法律，共</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5</a:t>
            </a:r>
            <a:r>
              <a:rPr lang="zh-CN" altLang="zh-CN" sz="2800" b="1" dirty="0">
                <a:effectLst/>
                <a:latin typeface="Times New Roman" panose="02020603050405020304" pitchFamily="18" charset="0"/>
                <a:ea typeface="楷体" panose="02010609060101010101" pitchFamily="49" charset="-122"/>
                <a:cs typeface="Times New Roman" panose="02020603050405020304" pitchFamily="18" charset="0"/>
              </a:rPr>
              <a:t>章</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40</a:t>
            </a:r>
            <a:r>
              <a:rPr lang="zh-CN" altLang="zh-CN" sz="2800" b="1" dirty="0">
                <a:effectLst/>
                <a:latin typeface="Times New Roman" panose="02020603050405020304" pitchFamily="18" charset="0"/>
                <a:ea typeface="楷体" panose="02010609060101010101" pitchFamily="49" charset="-122"/>
                <a:cs typeface="Times New Roman" panose="02020603050405020304" pitchFamily="18" charset="0"/>
              </a:rPr>
              <a:t>条。其中规定了丰富的爱国主义教育内容，涵盖思想政治、历史文化、英烈和模范人物事迹及体现的民族精神、时代精神等各个方面。其中第十四条规定：</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Times New Roman" panose="02020603050405020304" pitchFamily="18" charset="0"/>
                <a:ea typeface="楷体" panose="02010609060101010101" pitchFamily="49" charset="-122"/>
                <a:cs typeface="Times New Roman" panose="02020603050405020304" pitchFamily="18" charset="0"/>
              </a:rPr>
              <a:t>国家采取多种形式开展法治宣传教育、国家安全和国防教育，增强公民的法治意识、国家安全和国防观念，引导公民自觉履行维护国家统一和民族团结，维护国家安全、荣誉和利益的义务。</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60523574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49E7B911-2BC8-BC3D-4C47-5B40084188EB}"/>
              </a:ext>
            </a:extLst>
          </p:cNvPr>
          <p:cNvSpPr txBox="1">
            <a:spLocks noChangeAspect="1"/>
          </p:cNvSpPr>
          <p:nvPr/>
        </p:nvSpPr>
        <p:spPr>
          <a:xfrm>
            <a:off x="433131" y="829976"/>
            <a:ext cx="11325737" cy="5437899"/>
          </a:xfrm>
          <a:prstGeom prst="rect">
            <a:avLst/>
          </a:prstGeom>
          <a:noFill/>
        </p:spPr>
        <p:txBody>
          <a:bodyPr wrap="square">
            <a:spAutoFit/>
          </a:bodyPr>
          <a:lstStyle/>
          <a:p>
            <a:pPr>
              <a:lnSpc>
                <a:spcPct val="130000"/>
              </a:lnSpc>
              <a:buNone/>
            </a:pPr>
            <a:r>
              <a:rPr lang="zh-CN" altLang="zh-CN" sz="3000" b="1" dirty="0">
                <a:effectLst/>
                <a:latin typeface="Arial" panose="020B0604020202020204" pitchFamily="34" charset="0"/>
                <a:ea typeface="黑体" panose="02010609060101010101" pitchFamily="49" charset="-122"/>
                <a:cs typeface="Times New Roman" panose="02020603050405020304" pitchFamily="18" charset="0"/>
              </a:rPr>
              <a:t>材料二</a:t>
            </a:r>
            <a:r>
              <a:rPr lang="zh-CN" altLang="zh-CN" sz="3000" b="1" dirty="0">
                <a:effectLst/>
                <a:latin typeface="Times New Roman" panose="02020603050405020304" pitchFamily="18" charset="0"/>
                <a:ea typeface="宋体" panose="02010600030101010101" pitchFamily="2" charset="-122"/>
                <a:cs typeface="Times New Roman" panose="02020603050405020304" pitchFamily="18" charset="0"/>
              </a:rPr>
              <a:t>　</a:t>
            </a:r>
            <a:r>
              <a:rPr lang="zh-CN" altLang="zh-CN" sz="3000" b="1" dirty="0">
                <a:effectLst/>
                <a:latin typeface="Times New Roman" panose="02020603050405020304" pitchFamily="18" charset="0"/>
                <a:ea typeface="楷体" panose="02010609060101010101" pitchFamily="49" charset="-122"/>
                <a:cs typeface="Times New Roman" panose="02020603050405020304" pitchFamily="18" charset="0"/>
              </a:rPr>
              <a:t>公安部部署云南等地公安机关持续推进边境警务执法合作，连续开展多轮打击行动，截至目前，缅北相关地方执法部门共向我方移交电信网络诈骗犯罪嫌疑人</a:t>
            </a:r>
            <a:r>
              <a:rPr lang="en-US" altLang="zh-CN" sz="3000" b="1" dirty="0">
                <a:effectLst/>
                <a:latin typeface="Times New Roman" panose="02020603050405020304" pitchFamily="18" charset="0"/>
                <a:ea typeface="宋体" panose="02010600030101010101" pitchFamily="2" charset="-122"/>
                <a:cs typeface="Times New Roman" panose="02020603050405020304" pitchFamily="18" charset="0"/>
              </a:rPr>
              <a:t>3.1</a:t>
            </a:r>
            <a:r>
              <a:rPr lang="zh-CN" altLang="zh-CN" sz="3000" b="1" dirty="0">
                <a:effectLst/>
                <a:latin typeface="Times New Roman" panose="02020603050405020304" pitchFamily="18" charset="0"/>
                <a:ea typeface="楷体" panose="02010609060101010101" pitchFamily="49" charset="-122"/>
                <a:cs typeface="Times New Roman" panose="02020603050405020304" pitchFamily="18" charset="0"/>
              </a:rPr>
              <a:t>万名，其中幕后</a:t>
            </a:r>
            <a:r>
              <a:rPr lang="zh-CN" altLang="zh-CN" sz="30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000" b="1" dirty="0">
                <a:effectLst/>
                <a:latin typeface="Times New Roman" panose="02020603050405020304" pitchFamily="18" charset="0"/>
                <a:ea typeface="楷体" panose="02010609060101010101" pitchFamily="49" charset="-122"/>
                <a:cs typeface="Times New Roman" panose="02020603050405020304" pitchFamily="18" charset="0"/>
              </a:rPr>
              <a:t>金主</a:t>
            </a:r>
            <a:r>
              <a:rPr lang="zh-CN" altLang="zh-CN" sz="30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000" b="1" dirty="0">
                <a:effectLst/>
                <a:latin typeface="Times New Roman" panose="02020603050405020304" pitchFamily="18" charset="0"/>
                <a:ea typeface="楷体" panose="02010609060101010101" pitchFamily="49" charset="-122"/>
                <a:cs typeface="Times New Roman" panose="02020603050405020304" pitchFamily="18" charset="0"/>
              </a:rPr>
              <a:t>、组织头目和骨干</a:t>
            </a:r>
            <a:r>
              <a:rPr lang="en-US" altLang="zh-CN" sz="3000" b="1" dirty="0">
                <a:effectLst/>
                <a:latin typeface="Times New Roman" panose="02020603050405020304" pitchFamily="18" charset="0"/>
                <a:ea typeface="宋体" panose="02010600030101010101" pitchFamily="2" charset="-122"/>
                <a:cs typeface="Times New Roman" panose="02020603050405020304" pitchFamily="18" charset="0"/>
              </a:rPr>
              <a:t>63</a:t>
            </a:r>
            <a:r>
              <a:rPr lang="zh-CN" altLang="zh-CN" sz="3000" b="1" dirty="0">
                <a:effectLst/>
                <a:latin typeface="Times New Roman" panose="02020603050405020304" pitchFamily="18" charset="0"/>
                <a:ea typeface="楷体" panose="02010609060101010101" pitchFamily="49" charset="-122"/>
                <a:cs typeface="Times New Roman" panose="02020603050405020304" pitchFamily="18" charset="0"/>
              </a:rPr>
              <a:t>名，网上在逃人员</a:t>
            </a:r>
            <a:r>
              <a:rPr lang="en-US" altLang="zh-CN" sz="3000" b="1" dirty="0">
                <a:effectLst/>
                <a:latin typeface="Times New Roman" panose="02020603050405020304" pitchFamily="18" charset="0"/>
                <a:ea typeface="宋体" panose="02010600030101010101" pitchFamily="2" charset="-122"/>
                <a:cs typeface="Times New Roman" panose="02020603050405020304" pitchFamily="18" charset="0"/>
              </a:rPr>
              <a:t>1</a:t>
            </a:r>
            <a:r>
              <a:rPr lang="en-US" altLang="zh-CN" sz="30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000" b="1" dirty="0">
                <a:effectLst/>
                <a:latin typeface="Times New Roman" panose="02020603050405020304" pitchFamily="18" charset="0"/>
                <a:ea typeface="宋体" panose="02010600030101010101" pitchFamily="2" charset="-122"/>
                <a:cs typeface="Times New Roman" panose="02020603050405020304" pitchFamily="18" charset="0"/>
              </a:rPr>
              <a:t>531</a:t>
            </a:r>
            <a:r>
              <a:rPr lang="zh-CN" altLang="zh-CN" sz="3000" b="1" dirty="0">
                <a:effectLst/>
                <a:latin typeface="Times New Roman" panose="02020603050405020304" pitchFamily="18" charset="0"/>
                <a:ea typeface="楷体" panose="02010609060101010101" pitchFamily="49" charset="-122"/>
                <a:cs typeface="Times New Roman" panose="02020603050405020304" pitchFamily="18" charset="0"/>
              </a:rPr>
              <a:t>名，打击工作取得显著战果。德宏公安机关边境警务执法合作取得重要突破，缅北木姐地区执法部门将</a:t>
            </a:r>
            <a:r>
              <a:rPr lang="en-US" altLang="zh-CN" sz="3000" b="1" dirty="0">
                <a:effectLst/>
                <a:latin typeface="Times New Roman" panose="02020603050405020304" pitchFamily="18" charset="0"/>
                <a:ea typeface="宋体" panose="02010600030101010101" pitchFamily="2" charset="-122"/>
                <a:cs typeface="Times New Roman" panose="02020603050405020304" pitchFamily="18" charset="0"/>
              </a:rPr>
              <a:t>571</a:t>
            </a:r>
            <a:r>
              <a:rPr lang="zh-CN" altLang="zh-CN" sz="3000" b="1" dirty="0">
                <a:effectLst/>
                <a:latin typeface="Times New Roman" panose="02020603050405020304" pitchFamily="18" charset="0"/>
                <a:ea typeface="楷体" panose="02010609060101010101" pitchFamily="49" charset="-122"/>
                <a:cs typeface="Times New Roman" panose="02020603050405020304" pitchFamily="18" charset="0"/>
              </a:rPr>
              <a:t>名电信网络诈骗犯罪嫌疑人陆续移交我方，对诈骗分子形成强大震慑。在缅甸各方的大力配合下，累计</a:t>
            </a:r>
            <a:r>
              <a:rPr lang="en-US" altLang="zh-CN" sz="3000" b="1" dirty="0">
                <a:effectLst/>
                <a:latin typeface="Times New Roman" panose="02020603050405020304" pitchFamily="18" charset="0"/>
                <a:ea typeface="宋体" panose="02010600030101010101" pitchFamily="2" charset="-122"/>
                <a:cs typeface="Times New Roman" panose="02020603050405020304" pitchFamily="18" charset="0"/>
              </a:rPr>
              <a:t>3.1</a:t>
            </a:r>
            <a:r>
              <a:rPr lang="zh-CN" altLang="zh-CN" sz="3000" b="1" dirty="0">
                <a:effectLst/>
                <a:latin typeface="Times New Roman" panose="02020603050405020304" pitchFamily="18" charset="0"/>
                <a:ea typeface="楷体" panose="02010609060101010101" pitchFamily="49" charset="-122"/>
                <a:cs typeface="Times New Roman" panose="02020603050405020304" pitchFamily="18" charset="0"/>
              </a:rPr>
              <a:t>万名电信网络诈骗犯罪嫌疑人移交我方，并被涉案地公安机关陆续押回。公安机关将彻查其全部违法犯罪事实，坚决依法予以严惩。</a:t>
            </a:r>
            <a:endParaRPr lang="zh-CN" altLang="zh-CN" sz="30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827111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5F9C5DE2-5687-F3BE-9E2D-5981C039FF3D}"/>
              </a:ext>
            </a:extLst>
          </p:cNvPr>
          <p:cNvSpPr txBox="1">
            <a:spLocks noChangeAspect="1"/>
          </p:cNvSpPr>
          <p:nvPr/>
        </p:nvSpPr>
        <p:spPr>
          <a:xfrm>
            <a:off x="477377" y="761199"/>
            <a:ext cx="10833100" cy="1313052"/>
          </a:xfrm>
          <a:prstGeom prst="rect">
            <a:avLst/>
          </a:prstGeom>
          <a:noFill/>
        </p:spPr>
        <p:txBody>
          <a:bodyPr wrap="square">
            <a:spAutoFit/>
          </a:bodyPr>
          <a:lstStyle/>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请结合相关知识，分析我国把维护国家安全写入《中华人民共和国爱国主义教育法》中的原因。</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5" name="文本框 4">
            <a:extLst>
              <a:ext uri="{FF2B5EF4-FFF2-40B4-BE49-F238E27FC236}">
                <a16:creationId xmlns:a16="http://schemas.microsoft.com/office/drawing/2014/main" id="{4FFE3715-090D-4E26-FFF1-3095CF246703}"/>
              </a:ext>
            </a:extLst>
          </p:cNvPr>
          <p:cNvSpPr txBox="1">
            <a:spLocks noChangeAspect="1"/>
          </p:cNvSpPr>
          <p:nvPr/>
        </p:nvSpPr>
        <p:spPr>
          <a:xfrm>
            <a:off x="477376" y="2183038"/>
            <a:ext cx="11237247" cy="1953227"/>
          </a:xfrm>
          <a:prstGeom prst="rect">
            <a:avLst/>
          </a:prstGeom>
          <a:noFill/>
        </p:spPr>
        <p:txBody>
          <a:bodyPr wrap="square">
            <a:spAutoFit/>
          </a:bodyPr>
          <a:lstStyle/>
          <a:p>
            <a:pPr>
              <a:lnSpc>
                <a:spcPct val="130000"/>
              </a:lnSpc>
              <a:buNone/>
            </a:pPr>
            <a:r>
              <a:rPr lang="zh-CN" altLang="zh-CN" sz="3200" b="1" dirty="0">
                <a:solidFill>
                  <a:srgbClr val="FF0000"/>
                </a:solidFill>
                <a:effectLst/>
                <a:latin typeface="Cambria Math" panose="02040503050406030204" pitchFamily="18" charset="0"/>
                <a:ea typeface="宋体" panose="02010600030101010101" pitchFamily="2" charset="-122"/>
                <a:cs typeface="Cambria Math" panose="02040503050406030204" pitchFamily="18" charset="0"/>
              </a:rPr>
              <a:t>①</a:t>
            </a:r>
            <a:r>
              <a:rPr lang="zh-CN" altLang="zh-CN" sz="3200" b="1" dirty="0">
                <a:solidFill>
                  <a:srgbClr val="FF0000"/>
                </a:solidFill>
                <a:effectLst/>
                <a:latin typeface="Arial" panose="020B0604020202020204" pitchFamily="34" charset="0"/>
                <a:ea typeface="黑体" panose="02010609060101010101" pitchFamily="49" charset="-122"/>
                <a:cs typeface="Times New Roman" panose="02020603050405020304" pitchFamily="18" charset="0"/>
              </a:rPr>
              <a:t>国家安全是实现国家利益最根本的保障。</a:t>
            </a:r>
            <a:endParaRPr lang="en-US" altLang="zh-CN" sz="3200" b="1" dirty="0">
              <a:solidFill>
                <a:srgbClr val="FF0000"/>
              </a:solidFill>
              <a:effectLst/>
              <a:latin typeface="Arial" panose="020B0604020202020204" pitchFamily="34" charset="0"/>
              <a:ea typeface="黑体" panose="02010609060101010101" pitchFamily="49" charset="-122"/>
              <a:cs typeface="Times New Roman" panose="02020603050405020304" pitchFamily="18" charset="0"/>
            </a:endParaRPr>
          </a:p>
          <a:p>
            <a:pPr>
              <a:lnSpc>
                <a:spcPct val="130000"/>
              </a:lnSpc>
              <a:buNone/>
            </a:pPr>
            <a:r>
              <a:rPr lang="zh-CN" altLang="zh-CN" sz="3200" b="1" dirty="0">
                <a:solidFill>
                  <a:srgbClr val="FF0000"/>
                </a:solidFill>
                <a:effectLst/>
                <a:latin typeface="Cambria Math" panose="02040503050406030204" pitchFamily="18" charset="0"/>
                <a:ea typeface="宋体" panose="02010600030101010101" pitchFamily="2" charset="-122"/>
                <a:cs typeface="Cambria Math" panose="02040503050406030204" pitchFamily="18" charset="0"/>
              </a:rPr>
              <a:t>②</a:t>
            </a:r>
            <a:r>
              <a:rPr lang="zh-CN" altLang="zh-CN" sz="3200" b="1" dirty="0">
                <a:solidFill>
                  <a:srgbClr val="FF0000"/>
                </a:solidFill>
                <a:effectLst/>
                <a:latin typeface="Arial" panose="020B0604020202020204" pitchFamily="34" charset="0"/>
                <a:ea typeface="黑体" panose="02010609060101010101" pitchFamily="49" charset="-122"/>
                <a:cs typeface="Times New Roman" panose="02020603050405020304" pitchFamily="18" charset="0"/>
              </a:rPr>
              <a:t>国家安全是国家生存与发展的重要保障，是民族复兴的根基。</a:t>
            </a:r>
            <a:endParaRPr lang="en-US" altLang="zh-CN" sz="3200" b="1" dirty="0">
              <a:solidFill>
                <a:srgbClr val="FF0000"/>
              </a:solidFill>
              <a:effectLst/>
              <a:latin typeface="Arial" panose="020B0604020202020204" pitchFamily="34" charset="0"/>
              <a:ea typeface="黑体" panose="02010609060101010101" pitchFamily="49" charset="-122"/>
              <a:cs typeface="Times New Roman" panose="02020603050405020304" pitchFamily="18" charset="0"/>
            </a:endParaRPr>
          </a:p>
          <a:p>
            <a:pPr>
              <a:lnSpc>
                <a:spcPct val="130000"/>
              </a:lnSpc>
              <a:buNone/>
            </a:pPr>
            <a:r>
              <a:rPr lang="zh-CN" altLang="zh-CN" sz="3200" b="1" dirty="0">
                <a:solidFill>
                  <a:srgbClr val="FF0000"/>
                </a:solidFill>
                <a:effectLst/>
                <a:latin typeface="Cambria Math" panose="02040503050406030204" pitchFamily="18" charset="0"/>
                <a:ea typeface="宋体" panose="02010600030101010101" pitchFamily="2" charset="-122"/>
                <a:cs typeface="Cambria Math" panose="02040503050406030204" pitchFamily="18" charset="0"/>
              </a:rPr>
              <a:t>③</a:t>
            </a:r>
            <a:r>
              <a:rPr lang="zh-CN" altLang="zh-CN" sz="3200" b="1" dirty="0">
                <a:solidFill>
                  <a:srgbClr val="FF0000"/>
                </a:solidFill>
                <a:effectLst/>
                <a:latin typeface="Arial" panose="020B0604020202020204" pitchFamily="34" charset="0"/>
                <a:ea typeface="黑体" panose="02010609060101010101" pitchFamily="49" charset="-122"/>
                <a:cs typeface="Times New Roman" panose="02020603050405020304" pitchFamily="18" charset="0"/>
              </a:rPr>
              <a:t>国家安全是人民幸福安康的前提。</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4081572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0C3F6798-DFE7-8256-A9B1-925CD3DDC248}"/>
              </a:ext>
            </a:extLst>
          </p:cNvPr>
          <p:cNvSpPr txBox="1">
            <a:spLocks noChangeAspect="1"/>
          </p:cNvSpPr>
          <p:nvPr/>
        </p:nvSpPr>
        <p:spPr>
          <a:xfrm>
            <a:off x="679450" y="800479"/>
            <a:ext cx="10833100" cy="1236749"/>
          </a:xfrm>
          <a:prstGeom prst="rect">
            <a:avLst/>
          </a:prstGeom>
          <a:noFill/>
        </p:spPr>
        <p:txBody>
          <a:bodyPr wrap="square">
            <a:spAutoFit/>
          </a:bodyPr>
          <a:lstStyle/>
          <a:p>
            <a:pPr>
              <a:lnSpc>
                <a:spcPct val="130000"/>
              </a:lnSpc>
              <a:buNone/>
            </a:pPr>
            <a:r>
              <a:rPr lang="en-US" altLang="zh-CN" sz="3000" b="1" dirty="0">
                <a:effectLst/>
                <a:latin typeface="Times New Roman" panose="02020603050405020304" pitchFamily="18" charset="0"/>
                <a:ea typeface="宋体" panose="02010600030101010101" pitchFamily="2" charset="-122"/>
                <a:cs typeface="Times New Roman" panose="02020603050405020304" pitchFamily="18" charset="0"/>
              </a:rPr>
              <a:t>(2)</a:t>
            </a:r>
            <a:r>
              <a:rPr lang="zh-CN" altLang="zh-CN" sz="3000" b="1" dirty="0">
                <a:effectLst/>
                <a:latin typeface="Times New Roman" panose="02020603050405020304" pitchFamily="18" charset="0"/>
                <a:ea typeface="宋体" panose="02010600030101010101" pitchFamily="2" charset="-122"/>
                <a:cs typeface="Times New Roman" panose="02020603050405020304" pitchFamily="18" charset="0"/>
              </a:rPr>
              <a:t>结合所学法律知识，说一说公安机关严厉打击缅北电信网络诈骗犯罪集团的意义。</a:t>
            </a:r>
            <a:endParaRPr lang="zh-CN" altLang="zh-CN" sz="30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5" name="文本框 4">
            <a:extLst>
              <a:ext uri="{FF2B5EF4-FFF2-40B4-BE49-F238E27FC236}">
                <a16:creationId xmlns:a16="http://schemas.microsoft.com/office/drawing/2014/main" id="{5F181633-84CB-46FE-9CBA-88899E646813}"/>
              </a:ext>
            </a:extLst>
          </p:cNvPr>
          <p:cNvSpPr txBox="1">
            <a:spLocks noChangeAspect="1"/>
          </p:cNvSpPr>
          <p:nvPr/>
        </p:nvSpPr>
        <p:spPr>
          <a:xfrm>
            <a:off x="679450" y="1971597"/>
            <a:ext cx="10833100" cy="4237570"/>
          </a:xfrm>
          <a:prstGeom prst="rect">
            <a:avLst/>
          </a:prstGeom>
          <a:noFill/>
        </p:spPr>
        <p:txBody>
          <a:bodyPr wrap="square">
            <a:spAutoFit/>
          </a:bodyPr>
          <a:lstStyle/>
          <a:p>
            <a:pPr>
              <a:lnSpc>
                <a:spcPct val="130000"/>
              </a:lnSpc>
              <a:buNone/>
            </a:pPr>
            <a:r>
              <a:rPr lang="zh-CN" altLang="zh-CN" sz="3000" b="1" dirty="0">
                <a:solidFill>
                  <a:srgbClr val="FF0000"/>
                </a:solidFill>
                <a:effectLst/>
                <a:latin typeface="Cambria Math" panose="02040503050406030204" pitchFamily="18" charset="0"/>
                <a:ea typeface="宋体" panose="02010600030101010101" pitchFamily="2" charset="-122"/>
                <a:cs typeface="Cambria Math" panose="02040503050406030204" pitchFamily="18" charset="0"/>
              </a:rPr>
              <a:t>①</a:t>
            </a:r>
            <a:r>
              <a:rPr lang="zh-CN" altLang="zh-CN" sz="3000" b="1" dirty="0">
                <a:solidFill>
                  <a:srgbClr val="FF0000"/>
                </a:solidFill>
                <a:effectLst/>
                <a:latin typeface="Arial" panose="020B0604020202020204" pitchFamily="34" charset="0"/>
                <a:ea typeface="黑体" panose="02010609060101010101" pitchFamily="49" charset="-122"/>
                <a:cs typeface="Times New Roman" panose="02020603050405020304" pitchFamily="18" charset="0"/>
              </a:rPr>
              <a:t>有利于惩治犯罪，对诈骗分子形成强大震慑，彰显我国法律权威。</a:t>
            </a:r>
            <a:r>
              <a:rPr lang="zh-CN" altLang="zh-CN" sz="3000" b="1" dirty="0">
                <a:solidFill>
                  <a:srgbClr val="FF0000"/>
                </a:solidFill>
                <a:effectLst/>
                <a:latin typeface="Cambria Math" panose="02040503050406030204" pitchFamily="18" charset="0"/>
                <a:ea typeface="宋体" panose="02010600030101010101" pitchFamily="2" charset="-122"/>
                <a:cs typeface="Cambria Math" panose="02040503050406030204" pitchFamily="18" charset="0"/>
              </a:rPr>
              <a:t>②</a:t>
            </a:r>
            <a:r>
              <a:rPr lang="zh-CN" altLang="zh-CN" sz="3000" b="1" dirty="0">
                <a:solidFill>
                  <a:srgbClr val="FF0000"/>
                </a:solidFill>
                <a:effectLst/>
                <a:latin typeface="Arial" panose="020B0604020202020204" pitchFamily="34" charset="0"/>
                <a:ea typeface="黑体" panose="02010609060101010101" pitchFamily="49" charset="-122"/>
                <a:cs typeface="Times New Roman" panose="02020603050405020304" pitchFamily="18" charset="0"/>
              </a:rPr>
              <a:t>大力打击缅北电信网络诈骗违法犯罪体现了违法必究，有利于推进全面依法治国。</a:t>
            </a:r>
            <a:r>
              <a:rPr lang="zh-CN" altLang="zh-CN" sz="3000" b="1" dirty="0">
                <a:solidFill>
                  <a:srgbClr val="FF0000"/>
                </a:solidFill>
                <a:effectLst/>
                <a:latin typeface="Cambria Math" panose="02040503050406030204" pitchFamily="18" charset="0"/>
                <a:ea typeface="宋体" panose="02010600030101010101" pitchFamily="2" charset="-122"/>
                <a:cs typeface="Cambria Math" panose="02040503050406030204" pitchFamily="18" charset="0"/>
              </a:rPr>
              <a:t>③</a:t>
            </a:r>
            <a:r>
              <a:rPr lang="zh-CN" altLang="zh-CN" sz="3000" b="1" dirty="0">
                <a:solidFill>
                  <a:srgbClr val="FF0000"/>
                </a:solidFill>
                <a:effectLst/>
                <a:latin typeface="Arial" panose="020B0604020202020204" pitchFamily="34" charset="0"/>
                <a:ea typeface="黑体" panose="02010609060101010101" pitchFamily="49" charset="-122"/>
                <a:cs typeface="Times New Roman" panose="02020603050405020304" pitchFamily="18" charset="0"/>
              </a:rPr>
              <a:t>有利于维护人民群众的利益，提高人民群众的安全感和幸福感。</a:t>
            </a:r>
            <a:r>
              <a:rPr lang="zh-CN" altLang="zh-CN" sz="3000" b="1" dirty="0">
                <a:solidFill>
                  <a:srgbClr val="FF0000"/>
                </a:solidFill>
                <a:effectLst/>
                <a:latin typeface="Cambria Math" panose="02040503050406030204" pitchFamily="18" charset="0"/>
                <a:ea typeface="宋体" panose="02010600030101010101" pitchFamily="2" charset="-122"/>
                <a:cs typeface="Cambria Math" panose="02040503050406030204" pitchFamily="18" charset="0"/>
              </a:rPr>
              <a:t>④</a:t>
            </a:r>
            <a:r>
              <a:rPr lang="zh-CN" altLang="zh-CN" sz="3000" b="1" dirty="0">
                <a:solidFill>
                  <a:srgbClr val="FF0000"/>
                </a:solidFill>
                <a:effectLst/>
                <a:latin typeface="Arial" panose="020B0604020202020204" pitchFamily="34" charset="0"/>
                <a:ea typeface="黑体" panose="02010609060101010101" pitchFamily="49" charset="-122"/>
                <a:cs typeface="Times New Roman" panose="02020603050405020304" pitchFamily="18" charset="0"/>
              </a:rPr>
              <a:t>通过打击缅北电信网络诈骗违法犯罪维护了中缅边境的社会稳定和安定，维护了正常的社会秩序。</a:t>
            </a:r>
            <a:r>
              <a:rPr lang="en-US" altLang="zh-CN" sz="3000" b="1" dirty="0">
                <a:solidFill>
                  <a:srgbClr val="FF0000"/>
                </a:solidFill>
                <a:effectLst/>
                <a:latin typeface="Cambria Math" panose="02040503050406030204" pitchFamily="18" charset="0"/>
                <a:ea typeface="宋体" panose="02010600030101010101" pitchFamily="2" charset="-122"/>
                <a:cs typeface="Cambria Math" panose="02040503050406030204" pitchFamily="18" charset="0"/>
              </a:rPr>
              <a:t>⑤</a:t>
            </a:r>
            <a:r>
              <a:rPr lang="zh-CN" altLang="zh-CN" sz="3000" b="1" dirty="0">
                <a:solidFill>
                  <a:srgbClr val="FF0000"/>
                </a:solidFill>
                <a:effectLst/>
                <a:latin typeface="Arial" panose="020B0604020202020204" pitchFamily="34" charset="0"/>
                <a:ea typeface="黑体" panose="02010609060101010101" pitchFamily="49" charset="-122"/>
                <a:cs typeface="Times New Roman" panose="02020603050405020304" pitchFamily="18" charset="0"/>
              </a:rPr>
              <a:t>通过打击缅北电信网络诈骗违法犯罪维护了我国国家安全，体现了我国坚持以人民安全为宗旨的总体国家安全观。</a:t>
            </a:r>
            <a:endParaRPr lang="zh-CN" altLang="zh-CN" sz="30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4597529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bg>
      <p:bgPr>
        <a:solidFill>
          <a:srgbClr val="FFF100"/>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18055" y="984739"/>
            <a:ext cx="4555890" cy="3570240"/>
          </a:xfrm>
          <a:prstGeom prst="rect">
            <a:avLst/>
          </a:prstGeom>
        </p:spPr>
      </p:pic>
      <p:sp>
        <p:nvSpPr>
          <p:cNvPr id="4" name="文本框 3"/>
          <p:cNvSpPr txBox="1"/>
          <p:nvPr/>
        </p:nvSpPr>
        <p:spPr>
          <a:xfrm>
            <a:off x="4823857" y="4783016"/>
            <a:ext cx="2544286" cy="800219"/>
          </a:xfrm>
          <a:prstGeom prst="rect">
            <a:avLst/>
          </a:prstGeom>
          <a:noFill/>
        </p:spPr>
        <p:txBody>
          <a:bodyPr wrap="none" rtlCol="0">
            <a:spAutoFit/>
          </a:bodyPr>
          <a:lstStyle/>
          <a:p>
            <a:r>
              <a:rPr lang="zh-CN" altLang="en-US" sz="4600" dirty="0">
                <a:latin typeface="黑体" panose="02010609060101010101" pitchFamily="49" charset="-122"/>
                <a:ea typeface="黑体" panose="02010609060101010101" pitchFamily="49" charset="-122"/>
              </a:rPr>
              <a:t>谢谢观看</a:t>
            </a:r>
          </a:p>
        </p:txBody>
      </p:sp>
    </p:spTree>
  </p:cSld>
  <p:clrMapOvr>
    <a:masterClrMapping/>
  </p:clrMapOvr>
  <mc:AlternateContent xmlns:mc="http://schemas.openxmlformats.org/markup-compatibility/2006" xmlns:p14="http://schemas.microsoft.com/office/powerpoint/2010/main">
    <mc:Choice Requires="p14">
      <p:transition spd="slow" p14:dur="2000">
        <p:zoom dir="in"/>
      </p:transition>
    </mc:Choice>
    <mc:Fallback xmlns="">
      <p:transition spd="slow">
        <p:zoom dir="in"/>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852F51E-0B0D-4410-9F52-935F9483CDBE}"/>
              </a:ext>
            </a:extLst>
          </p:cNvPr>
          <p:cNvSpPr/>
          <p:nvPr/>
        </p:nvSpPr>
        <p:spPr>
          <a:xfrm>
            <a:off x="0" y="1698759"/>
            <a:ext cx="12192000" cy="1730241"/>
          </a:xfrm>
          <a:prstGeom prst="rect">
            <a:avLst/>
          </a:prstGeom>
          <a:solidFill>
            <a:srgbClr val="E600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Times New Roman" panose="02020603050405020304" pitchFamily="18" charset="0"/>
              <a:cs typeface="Times New Roman" panose="02020603050405020304" pitchFamily="18" charset="0"/>
            </a:endParaRPr>
          </a:p>
        </p:txBody>
      </p:sp>
      <p:sp>
        <p:nvSpPr>
          <p:cNvPr id="5" name="TextBox 14">
            <a:extLst>
              <a:ext uri="{FF2B5EF4-FFF2-40B4-BE49-F238E27FC236}">
                <a16:creationId xmlns:a16="http://schemas.microsoft.com/office/drawing/2014/main" id="{785D1E4F-546B-4C6F-B152-DF81FC3BF4A8}"/>
              </a:ext>
            </a:extLst>
          </p:cNvPr>
          <p:cNvSpPr txBox="1"/>
          <p:nvPr/>
        </p:nvSpPr>
        <p:spPr>
          <a:xfrm>
            <a:off x="272322" y="2593080"/>
            <a:ext cx="11647357" cy="615553"/>
          </a:xfrm>
          <a:prstGeom prst="rect">
            <a:avLst/>
          </a:prstGeom>
          <a:noFill/>
        </p:spPr>
        <p:txBody>
          <a:bodyPr vert="horz" wrap="square">
            <a:spAutoFit/>
          </a:bodyPr>
          <a:lstStyle/>
          <a:p>
            <a:pPr algn="ctr" fontAlgn="auto">
              <a:spcBef>
                <a:spcPts val="0"/>
              </a:spcBef>
              <a:spcAft>
                <a:spcPts val="0"/>
              </a:spcAft>
              <a:defRPr/>
            </a:pPr>
            <a:r>
              <a:rPr lang="zh-CN" altLang="en-US" sz="34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第一课时　认识国家安全</a:t>
            </a:r>
          </a:p>
        </p:txBody>
      </p:sp>
      <p:grpSp>
        <p:nvGrpSpPr>
          <p:cNvPr id="6" name="组合 5">
            <a:extLst>
              <a:ext uri="{FF2B5EF4-FFF2-40B4-BE49-F238E27FC236}">
                <a16:creationId xmlns:a16="http://schemas.microsoft.com/office/drawing/2014/main" id="{96EE5104-B659-4620-9FB8-F7D86929E5D3}"/>
              </a:ext>
            </a:extLst>
          </p:cNvPr>
          <p:cNvGrpSpPr/>
          <p:nvPr/>
        </p:nvGrpSpPr>
        <p:grpSpPr>
          <a:xfrm>
            <a:off x="4706901" y="3751701"/>
            <a:ext cx="3044397" cy="640508"/>
            <a:chOff x="1145233" y="1930184"/>
            <a:chExt cx="3044397" cy="640508"/>
          </a:xfrm>
        </p:grpSpPr>
        <p:sp>
          <p:nvSpPr>
            <p:cNvPr id="7" name="矩形 6">
              <a:extLst>
                <a:ext uri="{FF2B5EF4-FFF2-40B4-BE49-F238E27FC236}">
                  <a16:creationId xmlns:a16="http://schemas.microsoft.com/office/drawing/2014/main" id="{4181739E-A672-4427-A7B0-5A9B5144356C}"/>
                </a:ext>
              </a:extLst>
            </p:cNvPr>
            <p:cNvSpPr/>
            <p:nvPr/>
          </p:nvSpPr>
          <p:spPr>
            <a:xfrm>
              <a:off x="1292798" y="2044667"/>
              <a:ext cx="526025" cy="526025"/>
            </a:xfrm>
            <a:prstGeom prst="rect">
              <a:avLst/>
            </a:prstGeom>
            <a:noFill/>
            <a:ln>
              <a:solidFill>
                <a:srgbClr val="E6001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Times New Roman" panose="02020603050405020304" pitchFamily="18" charset="0"/>
                <a:cs typeface="Times New Roman" panose="02020603050405020304" pitchFamily="18" charset="0"/>
              </a:endParaRPr>
            </a:p>
          </p:txBody>
        </p:sp>
        <p:sp>
          <p:nvSpPr>
            <p:cNvPr id="8" name="TextBox 18">
              <a:hlinkClick r:id="rId2" action="ppaction://hlinksldjump"/>
              <a:extLst>
                <a:ext uri="{FF2B5EF4-FFF2-40B4-BE49-F238E27FC236}">
                  <a16:creationId xmlns:a16="http://schemas.microsoft.com/office/drawing/2014/main" id="{6B7C65E2-F7B3-47E5-A852-E87ECEF3AAD9}"/>
                </a:ext>
              </a:extLst>
            </p:cNvPr>
            <p:cNvSpPr txBox="1"/>
            <p:nvPr/>
          </p:nvSpPr>
          <p:spPr>
            <a:xfrm>
              <a:off x="1865313" y="1986394"/>
              <a:ext cx="2324317" cy="523220"/>
            </a:xfrm>
            <a:prstGeom prst="rect">
              <a:avLst/>
            </a:prstGeom>
            <a:noFill/>
          </p:spPr>
          <p:txBody>
            <a:bodyPr wrap="square" rtlCol="0">
              <a:spAutoFit/>
            </a:bodyPr>
            <a:lstStyle/>
            <a:p>
              <a:r>
                <a:rPr lang="zh-CN" altLang="en-US" sz="2800" b="1" dirty="0">
                  <a:solidFill>
                    <a:schemeClr val="tx1">
                      <a:lumMod val="85000"/>
                      <a:lumOff val="15000"/>
                    </a:schemeClr>
                  </a:solidFill>
                  <a:latin typeface="Times New Roman" panose="02020603050405020304" pitchFamily="18" charset="0"/>
                  <a:ea typeface="微软雅黑" panose="020B0503020204020204" pitchFamily="34" charset="-122"/>
                  <a:cs typeface="Times New Roman" panose="02020603050405020304" pitchFamily="18" charset="0"/>
                </a:rPr>
                <a:t>基础过关</a:t>
              </a:r>
            </a:p>
          </p:txBody>
        </p:sp>
        <p:sp>
          <p:nvSpPr>
            <p:cNvPr id="9" name="TextBox 10">
              <a:extLst>
                <a:ext uri="{FF2B5EF4-FFF2-40B4-BE49-F238E27FC236}">
                  <a16:creationId xmlns:a16="http://schemas.microsoft.com/office/drawing/2014/main" id="{DFECE70A-7BCE-486C-B288-3F1FEA8EED16}"/>
                </a:ext>
              </a:extLst>
            </p:cNvPr>
            <p:cNvSpPr txBox="1"/>
            <p:nvPr/>
          </p:nvSpPr>
          <p:spPr>
            <a:xfrm>
              <a:off x="1145233" y="1930184"/>
              <a:ext cx="550151" cy="523220"/>
            </a:xfrm>
            <a:prstGeom prst="rect">
              <a:avLst/>
            </a:prstGeom>
            <a:solidFill>
              <a:srgbClr val="E60012"/>
            </a:solidFill>
            <a:ln>
              <a:noFill/>
            </a:ln>
          </p:spPr>
          <p:txBody>
            <a:bodyPr wrap="none" rtlCol="0">
              <a:spAutoFit/>
            </a:bodyPr>
            <a:lstStyle/>
            <a:p>
              <a:r>
                <a:rPr lang="en-US" altLang="zh-CN" sz="2800" dirty="0">
                  <a:solidFill>
                    <a:schemeClr val="bg1"/>
                  </a:solidFill>
                  <a:latin typeface="Times New Roman" panose="02020603050405020304" pitchFamily="18" charset="0"/>
                  <a:cs typeface="Times New Roman" panose="02020603050405020304" pitchFamily="18" charset="0"/>
                </a:rPr>
                <a:t>01</a:t>
              </a:r>
              <a:endParaRPr lang="zh-CN" altLang="en-US" sz="2800" dirty="0">
                <a:solidFill>
                  <a:schemeClr val="bg1"/>
                </a:solidFill>
                <a:latin typeface="Times New Roman" panose="02020603050405020304" pitchFamily="18" charset="0"/>
                <a:cs typeface="Times New Roman" panose="02020603050405020304" pitchFamily="18" charset="0"/>
              </a:endParaRPr>
            </a:p>
          </p:txBody>
        </p:sp>
      </p:grpSp>
      <p:grpSp>
        <p:nvGrpSpPr>
          <p:cNvPr id="10" name="组合 9">
            <a:extLst>
              <a:ext uri="{FF2B5EF4-FFF2-40B4-BE49-F238E27FC236}">
                <a16:creationId xmlns:a16="http://schemas.microsoft.com/office/drawing/2014/main" id="{661930A9-57A4-4281-8FD7-DD9BD9030090}"/>
              </a:ext>
            </a:extLst>
          </p:cNvPr>
          <p:cNvGrpSpPr/>
          <p:nvPr/>
        </p:nvGrpSpPr>
        <p:grpSpPr>
          <a:xfrm>
            <a:off x="4706901" y="4704818"/>
            <a:ext cx="4476446" cy="640508"/>
            <a:chOff x="1145233" y="1930184"/>
            <a:chExt cx="4476446" cy="640508"/>
          </a:xfrm>
        </p:grpSpPr>
        <p:sp>
          <p:nvSpPr>
            <p:cNvPr id="11" name="矩形 10">
              <a:extLst>
                <a:ext uri="{FF2B5EF4-FFF2-40B4-BE49-F238E27FC236}">
                  <a16:creationId xmlns:a16="http://schemas.microsoft.com/office/drawing/2014/main" id="{9117B8EF-60CE-4A31-B455-DC67E8F6ABC0}"/>
                </a:ext>
              </a:extLst>
            </p:cNvPr>
            <p:cNvSpPr/>
            <p:nvPr/>
          </p:nvSpPr>
          <p:spPr>
            <a:xfrm>
              <a:off x="1292798" y="2044667"/>
              <a:ext cx="526025" cy="526025"/>
            </a:xfrm>
            <a:prstGeom prst="rect">
              <a:avLst/>
            </a:prstGeom>
            <a:noFill/>
            <a:ln>
              <a:solidFill>
                <a:srgbClr val="E6001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Times New Roman" panose="02020603050405020304" pitchFamily="18" charset="0"/>
                <a:cs typeface="Times New Roman" panose="02020603050405020304" pitchFamily="18" charset="0"/>
              </a:endParaRPr>
            </a:p>
          </p:txBody>
        </p:sp>
        <p:sp>
          <p:nvSpPr>
            <p:cNvPr id="12" name="TextBox 18">
              <a:hlinkClick r:id="rId3" action="ppaction://hlinksldjump"/>
              <a:extLst>
                <a:ext uri="{FF2B5EF4-FFF2-40B4-BE49-F238E27FC236}">
                  <a16:creationId xmlns:a16="http://schemas.microsoft.com/office/drawing/2014/main" id="{430AE51E-66D2-45D2-B077-EDBC955C33F1}"/>
                </a:ext>
              </a:extLst>
            </p:cNvPr>
            <p:cNvSpPr txBox="1"/>
            <p:nvPr/>
          </p:nvSpPr>
          <p:spPr>
            <a:xfrm>
              <a:off x="1865313" y="1986394"/>
              <a:ext cx="3756366" cy="523220"/>
            </a:xfrm>
            <a:prstGeom prst="rect">
              <a:avLst/>
            </a:prstGeom>
            <a:noFill/>
          </p:spPr>
          <p:txBody>
            <a:bodyPr wrap="square" rtlCol="0">
              <a:spAutoFit/>
            </a:bodyPr>
            <a:lstStyle/>
            <a:p>
              <a:r>
                <a:rPr lang="zh-CN" altLang="en-US" sz="2800" b="1" dirty="0">
                  <a:solidFill>
                    <a:schemeClr val="tx1">
                      <a:lumMod val="85000"/>
                      <a:lumOff val="15000"/>
                    </a:schemeClr>
                  </a:solidFill>
                  <a:latin typeface="Times New Roman" panose="02020603050405020304" pitchFamily="18" charset="0"/>
                  <a:ea typeface="微软雅黑" panose="020B0503020204020204" pitchFamily="34" charset="-122"/>
                  <a:cs typeface="Times New Roman" panose="02020603050405020304" pitchFamily="18" charset="0"/>
                </a:rPr>
                <a:t>能力提升</a:t>
              </a:r>
            </a:p>
          </p:txBody>
        </p:sp>
        <p:sp>
          <p:nvSpPr>
            <p:cNvPr id="13" name="TextBox 10">
              <a:extLst>
                <a:ext uri="{FF2B5EF4-FFF2-40B4-BE49-F238E27FC236}">
                  <a16:creationId xmlns:a16="http://schemas.microsoft.com/office/drawing/2014/main" id="{D4A69202-68AE-4148-B0D7-CBAE5B697CA8}"/>
                </a:ext>
              </a:extLst>
            </p:cNvPr>
            <p:cNvSpPr txBox="1"/>
            <p:nvPr/>
          </p:nvSpPr>
          <p:spPr>
            <a:xfrm>
              <a:off x="1145233" y="1930184"/>
              <a:ext cx="543739" cy="523220"/>
            </a:xfrm>
            <a:prstGeom prst="rect">
              <a:avLst/>
            </a:prstGeom>
            <a:solidFill>
              <a:srgbClr val="E60012"/>
            </a:solidFill>
            <a:ln>
              <a:noFill/>
            </a:ln>
          </p:spPr>
          <p:txBody>
            <a:bodyPr wrap="none" rtlCol="0">
              <a:spAutoFit/>
            </a:bodyPr>
            <a:lstStyle/>
            <a:p>
              <a:r>
                <a:rPr lang="en-US" altLang="zh-CN" sz="2800" dirty="0">
                  <a:solidFill>
                    <a:schemeClr val="bg1"/>
                  </a:solidFill>
                  <a:latin typeface="Times New Roman" panose="02020603050405020304" pitchFamily="18" charset="0"/>
                  <a:cs typeface="Times New Roman" panose="02020603050405020304" pitchFamily="18" charset="0"/>
                </a:rPr>
                <a:t>02</a:t>
              </a:r>
              <a:endParaRPr lang="zh-CN" altLang="en-US" sz="2800" dirty="0">
                <a:solidFill>
                  <a:schemeClr val="bg1"/>
                </a:solidFill>
                <a:latin typeface="Times New Roman" panose="02020603050405020304" pitchFamily="18" charset="0"/>
                <a:cs typeface="Times New Roman" panose="02020603050405020304" pitchFamily="18" charset="0"/>
              </a:endParaRPr>
            </a:p>
          </p:txBody>
        </p:sp>
      </p:grpSp>
      <p:pic>
        <p:nvPicPr>
          <p:cNvPr id="14" name="图片 13">
            <a:extLst>
              <a:ext uri="{FF2B5EF4-FFF2-40B4-BE49-F238E27FC236}">
                <a16:creationId xmlns:a16="http://schemas.microsoft.com/office/drawing/2014/main" id="{D28D4CCA-B443-4DE6-B305-5643B8CAA65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84863" y="908321"/>
            <a:ext cx="1730939" cy="616443"/>
          </a:xfrm>
          <a:prstGeom prst="rect">
            <a:avLst/>
          </a:prstGeom>
        </p:spPr>
      </p:pic>
      <p:sp>
        <p:nvSpPr>
          <p:cNvPr id="2" name="TextBox 14">
            <a:extLst>
              <a:ext uri="{FF2B5EF4-FFF2-40B4-BE49-F238E27FC236}">
                <a16:creationId xmlns:a16="http://schemas.microsoft.com/office/drawing/2014/main" id="{DDBB0582-9D5D-6CF5-F6A1-1938C2DA1945}"/>
              </a:ext>
            </a:extLst>
          </p:cNvPr>
          <p:cNvSpPr txBox="1"/>
          <p:nvPr/>
        </p:nvSpPr>
        <p:spPr>
          <a:xfrm>
            <a:off x="272322" y="1792861"/>
            <a:ext cx="11647357" cy="800219"/>
          </a:xfrm>
          <a:prstGeom prst="rect">
            <a:avLst/>
          </a:prstGeom>
          <a:noFill/>
        </p:spPr>
        <p:txBody>
          <a:bodyPr vert="horz" wrap="square">
            <a:spAutoFit/>
          </a:bodyPr>
          <a:lstStyle/>
          <a:p>
            <a:pPr algn="ctr" fontAlgn="auto">
              <a:spcBef>
                <a:spcPts val="0"/>
              </a:spcBef>
              <a:spcAft>
                <a:spcPts val="0"/>
              </a:spcAft>
              <a:defRPr/>
            </a:pPr>
            <a:r>
              <a:rPr lang="zh-CN" altLang="en-US" sz="46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第十二课　树立总体国家安全观</a:t>
            </a:r>
          </a:p>
        </p:txBody>
      </p:sp>
    </p:spTree>
    <p:extLst>
      <p:ext uri="{BB962C8B-B14F-4D97-AF65-F5344CB8AC3E}">
        <p14:creationId xmlns:p14="http://schemas.microsoft.com/office/powerpoint/2010/main" val="352920298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F5846CFD-91E0-E065-AE00-762DDC6E7D83}"/>
              </a:ext>
            </a:extLst>
          </p:cNvPr>
          <p:cNvSpPr txBox="1">
            <a:spLocks noChangeAspect="1"/>
          </p:cNvSpPr>
          <p:nvPr/>
        </p:nvSpPr>
        <p:spPr>
          <a:xfrm>
            <a:off x="561463" y="1222440"/>
            <a:ext cx="10833100" cy="5154103"/>
          </a:xfrm>
          <a:prstGeom prst="rect">
            <a:avLst/>
          </a:prstGeom>
          <a:noFill/>
        </p:spPr>
        <p:txBody>
          <a:bodyPr wrap="square">
            <a:spAutoFit/>
          </a:bodyPr>
          <a:lstStyle/>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1.2025</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年是总体国家安全观提出</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11</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周年。面对国内改革发展稳定的重任，应全面贯彻党的二十大精神，深入践行总体国家安全观。这是因为</a:t>
            </a:r>
            <a:r>
              <a:rPr lang="en-US" altLang="zh-CN" sz="3200" b="1">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zh-CN" altLang="zh-CN" sz="3200" b="1" dirty="0">
                <a:effectLst/>
                <a:latin typeface="Cambria Math" panose="02040503050406030204" pitchFamily="18" charset="0"/>
                <a:ea typeface="宋体" panose="02010600030101010101" pitchFamily="2" charset="-122"/>
                <a:cs typeface="Cambria Math" panose="02040503050406030204" pitchFamily="18" charset="0"/>
              </a:rPr>
              <a:t>①</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国家安全是国家生存与发展的重要保障</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zh-CN" altLang="zh-CN" sz="3200" b="1" dirty="0">
                <a:effectLst/>
                <a:latin typeface="Cambria Math" panose="02040503050406030204" pitchFamily="18" charset="0"/>
                <a:ea typeface="宋体" panose="02010600030101010101" pitchFamily="2" charset="-122"/>
                <a:cs typeface="Cambria Math" panose="02040503050406030204" pitchFamily="18" charset="0"/>
              </a:rPr>
              <a:t>②</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国家安全是人民幸福安康的前提</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zh-CN" altLang="zh-CN" sz="3200" b="1" dirty="0">
                <a:effectLst/>
                <a:latin typeface="Cambria Math" panose="02040503050406030204" pitchFamily="18" charset="0"/>
                <a:ea typeface="宋体" panose="02010600030101010101" pitchFamily="2" charset="-122"/>
                <a:cs typeface="Cambria Math" panose="02040503050406030204" pitchFamily="18" charset="0"/>
              </a:rPr>
              <a:t>③</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国家安全坚持以人民安全为根本</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zh-CN" altLang="zh-CN" sz="3200" b="1" dirty="0">
                <a:effectLst/>
                <a:latin typeface="Cambria Math" panose="02040503050406030204" pitchFamily="18" charset="0"/>
                <a:ea typeface="宋体" panose="02010600030101010101" pitchFamily="2" charset="-122"/>
                <a:cs typeface="Cambria Math" panose="02040503050406030204" pitchFamily="18" charset="0"/>
              </a:rPr>
              <a:t>④</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国泰民安是人民群众最基本的愿望</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effectLst/>
                <a:latin typeface="Cambria Math" panose="02040503050406030204" pitchFamily="18" charset="0"/>
                <a:ea typeface="宋体" panose="02010600030101010101" pitchFamily="2" charset="-122"/>
                <a:cs typeface="Cambria Math" panose="02040503050406030204" pitchFamily="18" charset="0"/>
              </a:rPr>
              <a:t>①②③</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B</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effectLst/>
                <a:latin typeface="Cambria Math" panose="02040503050406030204" pitchFamily="18" charset="0"/>
                <a:ea typeface="宋体" panose="02010600030101010101" pitchFamily="2" charset="-122"/>
                <a:cs typeface="Cambria Math" panose="02040503050406030204" pitchFamily="18" charset="0"/>
              </a:rPr>
              <a:t>①②④</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C</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effectLst/>
                <a:latin typeface="Cambria Math" panose="02040503050406030204" pitchFamily="18" charset="0"/>
                <a:ea typeface="宋体" panose="02010600030101010101" pitchFamily="2" charset="-122"/>
                <a:cs typeface="Cambria Math" panose="02040503050406030204" pitchFamily="18" charset="0"/>
              </a:rPr>
              <a:t>①③④</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D</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effectLst/>
                <a:latin typeface="Cambria Math" panose="02040503050406030204" pitchFamily="18" charset="0"/>
                <a:ea typeface="宋体" panose="02010600030101010101" pitchFamily="2" charset="-122"/>
                <a:cs typeface="Cambria Math" panose="02040503050406030204" pitchFamily="18" charset="0"/>
              </a:rPr>
              <a:t>②③④</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2" name="image2.jpeg">
            <a:extLst>
              <a:ext uri="{FF2B5EF4-FFF2-40B4-BE49-F238E27FC236}">
                <a16:creationId xmlns:a16="http://schemas.microsoft.com/office/drawing/2014/main" id="{7E5E5E85-DB5E-0958-6743-EEA5EF1D3D54}"/>
              </a:ext>
            </a:extLst>
          </p:cNvPr>
          <p:cNvPicPr>
            <a:picLocks noChangeAspect="1"/>
          </p:cNvPicPr>
          <p:nvPr/>
        </p:nvPicPr>
        <p:blipFill>
          <a:blip r:embed="rId2">
            <a:extLst>
              <a:ext uri="{BEBA8EAE-BF5A-486C-A8C5-ECC9F3942E4B}">
                <a14:imgProps xmlns:a14="http://schemas.microsoft.com/office/drawing/2010/main">
                  <a14:imgLayer r:embed="rId3">
                    <a14:imgEffect>
                      <a14:saturation sat="200000"/>
                    </a14:imgEffect>
                  </a14:imgLayer>
                </a14:imgProps>
              </a:ext>
            </a:extLst>
          </a:blip>
          <a:stretch>
            <a:fillRect/>
          </a:stretch>
        </p:blipFill>
        <p:spPr>
          <a:xfrm>
            <a:off x="335482" y="678821"/>
            <a:ext cx="2353285" cy="513727"/>
          </a:xfrm>
          <a:prstGeom prst="rect">
            <a:avLst/>
          </a:prstGeom>
        </p:spPr>
      </p:pic>
      <p:sp>
        <p:nvSpPr>
          <p:cNvPr id="3" name="A_ef5d4">
            <a:extLst>
              <a:ext uri="{FF2B5EF4-FFF2-40B4-BE49-F238E27FC236}">
                <a16:creationId xmlns:a16="http://schemas.microsoft.com/office/drawing/2014/main" id="{5E57137A-8D2A-2DB0-F709-CA48A4DF97A1}"/>
              </a:ext>
            </a:extLst>
          </p:cNvPr>
          <p:cNvSpPr/>
          <p:nvPr/>
        </p:nvSpPr>
        <p:spPr>
          <a:xfrm>
            <a:off x="4358128" y="2586928"/>
            <a:ext cx="1389126" cy="526207"/>
          </a:xfrm>
          <a:prstGeom prst="rect">
            <a:avLst/>
          </a:prstGeom>
          <a:solidFill>
            <a:srgbClr val="FFFFFF">
              <a:alpha val="0"/>
            </a:srgbClr>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
              </a:rPr>
              <a:t>   B   </a:t>
            </a:r>
            <a:endParaRPr lang="zh-CN" altLang="en-US"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
            </a:endParaRPr>
          </a:p>
        </p:txBody>
      </p:sp>
    </p:spTree>
    <p:extLst>
      <p:ext uri="{BB962C8B-B14F-4D97-AF65-F5344CB8AC3E}">
        <p14:creationId xmlns:p14="http://schemas.microsoft.com/office/powerpoint/2010/main" val="4320817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5B082304-A358-A817-EFF4-0375D9458C40}"/>
              </a:ext>
            </a:extLst>
          </p:cNvPr>
          <p:cNvSpPr txBox="1">
            <a:spLocks noChangeAspect="1"/>
          </p:cNvSpPr>
          <p:nvPr/>
        </p:nvSpPr>
        <p:spPr>
          <a:xfrm>
            <a:off x="679450" y="1362536"/>
            <a:ext cx="10833100" cy="4513928"/>
          </a:xfrm>
          <a:prstGeom prst="rect">
            <a:avLst/>
          </a:prstGeom>
          <a:noFill/>
        </p:spPr>
        <p:txBody>
          <a:bodyPr wrap="square">
            <a:spAutoFit/>
          </a:bodyPr>
          <a:lstStyle/>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2.2025</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年是总体国家安全观和核安全观</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11</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周年。某校开展了以“总体国家安全观·创新引领</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11</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周年”为主题的知识竞赛活动，你觉得下列说法正确的是</a:t>
            </a:r>
            <a:r>
              <a:rPr lang="en-US" altLang="zh-CN" sz="3200" b="1">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．维护国家安全是国家和军队的事</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．总体国家安全观要以政治安全为宗旨</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．维护国家安全是我们的基本权利</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D</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．国家安全是实现国家利益最根本的保障</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2" name="A_be735">
            <a:extLst>
              <a:ext uri="{FF2B5EF4-FFF2-40B4-BE49-F238E27FC236}">
                <a16:creationId xmlns:a16="http://schemas.microsoft.com/office/drawing/2014/main" id="{CDA2FE4A-372D-00E6-8174-5075F194A47F}"/>
              </a:ext>
            </a:extLst>
          </p:cNvPr>
          <p:cNvSpPr/>
          <p:nvPr/>
        </p:nvSpPr>
        <p:spPr>
          <a:xfrm>
            <a:off x="6516053" y="2727024"/>
            <a:ext cx="1411351" cy="526207"/>
          </a:xfrm>
          <a:prstGeom prst="rect">
            <a:avLst/>
          </a:prstGeom>
          <a:solidFill>
            <a:srgbClr val="FFFFFF">
              <a:alpha val="0"/>
            </a:srgbClr>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
              </a:rPr>
              <a:t>   D   </a:t>
            </a:r>
            <a:endParaRPr lang="zh-CN" altLang="en-US"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
            </a:endParaRPr>
          </a:p>
        </p:txBody>
      </p:sp>
    </p:spTree>
    <p:extLst>
      <p:ext uri="{BB962C8B-B14F-4D97-AF65-F5344CB8AC3E}">
        <p14:creationId xmlns:p14="http://schemas.microsoft.com/office/powerpoint/2010/main" val="31567502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C208D1D8-A13D-CAB8-CDF5-11DDCC5E74CA}"/>
              </a:ext>
            </a:extLst>
          </p:cNvPr>
          <p:cNvSpPr txBox="1">
            <a:spLocks noChangeAspect="1"/>
          </p:cNvSpPr>
          <p:nvPr/>
        </p:nvSpPr>
        <p:spPr>
          <a:xfrm>
            <a:off x="679450" y="1042449"/>
            <a:ext cx="10833100" cy="5154103"/>
          </a:xfrm>
          <a:prstGeom prst="rect">
            <a:avLst/>
          </a:prstGeom>
          <a:noFill/>
        </p:spPr>
        <p:txBody>
          <a:bodyPr wrap="square">
            <a:spAutoFit/>
          </a:bodyPr>
          <a:lstStyle/>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．某中学八年级举行演讲比赛，小涵搜集了“外来物种入侵、反间谍法、</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18</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亿亩耕地红线、现代军事战略力量体系”等资料为演讲作准备。据此，推测小明演讲的主题最有可能是</a:t>
            </a:r>
            <a:r>
              <a:rPr lang="en-US" altLang="zh-CN" sz="3200" b="1">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．积极投身社会实践</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．合理利用网络</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．树立总体国家安全观</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D</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．做诚实守信的公民</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2" name="A_ea225">
            <a:extLst>
              <a:ext uri="{FF2B5EF4-FFF2-40B4-BE49-F238E27FC236}">
                <a16:creationId xmlns:a16="http://schemas.microsoft.com/office/drawing/2014/main" id="{9DA6F79C-A647-0776-3404-2E1B15F5D650}"/>
              </a:ext>
            </a:extLst>
          </p:cNvPr>
          <p:cNvSpPr/>
          <p:nvPr/>
        </p:nvSpPr>
        <p:spPr>
          <a:xfrm>
            <a:off x="1212215" y="3040921"/>
            <a:ext cx="1411351" cy="526207"/>
          </a:xfrm>
          <a:prstGeom prst="rect">
            <a:avLst/>
          </a:prstGeom>
          <a:solidFill>
            <a:srgbClr val="FFFFFF">
              <a:alpha val="0"/>
            </a:srgbClr>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
              </a:rPr>
              <a:t>   C   </a:t>
            </a:r>
            <a:endParaRPr lang="zh-CN" altLang="en-US"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
            </a:endParaRPr>
          </a:p>
        </p:txBody>
      </p:sp>
    </p:spTree>
    <p:extLst>
      <p:ext uri="{BB962C8B-B14F-4D97-AF65-F5344CB8AC3E}">
        <p14:creationId xmlns:p14="http://schemas.microsoft.com/office/powerpoint/2010/main" val="14692986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2B35D023-EF52-A7A6-49A9-5E1056CCA255}"/>
              </a:ext>
            </a:extLst>
          </p:cNvPr>
          <p:cNvSpPr txBox="1">
            <a:spLocks noChangeAspect="1"/>
          </p:cNvSpPr>
          <p:nvPr/>
        </p:nvSpPr>
        <p:spPr>
          <a:xfrm>
            <a:off x="679450" y="667744"/>
            <a:ext cx="10833100" cy="5794279"/>
          </a:xfrm>
          <a:prstGeom prst="rect">
            <a:avLst/>
          </a:prstGeom>
          <a:noFill/>
        </p:spPr>
        <p:txBody>
          <a:bodyPr wrap="square">
            <a:spAutoFit/>
          </a:bodyPr>
          <a:lstStyle/>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4.2025</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年</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月</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5</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日，李强总理在政府工作报告中明确提出，维护国家安全和社会稳定，全面贯彻总体国家安全观，完善维护国家安全体制机制，推进国家安全体系和能力现代化。这说明国家安全</a:t>
            </a:r>
            <a:r>
              <a:rPr lang="en-US" altLang="zh-CN" sz="3200" b="1">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zh-CN" altLang="zh-CN" sz="3200" b="1" dirty="0">
                <a:effectLst/>
                <a:latin typeface="Cambria Math" panose="02040503050406030204" pitchFamily="18" charset="0"/>
                <a:ea typeface="宋体" panose="02010600030101010101" pitchFamily="2" charset="-122"/>
                <a:cs typeface="Cambria Math" panose="02040503050406030204" pitchFamily="18" charset="0"/>
              </a:rPr>
              <a:t>①</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是国家生存和发展的重要保障</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zh-CN" altLang="zh-CN" sz="3200" b="1" dirty="0">
                <a:effectLst/>
                <a:latin typeface="Cambria Math" panose="02040503050406030204" pitchFamily="18" charset="0"/>
                <a:ea typeface="宋体" panose="02010600030101010101" pitchFamily="2" charset="-122"/>
                <a:cs typeface="Cambria Math" panose="02040503050406030204" pitchFamily="18" charset="0"/>
              </a:rPr>
              <a:t>②</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是民族振兴、社会进步的基石</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zh-CN" altLang="zh-CN" sz="3200" b="1" dirty="0">
                <a:effectLst/>
                <a:latin typeface="Cambria Math" panose="02040503050406030204" pitchFamily="18" charset="0"/>
                <a:ea typeface="宋体" panose="02010600030101010101" pitchFamily="2" charset="-122"/>
                <a:cs typeface="Cambria Math" panose="02040503050406030204" pitchFamily="18" charset="0"/>
              </a:rPr>
              <a:t>③</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是人民幸福安康的前提</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zh-CN" altLang="zh-CN" sz="3200" b="1" dirty="0">
                <a:effectLst/>
                <a:latin typeface="Cambria Math" panose="02040503050406030204" pitchFamily="18" charset="0"/>
                <a:ea typeface="宋体" panose="02010600030101010101" pitchFamily="2" charset="-122"/>
                <a:cs typeface="Cambria Math" panose="02040503050406030204" pitchFamily="18" charset="0"/>
              </a:rPr>
              <a:t>④</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与每个人息息相关</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effectLst/>
                <a:latin typeface="Cambria Math" panose="02040503050406030204" pitchFamily="18" charset="0"/>
                <a:ea typeface="宋体" panose="02010600030101010101" pitchFamily="2" charset="-122"/>
                <a:cs typeface="Cambria Math" panose="02040503050406030204" pitchFamily="18" charset="0"/>
              </a:rPr>
              <a:t>①②③</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B</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effectLst/>
                <a:latin typeface="Cambria Math" panose="02040503050406030204" pitchFamily="18" charset="0"/>
                <a:ea typeface="宋体" panose="02010600030101010101" pitchFamily="2" charset="-122"/>
                <a:cs typeface="Cambria Math" panose="02040503050406030204" pitchFamily="18" charset="0"/>
              </a:rPr>
              <a:t>①②④</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C</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effectLst/>
                <a:latin typeface="Cambria Math" panose="02040503050406030204" pitchFamily="18" charset="0"/>
                <a:ea typeface="宋体" panose="02010600030101010101" pitchFamily="2" charset="-122"/>
                <a:cs typeface="Cambria Math" panose="02040503050406030204" pitchFamily="18" charset="0"/>
              </a:rPr>
              <a:t>①③④</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D</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effectLst/>
                <a:latin typeface="Cambria Math" panose="02040503050406030204" pitchFamily="18" charset="0"/>
                <a:ea typeface="宋体" panose="02010600030101010101" pitchFamily="2" charset="-122"/>
                <a:cs typeface="Cambria Math" panose="02040503050406030204" pitchFamily="18" charset="0"/>
              </a:rPr>
              <a:t>②③④</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2" name="A_0ec09">
            <a:extLst>
              <a:ext uri="{FF2B5EF4-FFF2-40B4-BE49-F238E27FC236}">
                <a16:creationId xmlns:a16="http://schemas.microsoft.com/office/drawing/2014/main" id="{C8F6543B-2A45-BEF5-06B6-D25CFC08BCA7}"/>
              </a:ext>
            </a:extLst>
          </p:cNvPr>
          <p:cNvSpPr/>
          <p:nvPr/>
        </p:nvSpPr>
        <p:spPr>
          <a:xfrm>
            <a:off x="3252153" y="2666216"/>
            <a:ext cx="1411351" cy="526207"/>
          </a:xfrm>
          <a:prstGeom prst="rect">
            <a:avLst/>
          </a:prstGeom>
          <a:solidFill>
            <a:srgbClr val="FFFFFF">
              <a:alpha val="0"/>
            </a:srgbClr>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
              </a:rPr>
              <a:t>   C   </a:t>
            </a:r>
            <a:endParaRPr lang="zh-CN" altLang="en-US"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
            </a:endParaRPr>
          </a:p>
        </p:txBody>
      </p:sp>
    </p:spTree>
    <p:extLst>
      <p:ext uri="{BB962C8B-B14F-4D97-AF65-F5344CB8AC3E}">
        <p14:creationId xmlns:p14="http://schemas.microsoft.com/office/powerpoint/2010/main" val="27040070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70998898-DC37-8DA2-2247-9B684E54A7BD}"/>
              </a:ext>
            </a:extLst>
          </p:cNvPr>
          <p:cNvSpPr txBox="1">
            <a:spLocks noChangeAspect="1"/>
          </p:cNvSpPr>
          <p:nvPr/>
        </p:nvSpPr>
        <p:spPr>
          <a:xfrm>
            <a:off x="227221" y="571597"/>
            <a:ext cx="11695148" cy="528414"/>
          </a:xfrm>
          <a:prstGeom prst="rect">
            <a:avLst/>
          </a:prstGeom>
          <a:noFill/>
        </p:spPr>
        <p:txBody>
          <a:bodyPr wrap="square">
            <a:spAutoFit/>
          </a:bodyPr>
          <a:lstStyle/>
          <a:p>
            <a:pPr>
              <a:lnSpc>
                <a:spcPct val="130000"/>
              </a:lnSpc>
            </a:pPr>
            <a:r>
              <a:rPr lang="en-US" altLang="zh-CN" sz="2400" b="1" dirty="0">
                <a:effectLst/>
                <a:latin typeface="Times New Roman" panose="02020603050405020304" pitchFamily="18" charset="0"/>
                <a:ea typeface="宋体" panose="02010600030101010101" pitchFamily="2" charset="-122"/>
              </a:rPr>
              <a:t>5.2025</a:t>
            </a:r>
            <a:r>
              <a:rPr lang="zh-CN" altLang="zh-CN" sz="2400" b="1" dirty="0">
                <a:effectLst/>
                <a:latin typeface="Times New Roman" panose="02020603050405020304" pitchFamily="18" charset="0"/>
                <a:ea typeface="宋体" panose="02010600030101010101" pitchFamily="2" charset="-122"/>
                <a:cs typeface="Times New Roman" panose="02020603050405020304" pitchFamily="18" charset="0"/>
              </a:rPr>
              <a:t>年是总体国家安全观提出</a:t>
            </a:r>
            <a:r>
              <a:rPr lang="en-US" altLang="zh-CN" sz="2400" b="1" dirty="0">
                <a:effectLst/>
                <a:latin typeface="Times New Roman" panose="02020603050405020304" pitchFamily="18" charset="0"/>
                <a:ea typeface="宋体" panose="02010600030101010101" pitchFamily="2" charset="-122"/>
              </a:rPr>
              <a:t>11</a:t>
            </a:r>
            <a:r>
              <a:rPr lang="zh-CN" altLang="zh-CN" sz="2400" b="1" dirty="0">
                <a:effectLst/>
                <a:latin typeface="Times New Roman" panose="02020603050405020304" pitchFamily="18" charset="0"/>
                <a:ea typeface="宋体" panose="02010600030101010101" pitchFamily="2" charset="-122"/>
                <a:cs typeface="Times New Roman" panose="02020603050405020304" pitchFamily="18" charset="0"/>
              </a:rPr>
              <a:t>周年。关于总体国家安全观的解读正确的是</a:t>
            </a:r>
            <a:r>
              <a:rPr lang="en-US" altLang="zh-CN" sz="2400" b="1">
                <a:effectLst/>
                <a:latin typeface="Times New Roman" panose="02020603050405020304" pitchFamily="18" charset="0"/>
                <a:ea typeface="宋体" panose="02010600030101010101" pitchFamily="2" charset="-122"/>
              </a:rPr>
              <a:t>(</a:t>
            </a:r>
            <a:r>
              <a:rPr lang="en-US" altLang="zh-CN" sz="2400" b="1">
                <a:solidFill>
                  <a:srgbClr val="FF0000"/>
                </a:solidFill>
                <a:effectLst/>
                <a:latin typeface="Times New Roman" panose="02020603050405020304" pitchFamily="18" charset="0"/>
                <a:ea typeface="宋体" panose="02010600030101010101" pitchFamily="2" charset="-122"/>
              </a:rPr>
              <a:t>        </a:t>
            </a:r>
            <a:r>
              <a:rPr lang="en-US" altLang="zh-CN" sz="2400" b="1" dirty="0">
                <a:effectLst/>
                <a:latin typeface="Times New Roman" panose="02020603050405020304" pitchFamily="18" charset="0"/>
                <a:ea typeface="宋体" panose="02010600030101010101" pitchFamily="2" charset="-122"/>
              </a:rPr>
              <a:t>)</a:t>
            </a:r>
            <a:endParaRPr lang="zh-CN" altLang="en-US" sz="2400" dirty="0"/>
          </a:p>
        </p:txBody>
      </p:sp>
      <p:sp>
        <p:nvSpPr>
          <p:cNvPr id="2" name="A_29173">
            <a:extLst>
              <a:ext uri="{FF2B5EF4-FFF2-40B4-BE49-F238E27FC236}">
                <a16:creationId xmlns:a16="http://schemas.microsoft.com/office/drawing/2014/main" id="{79A952B0-2B33-FA52-0CA2-A39621DC60E0}"/>
              </a:ext>
            </a:extLst>
          </p:cNvPr>
          <p:cNvSpPr/>
          <p:nvPr/>
        </p:nvSpPr>
        <p:spPr>
          <a:xfrm>
            <a:off x="10636459" y="668117"/>
            <a:ext cx="1185926" cy="358447"/>
          </a:xfrm>
          <a:prstGeom prst="rect">
            <a:avLst/>
          </a:prstGeom>
          <a:solidFill>
            <a:srgbClr val="FFFFFF">
              <a:alpha val="0"/>
            </a:srgbClr>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altLang="zh-CN" sz="2400" b="1">
                <a:solidFill>
                  <a:srgbClr val="FF0000"/>
                </a:solidFill>
                <a:latin typeface="Times New Roman" panose="02020603050405020304" pitchFamily="18" charset="0"/>
                <a:ea typeface="宋体" panose="02010600030101010101" pitchFamily="2" charset="-122"/>
                <a:sym typeface=""/>
              </a:rPr>
              <a:t>   D   </a:t>
            </a:r>
            <a:endParaRPr lang="zh-CN" altLang="en-US" sz="2400" b="1">
              <a:solidFill>
                <a:srgbClr val="FF0000"/>
              </a:solidFill>
              <a:latin typeface="Times New Roman" panose="02020603050405020304" pitchFamily="18" charset="0"/>
              <a:ea typeface="宋体" panose="02010600030101010101" pitchFamily="2" charset="-122"/>
              <a:sym typeface=""/>
            </a:endParaRPr>
          </a:p>
        </p:txBody>
      </p:sp>
      <p:graphicFrame>
        <p:nvGraphicFramePr>
          <p:cNvPr id="4" name="表格 3">
            <a:extLst>
              <a:ext uri="{FF2B5EF4-FFF2-40B4-BE49-F238E27FC236}">
                <a16:creationId xmlns:a16="http://schemas.microsoft.com/office/drawing/2014/main" id="{DD7EB5D5-AFE6-8413-FCC9-6975D46823A5}"/>
              </a:ext>
            </a:extLst>
          </p:cNvPr>
          <p:cNvGraphicFramePr>
            <a:graphicFrameLocks noGrp="1" noChangeAspect="1"/>
          </p:cNvGraphicFramePr>
          <p:nvPr>
            <p:extLst>
              <p:ext uri="{D42A27DB-BD31-4B8C-83A1-F6EECF244321}">
                <p14:modId xmlns:p14="http://schemas.microsoft.com/office/powerpoint/2010/main" val="3345091393"/>
              </p:ext>
            </p:extLst>
          </p:nvPr>
        </p:nvGraphicFramePr>
        <p:xfrm>
          <a:off x="396322" y="1196531"/>
          <a:ext cx="11338478" cy="4526500"/>
        </p:xfrm>
        <a:graphic>
          <a:graphicData uri="http://schemas.openxmlformats.org/drawingml/2006/table">
            <a:tbl>
              <a:tblPr firstRow="1" firstCol="1" bandRow="1"/>
              <a:tblGrid>
                <a:gridCol w="971422">
                  <a:extLst>
                    <a:ext uri="{9D8B030D-6E8A-4147-A177-3AD203B41FA5}">
                      <a16:colId xmlns:a16="http://schemas.microsoft.com/office/drawing/2014/main" val="3198182792"/>
                    </a:ext>
                  </a:extLst>
                </a:gridCol>
                <a:gridCol w="8397412">
                  <a:extLst>
                    <a:ext uri="{9D8B030D-6E8A-4147-A177-3AD203B41FA5}">
                      <a16:colId xmlns:a16="http://schemas.microsoft.com/office/drawing/2014/main" val="2737784185"/>
                    </a:ext>
                  </a:extLst>
                </a:gridCol>
                <a:gridCol w="1969644">
                  <a:extLst>
                    <a:ext uri="{9D8B030D-6E8A-4147-A177-3AD203B41FA5}">
                      <a16:colId xmlns:a16="http://schemas.microsoft.com/office/drawing/2014/main" val="2133873364"/>
                    </a:ext>
                  </a:extLst>
                </a:gridCol>
              </a:tblGrid>
              <a:tr h="0">
                <a:tc>
                  <a:txBody>
                    <a:bodyPr/>
                    <a:lstStyle/>
                    <a:p>
                      <a:pPr algn="ctr">
                        <a:buNone/>
                      </a:pPr>
                      <a:r>
                        <a:rPr lang="zh-CN" sz="2400" b="1" dirty="0">
                          <a:effectLst/>
                          <a:latin typeface="Times New Roman" panose="02020603050405020304" pitchFamily="18" charset="0"/>
                          <a:ea typeface="宋体" panose="02010600030101010101" pitchFamily="2" charset="-122"/>
                          <a:cs typeface="Times New Roman" panose="02020603050405020304" pitchFamily="18" charset="0"/>
                        </a:rPr>
                        <a:t>选项</a:t>
                      </a:r>
                      <a:endParaRPr lang="zh-CN" sz="2400" dirty="0">
                        <a:effectLst/>
                        <a:latin typeface="Calibri" panose="020F0502020204030204" pitchFamily="34" charset="0"/>
                        <a:ea typeface="宋体" panose="02010600030101010101" pitchFamily="2" charset="-122"/>
                        <a:cs typeface="Times New Roman" panose="02020603050405020304" pitchFamily="18" charset="0"/>
                      </a:endParaRPr>
                    </a:p>
                  </a:txBody>
                  <a:tcPr marL="13738" marR="13738" marT="13738" marB="13738"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buNone/>
                      </a:pPr>
                      <a:r>
                        <a:rPr lang="zh-CN" sz="2400" b="1" dirty="0">
                          <a:effectLst/>
                          <a:latin typeface="Times New Roman" panose="02020603050405020304" pitchFamily="18" charset="0"/>
                          <a:ea typeface="宋体" panose="02010600030101010101" pitchFamily="2" charset="-122"/>
                          <a:cs typeface="Times New Roman" panose="02020603050405020304" pitchFamily="18" charset="0"/>
                        </a:rPr>
                        <a:t>总体国家安全观论述</a:t>
                      </a:r>
                      <a:endParaRPr lang="zh-CN" sz="2400" dirty="0">
                        <a:effectLst/>
                        <a:latin typeface="Calibri" panose="020F0502020204030204" pitchFamily="34" charset="0"/>
                        <a:ea typeface="宋体" panose="02010600030101010101" pitchFamily="2" charset="-122"/>
                        <a:cs typeface="Times New Roman" panose="02020603050405020304" pitchFamily="18" charset="0"/>
                      </a:endParaRPr>
                    </a:p>
                  </a:txBody>
                  <a:tcPr marL="10154" marR="10154" marT="13738" marB="13738"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buNone/>
                      </a:pPr>
                      <a:r>
                        <a:rPr lang="zh-CN" sz="2400" b="1" dirty="0">
                          <a:effectLst/>
                          <a:latin typeface="Times New Roman" panose="02020603050405020304" pitchFamily="18" charset="0"/>
                          <a:ea typeface="宋体" panose="02010600030101010101" pitchFamily="2" charset="-122"/>
                          <a:cs typeface="Times New Roman" panose="02020603050405020304" pitchFamily="18" charset="0"/>
                        </a:rPr>
                        <a:t>总体国家安全观论述解读</a:t>
                      </a:r>
                      <a:endParaRPr lang="zh-CN" sz="2400" dirty="0">
                        <a:effectLst/>
                        <a:latin typeface="Calibri" panose="020F0502020204030204" pitchFamily="34" charset="0"/>
                        <a:ea typeface="宋体" panose="02010600030101010101" pitchFamily="2" charset="-122"/>
                        <a:cs typeface="Times New Roman" panose="02020603050405020304" pitchFamily="18" charset="0"/>
                      </a:endParaRPr>
                    </a:p>
                  </a:txBody>
                  <a:tcPr marL="10154" marR="10154" marT="13738" marB="13738"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825069893"/>
                  </a:ext>
                </a:extLst>
              </a:tr>
              <a:tr h="0">
                <a:tc>
                  <a:txBody>
                    <a:bodyPr/>
                    <a:lstStyle/>
                    <a:p>
                      <a:pPr algn="ctr">
                        <a:buNone/>
                      </a:pPr>
                      <a:r>
                        <a:rPr lang="en-US" sz="2400" b="1">
                          <a:effectLst/>
                          <a:latin typeface="Times New Roman" panose="02020603050405020304" pitchFamily="18" charset="0"/>
                          <a:ea typeface="宋体" panose="02010600030101010101" pitchFamily="2" charset="-122"/>
                          <a:cs typeface="Times New Roman" panose="02020603050405020304" pitchFamily="18" charset="0"/>
                        </a:rPr>
                        <a:t>A</a:t>
                      </a:r>
                      <a:endParaRPr lang="zh-CN" sz="2400">
                        <a:effectLst/>
                        <a:latin typeface="Calibri" panose="020F0502020204030204" pitchFamily="34" charset="0"/>
                        <a:ea typeface="宋体" panose="02010600030101010101" pitchFamily="2" charset="-122"/>
                        <a:cs typeface="Times New Roman" panose="02020603050405020304" pitchFamily="18" charset="0"/>
                      </a:endParaRPr>
                    </a:p>
                  </a:txBody>
                  <a:tcPr marL="13738" marR="13738" marT="13738" marB="13738"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buNone/>
                      </a:pPr>
                      <a:r>
                        <a:rPr lang="zh-CN" sz="2400" b="1" dirty="0">
                          <a:effectLst/>
                          <a:latin typeface="Times New Roman" panose="02020603050405020304" pitchFamily="18" charset="0"/>
                          <a:ea typeface="宋体" panose="02010600030101010101" pitchFamily="2" charset="-122"/>
                          <a:cs typeface="Times New Roman" panose="02020603050405020304" pitchFamily="18" charset="0"/>
                        </a:rPr>
                        <a:t>红线不可逾越。习近平总书记强调：“人命关天，发展决不能以牺牲人的生命为代价。这必须作为一条不可逾越的红线。”</a:t>
                      </a:r>
                      <a:endParaRPr lang="zh-CN" sz="2400" dirty="0">
                        <a:effectLst/>
                        <a:latin typeface="Calibri" panose="020F0502020204030204" pitchFamily="34" charset="0"/>
                        <a:ea typeface="宋体" panose="02010600030101010101" pitchFamily="2" charset="-122"/>
                        <a:cs typeface="Times New Roman" panose="02020603050405020304" pitchFamily="18" charset="0"/>
                      </a:endParaRPr>
                    </a:p>
                  </a:txBody>
                  <a:tcPr marL="10154" marR="10154" marT="13738" marB="13738"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buNone/>
                      </a:pPr>
                      <a:r>
                        <a:rPr lang="zh-CN" sz="2400" b="1">
                          <a:effectLst/>
                          <a:latin typeface="Times New Roman" panose="02020603050405020304" pitchFamily="18" charset="0"/>
                          <a:ea typeface="宋体" panose="02010600030101010101" pitchFamily="2" charset="-122"/>
                          <a:cs typeface="Times New Roman" panose="02020603050405020304" pitchFamily="18" charset="0"/>
                        </a:rPr>
                        <a:t>以人民安全为根本</a:t>
                      </a:r>
                      <a:endParaRPr lang="zh-CN" sz="2400">
                        <a:effectLst/>
                        <a:latin typeface="Calibri" panose="020F0502020204030204" pitchFamily="34" charset="0"/>
                        <a:ea typeface="宋体" panose="02010600030101010101" pitchFamily="2" charset="-122"/>
                        <a:cs typeface="Times New Roman" panose="02020603050405020304" pitchFamily="18" charset="0"/>
                      </a:endParaRPr>
                    </a:p>
                  </a:txBody>
                  <a:tcPr marL="10154" marR="10154" marT="13738" marB="13738"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374258008"/>
                  </a:ext>
                </a:extLst>
              </a:tr>
              <a:tr h="0">
                <a:tc>
                  <a:txBody>
                    <a:bodyPr/>
                    <a:lstStyle/>
                    <a:p>
                      <a:pPr algn="ctr">
                        <a:buNone/>
                      </a:pPr>
                      <a:r>
                        <a:rPr lang="en-US" sz="2400" b="1">
                          <a:effectLst/>
                          <a:latin typeface="Times New Roman" panose="02020603050405020304" pitchFamily="18" charset="0"/>
                          <a:ea typeface="宋体" panose="02010600030101010101" pitchFamily="2" charset="-122"/>
                          <a:cs typeface="Times New Roman" panose="02020603050405020304" pitchFamily="18" charset="0"/>
                        </a:rPr>
                        <a:t>B</a:t>
                      </a:r>
                      <a:endParaRPr lang="zh-CN" sz="2400">
                        <a:effectLst/>
                        <a:latin typeface="Calibri" panose="020F0502020204030204" pitchFamily="34" charset="0"/>
                        <a:ea typeface="宋体" panose="02010600030101010101" pitchFamily="2" charset="-122"/>
                        <a:cs typeface="Times New Roman" panose="02020603050405020304" pitchFamily="18" charset="0"/>
                      </a:endParaRPr>
                    </a:p>
                  </a:txBody>
                  <a:tcPr marL="13738" marR="13738" marT="13738" marB="13738"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buNone/>
                      </a:pPr>
                      <a:r>
                        <a:rPr lang="zh-CN" sz="2400" b="1">
                          <a:effectLst/>
                          <a:latin typeface="Times New Roman" panose="02020603050405020304" pitchFamily="18" charset="0"/>
                          <a:ea typeface="宋体" panose="02010600030101010101" pitchFamily="2" charset="-122"/>
                          <a:cs typeface="Times New Roman" panose="02020603050405020304" pitchFamily="18" charset="0"/>
                        </a:rPr>
                        <a:t>各种敌对势力从来没有停止对我国实施西化、分化战略，从来没有停止对中国共产党和我国社会主义制度进行颠覆破坏活动，始终企图在我国策划“颜色革命”。</a:t>
                      </a:r>
                      <a:endParaRPr lang="zh-CN" sz="2400">
                        <a:effectLst/>
                        <a:latin typeface="Calibri" panose="020F0502020204030204" pitchFamily="34" charset="0"/>
                        <a:ea typeface="宋体" panose="02010600030101010101" pitchFamily="2" charset="-122"/>
                        <a:cs typeface="Times New Roman" panose="02020603050405020304" pitchFamily="18" charset="0"/>
                      </a:endParaRPr>
                    </a:p>
                  </a:txBody>
                  <a:tcPr marL="10154" marR="10154" marT="13738" marB="13738"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buNone/>
                      </a:pPr>
                      <a:r>
                        <a:rPr lang="zh-CN" sz="2400" b="1">
                          <a:effectLst/>
                          <a:latin typeface="Times New Roman" panose="02020603050405020304" pitchFamily="18" charset="0"/>
                          <a:ea typeface="宋体" panose="02010600030101010101" pitchFamily="2" charset="-122"/>
                          <a:cs typeface="Times New Roman" panose="02020603050405020304" pitchFamily="18" charset="0"/>
                        </a:rPr>
                        <a:t>以政治安全为基础</a:t>
                      </a:r>
                      <a:endParaRPr lang="zh-CN" sz="2400">
                        <a:effectLst/>
                        <a:latin typeface="Calibri" panose="020F0502020204030204" pitchFamily="34" charset="0"/>
                        <a:ea typeface="宋体" panose="02010600030101010101" pitchFamily="2" charset="-122"/>
                        <a:cs typeface="Times New Roman" panose="02020603050405020304" pitchFamily="18" charset="0"/>
                      </a:endParaRPr>
                    </a:p>
                  </a:txBody>
                  <a:tcPr marL="10154" marR="10154" marT="13738" marB="13738"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722800349"/>
                  </a:ext>
                </a:extLst>
              </a:tr>
              <a:tr h="0">
                <a:tc>
                  <a:txBody>
                    <a:bodyPr/>
                    <a:lstStyle/>
                    <a:p>
                      <a:pPr algn="ctr">
                        <a:buNone/>
                      </a:pPr>
                      <a:r>
                        <a:rPr lang="en-US" sz="2400" b="1">
                          <a:effectLst/>
                          <a:latin typeface="Times New Roman" panose="02020603050405020304" pitchFamily="18" charset="0"/>
                          <a:ea typeface="宋体" panose="02010600030101010101" pitchFamily="2" charset="-122"/>
                          <a:cs typeface="Times New Roman" panose="02020603050405020304" pitchFamily="18" charset="0"/>
                        </a:rPr>
                        <a:t>C</a:t>
                      </a:r>
                      <a:endParaRPr lang="zh-CN" sz="2400">
                        <a:effectLst/>
                        <a:latin typeface="Calibri" panose="020F0502020204030204" pitchFamily="34" charset="0"/>
                        <a:ea typeface="宋体" panose="02010600030101010101" pitchFamily="2" charset="-122"/>
                        <a:cs typeface="Times New Roman" panose="02020603050405020304" pitchFamily="18" charset="0"/>
                      </a:endParaRPr>
                    </a:p>
                  </a:txBody>
                  <a:tcPr marL="13738" marR="13738" marT="13738" marB="13738"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buNone/>
                      </a:pPr>
                      <a:r>
                        <a:rPr lang="zh-CN" sz="2400" b="1">
                          <a:effectLst/>
                          <a:latin typeface="Times New Roman" panose="02020603050405020304" pitchFamily="18" charset="0"/>
                          <a:ea typeface="宋体" panose="02010600030101010101" pitchFamily="2" charset="-122"/>
                          <a:cs typeface="Times New Roman" panose="02020603050405020304" pitchFamily="18" charset="0"/>
                        </a:rPr>
                        <a:t>公平竞争是市场经济的基本原则。通过全球市场竞争促进供需动态均衡、实现优胜劣汰，才能真正塑造产业竞争优势。</a:t>
                      </a:r>
                      <a:endParaRPr lang="zh-CN" sz="2400">
                        <a:effectLst/>
                        <a:latin typeface="Calibri" panose="020F0502020204030204" pitchFamily="34" charset="0"/>
                        <a:ea typeface="宋体" panose="02010600030101010101" pitchFamily="2" charset="-122"/>
                        <a:cs typeface="Times New Roman" panose="02020603050405020304" pitchFamily="18" charset="0"/>
                      </a:endParaRPr>
                    </a:p>
                  </a:txBody>
                  <a:tcPr marL="10154" marR="10154" marT="13738" marB="13738"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buNone/>
                      </a:pPr>
                      <a:r>
                        <a:rPr lang="zh-CN" sz="2400" b="1">
                          <a:effectLst/>
                          <a:latin typeface="Times New Roman" panose="02020603050405020304" pitchFamily="18" charset="0"/>
                          <a:ea typeface="宋体" panose="02010600030101010101" pitchFamily="2" charset="-122"/>
                          <a:cs typeface="Times New Roman" panose="02020603050405020304" pitchFamily="18" charset="0"/>
                        </a:rPr>
                        <a:t>以经济安全为宗旨</a:t>
                      </a:r>
                      <a:endParaRPr lang="zh-CN" sz="2400">
                        <a:effectLst/>
                        <a:latin typeface="Calibri" panose="020F0502020204030204" pitchFamily="34" charset="0"/>
                        <a:ea typeface="宋体" panose="02010600030101010101" pitchFamily="2" charset="-122"/>
                        <a:cs typeface="Times New Roman" panose="02020603050405020304" pitchFamily="18" charset="0"/>
                      </a:endParaRPr>
                    </a:p>
                  </a:txBody>
                  <a:tcPr marL="10154" marR="10154" marT="13738" marB="13738"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476627434"/>
                  </a:ext>
                </a:extLst>
              </a:tr>
              <a:tr h="0">
                <a:tc>
                  <a:txBody>
                    <a:bodyPr/>
                    <a:lstStyle/>
                    <a:p>
                      <a:pPr algn="ctr">
                        <a:buNone/>
                      </a:pPr>
                      <a:r>
                        <a:rPr lang="en-US" sz="2400" b="1">
                          <a:effectLst/>
                          <a:latin typeface="Times New Roman" panose="02020603050405020304" pitchFamily="18" charset="0"/>
                          <a:ea typeface="宋体" panose="02010600030101010101" pitchFamily="2" charset="-122"/>
                          <a:cs typeface="Times New Roman" panose="02020603050405020304" pitchFamily="18" charset="0"/>
                        </a:rPr>
                        <a:t>D</a:t>
                      </a:r>
                      <a:endParaRPr lang="zh-CN" sz="2400">
                        <a:effectLst/>
                        <a:latin typeface="Calibri" panose="020F0502020204030204" pitchFamily="34" charset="0"/>
                        <a:ea typeface="宋体" panose="02010600030101010101" pitchFamily="2" charset="-122"/>
                        <a:cs typeface="Times New Roman" panose="02020603050405020304" pitchFamily="18" charset="0"/>
                      </a:endParaRPr>
                    </a:p>
                  </a:txBody>
                  <a:tcPr marL="13738" marR="13738" marT="13738" marB="13738"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buNone/>
                      </a:pPr>
                      <a:r>
                        <a:rPr lang="zh-CN" sz="2400" b="1">
                          <a:effectLst/>
                          <a:latin typeface="Times New Roman" panose="02020603050405020304" pitchFamily="18" charset="0"/>
                          <a:ea typeface="宋体" panose="02010600030101010101" pitchFamily="2" charset="-122"/>
                          <a:cs typeface="Times New Roman" panose="02020603050405020304" pitchFamily="18" charset="0"/>
                        </a:rPr>
                        <a:t>截至</a:t>
                      </a:r>
                      <a:r>
                        <a:rPr lang="en-US" sz="2400" b="1">
                          <a:effectLst/>
                          <a:latin typeface="Times New Roman" panose="02020603050405020304" pitchFamily="18" charset="0"/>
                          <a:ea typeface="宋体" panose="02010600030101010101" pitchFamily="2" charset="-122"/>
                          <a:cs typeface="Times New Roman" panose="02020603050405020304" pitchFamily="18" charset="0"/>
                        </a:rPr>
                        <a:t>2024</a:t>
                      </a:r>
                      <a:r>
                        <a:rPr lang="zh-CN" sz="2400" b="1">
                          <a:effectLst/>
                          <a:latin typeface="Times New Roman" panose="02020603050405020304" pitchFamily="18" charset="0"/>
                          <a:ea typeface="宋体" panose="02010600030101010101" pitchFamily="2" charset="-122"/>
                          <a:cs typeface="Times New Roman" panose="02020603050405020304" pitchFamily="18" charset="0"/>
                        </a:rPr>
                        <a:t>年</a:t>
                      </a:r>
                      <a:r>
                        <a:rPr lang="en-US" sz="2400" b="1">
                          <a:effectLst/>
                          <a:latin typeface="Times New Roman" panose="02020603050405020304" pitchFamily="18" charset="0"/>
                          <a:ea typeface="宋体" panose="02010600030101010101" pitchFamily="2" charset="-122"/>
                          <a:cs typeface="Times New Roman" panose="02020603050405020304" pitchFamily="18" charset="0"/>
                        </a:rPr>
                        <a:t>10</a:t>
                      </a:r>
                      <a:r>
                        <a:rPr lang="zh-CN" sz="2400" b="1">
                          <a:effectLst/>
                          <a:latin typeface="Times New Roman" panose="02020603050405020304" pitchFamily="18" charset="0"/>
                          <a:ea typeface="宋体" panose="02010600030101010101" pitchFamily="2" charset="-122"/>
                          <a:cs typeface="Times New Roman" panose="02020603050405020304" pitchFamily="18" charset="0"/>
                        </a:rPr>
                        <a:t>月，中国累计派出维和人员</a:t>
                      </a:r>
                      <a:r>
                        <a:rPr lang="en-US" sz="2400" b="1">
                          <a:effectLst/>
                          <a:latin typeface="Times New Roman" panose="02020603050405020304" pitchFamily="18" charset="0"/>
                          <a:ea typeface="宋体" panose="02010600030101010101" pitchFamily="2" charset="-122"/>
                          <a:cs typeface="Times New Roman" panose="02020603050405020304" pitchFamily="18" charset="0"/>
                        </a:rPr>
                        <a:t>5</a:t>
                      </a:r>
                      <a:r>
                        <a:rPr lang="zh-CN" sz="2400" b="1">
                          <a:effectLst/>
                          <a:latin typeface="Times New Roman" panose="02020603050405020304" pitchFamily="18" charset="0"/>
                          <a:ea typeface="宋体" panose="02010600030101010101" pitchFamily="2" charset="-122"/>
                          <a:cs typeface="Times New Roman" panose="02020603050405020304" pitchFamily="18" charset="0"/>
                        </a:rPr>
                        <a:t>万余人，奔赴</a:t>
                      </a:r>
                      <a:r>
                        <a:rPr lang="en-US" sz="2400" b="1">
                          <a:effectLst/>
                          <a:latin typeface="Times New Roman" panose="02020603050405020304" pitchFamily="18" charset="0"/>
                          <a:ea typeface="宋体" panose="02010600030101010101" pitchFamily="2" charset="-122"/>
                          <a:cs typeface="Times New Roman" panose="02020603050405020304" pitchFamily="18" charset="0"/>
                        </a:rPr>
                        <a:t>20</a:t>
                      </a:r>
                      <a:r>
                        <a:rPr lang="zh-CN" sz="2400" b="1">
                          <a:effectLst/>
                          <a:latin typeface="Times New Roman" panose="02020603050405020304" pitchFamily="18" charset="0"/>
                          <a:ea typeface="宋体" panose="02010600030101010101" pitchFamily="2" charset="-122"/>
                          <a:cs typeface="Times New Roman" panose="02020603050405020304" pitchFamily="18" charset="0"/>
                        </a:rPr>
                        <a:t>多个国家和地区参加联合国维和行动，对维护地区和平稳定发挥了至关重要的作用。</a:t>
                      </a:r>
                      <a:endParaRPr lang="zh-CN" sz="2400">
                        <a:effectLst/>
                        <a:latin typeface="Calibri" panose="020F0502020204030204" pitchFamily="34" charset="0"/>
                        <a:ea typeface="宋体" panose="02010600030101010101" pitchFamily="2" charset="-122"/>
                        <a:cs typeface="Times New Roman" panose="02020603050405020304" pitchFamily="18" charset="0"/>
                      </a:endParaRPr>
                    </a:p>
                  </a:txBody>
                  <a:tcPr marL="10154" marR="10154" marT="13738" marB="13738"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buNone/>
                      </a:pPr>
                      <a:r>
                        <a:rPr lang="zh-CN" sz="2400" b="1" dirty="0">
                          <a:effectLst/>
                          <a:latin typeface="Times New Roman" panose="02020603050405020304" pitchFamily="18" charset="0"/>
                          <a:ea typeface="宋体" panose="02010600030101010101" pitchFamily="2" charset="-122"/>
                          <a:cs typeface="Times New Roman" panose="02020603050405020304" pitchFamily="18" charset="0"/>
                        </a:rPr>
                        <a:t>以促进国际安全为依托</a:t>
                      </a:r>
                      <a:endParaRPr lang="zh-CN" sz="2400" dirty="0">
                        <a:effectLst/>
                        <a:latin typeface="Calibri" panose="020F0502020204030204" pitchFamily="34" charset="0"/>
                        <a:ea typeface="宋体" panose="02010600030101010101" pitchFamily="2" charset="-122"/>
                        <a:cs typeface="Times New Roman" panose="02020603050405020304" pitchFamily="18" charset="0"/>
                      </a:endParaRPr>
                    </a:p>
                  </a:txBody>
                  <a:tcPr marL="10154" marR="10154" marT="13738" marB="13738"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069929567"/>
                  </a:ext>
                </a:extLst>
              </a:tr>
            </a:tbl>
          </a:graphicData>
        </a:graphic>
      </p:graphicFrame>
    </p:spTree>
    <p:extLst>
      <p:ext uri="{BB962C8B-B14F-4D97-AF65-F5344CB8AC3E}">
        <p14:creationId xmlns:p14="http://schemas.microsoft.com/office/powerpoint/2010/main" val="40868297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B51E7505-FEDA-934E-C598-43C8053F984E}"/>
              </a:ext>
            </a:extLst>
          </p:cNvPr>
          <p:cNvSpPr txBox="1">
            <a:spLocks noChangeAspect="1"/>
          </p:cNvSpPr>
          <p:nvPr/>
        </p:nvSpPr>
        <p:spPr>
          <a:xfrm>
            <a:off x="679450" y="781447"/>
            <a:ext cx="10833100" cy="1161280"/>
          </a:xfrm>
          <a:prstGeom prst="rect">
            <a:avLst/>
          </a:prstGeom>
          <a:noFill/>
        </p:spPr>
        <p:txBody>
          <a:bodyPr wrap="square">
            <a:spAutoFit/>
          </a:bodyPr>
          <a:lstStyle/>
          <a:p>
            <a:pPr>
              <a:lnSpc>
                <a:spcPct val="130000"/>
              </a:lnSpc>
            </a:pPr>
            <a:r>
              <a:rPr lang="en-US" altLang="zh-CN" sz="2800" b="1" dirty="0">
                <a:effectLst/>
                <a:latin typeface="Times New Roman" panose="02020603050405020304" pitchFamily="18" charset="0"/>
                <a:ea typeface="宋体" panose="02010600030101010101" pitchFamily="2" charset="-122"/>
              </a:rPr>
              <a:t>6</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．某学习小组围绕“国家安全”主题进行项目化学习，搜集了相关时政材料。下列材料与国家安全内涵对应一致的是</a:t>
            </a:r>
            <a:r>
              <a:rPr lang="en-US" altLang="zh-CN" sz="2800" b="1">
                <a:effectLst/>
                <a:latin typeface="Times New Roman" panose="02020603050405020304" pitchFamily="18" charset="0"/>
                <a:ea typeface="宋体" panose="02010600030101010101" pitchFamily="2" charset="-122"/>
              </a:rPr>
              <a:t>(</a:t>
            </a:r>
            <a:r>
              <a:rPr lang="en-US" altLang="zh-CN" sz="2800" b="1">
                <a:solidFill>
                  <a:srgbClr val="FF0000"/>
                </a:solidFill>
                <a:effectLst/>
                <a:latin typeface="Times New Roman" panose="02020603050405020304" pitchFamily="18" charset="0"/>
                <a:ea typeface="宋体" panose="02010600030101010101" pitchFamily="2" charset="-122"/>
              </a:rPr>
              <a:t>        </a:t>
            </a:r>
            <a:r>
              <a:rPr lang="en-US" altLang="zh-CN" sz="2800" b="1" dirty="0">
                <a:effectLst/>
                <a:latin typeface="Times New Roman" panose="02020603050405020304" pitchFamily="18" charset="0"/>
                <a:ea typeface="宋体" panose="02010600030101010101" pitchFamily="2" charset="-122"/>
              </a:rPr>
              <a:t>)</a:t>
            </a:r>
            <a:endParaRPr lang="zh-CN" altLang="en-US" sz="2800" dirty="0"/>
          </a:p>
        </p:txBody>
      </p:sp>
      <p:sp>
        <p:nvSpPr>
          <p:cNvPr id="2" name="A_0bfad">
            <a:extLst>
              <a:ext uri="{FF2B5EF4-FFF2-40B4-BE49-F238E27FC236}">
                <a16:creationId xmlns:a16="http://schemas.microsoft.com/office/drawing/2014/main" id="{362F2C16-809B-3B09-2D8B-CAD39077C6A3}"/>
              </a:ext>
            </a:extLst>
          </p:cNvPr>
          <p:cNvSpPr/>
          <p:nvPr/>
        </p:nvSpPr>
        <p:spPr>
          <a:xfrm>
            <a:off x="8646478" y="1432703"/>
            <a:ext cx="1298637" cy="418215"/>
          </a:xfrm>
          <a:prstGeom prst="rect">
            <a:avLst/>
          </a:prstGeom>
          <a:solidFill>
            <a:srgbClr val="FFFFFF">
              <a:alpha val="0"/>
            </a:srgbClr>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altLang="zh-CN" sz="2800" b="1">
                <a:solidFill>
                  <a:srgbClr val="FF0000"/>
                </a:solidFill>
                <a:latin typeface="Times New Roman" panose="02020603050405020304" pitchFamily="18" charset="0"/>
                <a:ea typeface="宋体" panose="02010600030101010101" pitchFamily="2" charset="-122"/>
                <a:sym typeface=""/>
              </a:rPr>
              <a:t>   C   </a:t>
            </a:r>
            <a:endParaRPr lang="zh-CN" altLang="en-US" sz="2800" b="1">
              <a:solidFill>
                <a:srgbClr val="FF0000"/>
              </a:solidFill>
              <a:latin typeface="Times New Roman" panose="02020603050405020304" pitchFamily="18" charset="0"/>
              <a:ea typeface="宋体" panose="02010600030101010101" pitchFamily="2" charset="-122"/>
              <a:sym typeface=""/>
            </a:endParaRPr>
          </a:p>
        </p:txBody>
      </p:sp>
      <p:graphicFrame>
        <p:nvGraphicFramePr>
          <p:cNvPr id="4" name="表格 3">
            <a:extLst>
              <a:ext uri="{FF2B5EF4-FFF2-40B4-BE49-F238E27FC236}">
                <a16:creationId xmlns:a16="http://schemas.microsoft.com/office/drawing/2014/main" id="{D31519EC-5CF1-7BE4-C2A6-6A8E618BEB92}"/>
              </a:ext>
            </a:extLst>
          </p:cNvPr>
          <p:cNvGraphicFramePr>
            <a:graphicFrameLocks noGrp="1" noChangeAspect="1"/>
          </p:cNvGraphicFramePr>
          <p:nvPr>
            <p:extLst>
              <p:ext uri="{D42A27DB-BD31-4B8C-83A1-F6EECF244321}">
                <p14:modId xmlns:p14="http://schemas.microsoft.com/office/powerpoint/2010/main" val="2976467007"/>
              </p:ext>
            </p:extLst>
          </p:nvPr>
        </p:nvGraphicFramePr>
        <p:xfrm>
          <a:off x="679450" y="1942727"/>
          <a:ext cx="10833101" cy="4413250"/>
        </p:xfrm>
        <a:graphic>
          <a:graphicData uri="http://schemas.openxmlformats.org/drawingml/2006/table">
            <a:tbl>
              <a:tblPr firstRow="1" firstCol="1" bandRow="1"/>
              <a:tblGrid>
                <a:gridCol w="1368847">
                  <a:extLst>
                    <a:ext uri="{9D8B030D-6E8A-4147-A177-3AD203B41FA5}">
                      <a16:colId xmlns:a16="http://schemas.microsoft.com/office/drawing/2014/main" val="2286506536"/>
                    </a:ext>
                  </a:extLst>
                </a:gridCol>
                <a:gridCol w="7079579">
                  <a:extLst>
                    <a:ext uri="{9D8B030D-6E8A-4147-A177-3AD203B41FA5}">
                      <a16:colId xmlns:a16="http://schemas.microsoft.com/office/drawing/2014/main" val="722433926"/>
                    </a:ext>
                  </a:extLst>
                </a:gridCol>
                <a:gridCol w="2384675">
                  <a:extLst>
                    <a:ext uri="{9D8B030D-6E8A-4147-A177-3AD203B41FA5}">
                      <a16:colId xmlns:a16="http://schemas.microsoft.com/office/drawing/2014/main" val="1949310920"/>
                    </a:ext>
                  </a:extLst>
                </a:gridCol>
              </a:tblGrid>
              <a:tr h="0">
                <a:tc>
                  <a:txBody>
                    <a:bodyPr/>
                    <a:lstStyle/>
                    <a:p>
                      <a:pPr algn="ctr">
                        <a:buNone/>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选项</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buNone/>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时政材料</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buNone/>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安全内涵</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420552660"/>
                  </a:ext>
                </a:extLst>
              </a:tr>
              <a:tr h="0">
                <a:tc>
                  <a:txBody>
                    <a:bodyPr/>
                    <a:lstStyle/>
                    <a:p>
                      <a:pPr algn="ctr">
                        <a:buNone/>
                      </a:pPr>
                      <a:r>
                        <a:rPr lang="en-US" sz="2800" b="1">
                          <a:effectLst/>
                          <a:latin typeface="Times New Roman" panose="02020603050405020304" pitchFamily="18" charset="0"/>
                          <a:ea typeface="宋体" panose="02010600030101010101" pitchFamily="2" charset="-122"/>
                          <a:cs typeface="Times New Roman" panose="02020603050405020304" pitchFamily="18" charset="0"/>
                        </a:rPr>
                        <a:t>A</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buNone/>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全国首例非法引进外来入侵物种刑事案件在珠海一审宣判</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buNone/>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政治安全</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822234396"/>
                  </a:ext>
                </a:extLst>
              </a:tr>
              <a:tr h="0">
                <a:tc>
                  <a:txBody>
                    <a:bodyPr/>
                    <a:lstStyle/>
                    <a:p>
                      <a:pPr algn="ctr">
                        <a:buNone/>
                      </a:pPr>
                      <a:r>
                        <a:rPr lang="en-US" sz="2800" b="1">
                          <a:effectLst/>
                          <a:latin typeface="Times New Roman" panose="02020603050405020304" pitchFamily="18" charset="0"/>
                          <a:ea typeface="宋体" panose="02010600030101010101" pitchFamily="2" charset="-122"/>
                          <a:cs typeface="Times New Roman" panose="02020603050405020304" pitchFamily="18" charset="0"/>
                        </a:rPr>
                        <a:t>B</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buNone/>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中共中央宣传部、文化和旅游部等部门联合印发关于学习宣传贯彻《中华人民共和国文物保护法》的通知</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buNone/>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科技安全</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848344468"/>
                  </a:ext>
                </a:extLst>
              </a:tr>
              <a:tr h="0">
                <a:tc>
                  <a:txBody>
                    <a:bodyPr/>
                    <a:lstStyle/>
                    <a:p>
                      <a:pPr algn="ctr">
                        <a:buNone/>
                      </a:pPr>
                      <a:r>
                        <a:rPr lang="en-US" sz="2800" b="1">
                          <a:effectLst/>
                          <a:latin typeface="Times New Roman" panose="02020603050405020304" pitchFamily="18" charset="0"/>
                          <a:ea typeface="宋体" panose="02010600030101010101" pitchFamily="2" charset="-122"/>
                          <a:cs typeface="Times New Roman" panose="02020603050405020304" pitchFamily="18" charset="0"/>
                        </a:rPr>
                        <a:t>C</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buNone/>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《中华人民共和国粮食安全保障法》的出台，强调保障粮食有效供给</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buNone/>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经济安全</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871074723"/>
                  </a:ext>
                </a:extLst>
              </a:tr>
              <a:tr h="0">
                <a:tc>
                  <a:txBody>
                    <a:bodyPr/>
                    <a:lstStyle/>
                    <a:p>
                      <a:pPr algn="ctr">
                        <a:buNone/>
                      </a:pPr>
                      <a:r>
                        <a:rPr lang="en-US" sz="2800" b="1">
                          <a:effectLst/>
                          <a:latin typeface="Times New Roman" panose="02020603050405020304" pitchFamily="18" charset="0"/>
                          <a:ea typeface="宋体" panose="02010600030101010101" pitchFamily="2" charset="-122"/>
                          <a:cs typeface="Times New Roman" panose="02020603050405020304" pitchFamily="18" charset="0"/>
                        </a:rPr>
                        <a:t>D</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buNone/>
                      </a:pPr>
                      <a:r>
                        <a:rPr lang="zh-CN" sz="2800" b="1">
                          <a:effectLst/>
                          <a:latin typeface="Times New Roman" panose="02020603050405020304" pitchFamily="18" charset="0"/>
                          <a:ea typeface="宋体" panose="02010600030101010101" pitchFamily="2" charset="-122"/>
                          <a:cs typeface="Times New Roman" panose="02020603050405020304" pitchFamily="18" charset="0"/>
                        </a:rPr>
                        <a:t>我国已成功构建目前最高水准超导量子计算机，打破超导体系量子计算优越性世界纪录</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buNone/>
                      </a:pPr>
                      <a:r>
                        <a:rPr lang="zh-CN" sz="2800" b="1" dirty="0">
                          <a:effectLst/>
                          <a:latin typeface="Times New Roman" panose="02020603050405020304" pitchFamily="18" charset="0"/>
                          <a:ea typeface="宋体" panose="02010600030101010101" pitchFamily="2" charset="-122"/>
                          <a:cs typeface="Times New Roman" panose="02020603050405020304" pitchFamily="18" charset="0"/>
                        </a:rPr>
                        <a:t>文化安全</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611775403"/>
                  </a:ext>
                </a:extLst>
              </a:tr>
            </a:tbl>
          </a:graphicData>
        </a:graphic>
      </p:graphicFrame>
    </p:spTree>
    <p:extLst>
      <p:ext uri="{BB962C8B-B14F-4D97-AF65-F5344CB8AC3E}">
        <p14:creationId xmlns:p14="http://schemas.microsoft.com/office/powerpoint/2010/main" val="10712458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12611F46-7C7E-2568-D545-56E2DCF908AC}"/>
              </a:ext>
            </a:extLst>
          </p:cNvPr>
          <p:cNvSpPr txBox="1">
            <a:spLocks noChangeAspect="1"/>
          </p:cNvSpPr>
          <p:nvPr/>
        </p:nvSpPr>
        <p:spPr>
          <a:xfrm>
            <a:off x="679450" y="607133"/>
            <a:ext cx="10833100" cy="6047361"/>
          </a:xfrm>
          <a:prstGeom prst="rect">
            <a:avLst/>
          </a:prstGeom>
          <a:noFill/>
        </p:spPr>
        <p:txBody>
          <a:bodyPr wrap="square">
            <a:spAutoFit/>
          </a:bodyPr>
          <a:lstStyle/>
          <a:p>
            <a:pPr>
              <a:lnSpc>
                <a:spcPct val="130000"/>
              </a:lnSpc>
              <a:buNone/>
            </a:pPr>
            <a:r>
              <a:rPr lang="en-US" altLang="zh-CN" sz="2500" b="1" dirty="0">
                <a:effectLst/>
                <a:latin typeface="Times New Roman" panose="02020603050405020304" pitchFamily="18" charset="0"/>
                <a:ea typeface="宋体" panose="02010600030101010101" pitchFamily="2" charset="-122"/>
                <a:cs typeface="Times New Roman" panose="02020603050405020304" pitchFamily="18" charset="0"/>
              </a:rPr>
              <a:t>7</a:t>
            </a:r>
            <a:r>
              <a:rPr lang="zh-CN" altLang="zh-CN" sz="2500" b="1" dirty="0">
                <a:effectLst/>
                <a:latin typeface="Times New Roman" panose="02020603050405020304" pitchFamily="18" charset="0"/>
                <a:ea typeface="宋体" panose="02010600030101010101" pitchFamily="2" charset="-122"/>
                <a:cs typeface="Times New Roman" panose="02020603050405020304" pitchFamily="18" charset="0"/>
              </a:rPr>
              <a:t>．食为政首，谷为民命。国务院印发的《新一轮千亿斤粮食产能提升行动方案</a:t>
            </a:r>
            <a:r>
              <a:rPr lang="en-US" altLang="zh-CN" sz="2500" b="1" dirty="0">
                <a:effectLst/>
                <a:latin typeface="Times New Roman" panose="02020603050405020304" pitchFamily="18" charset="0"/>
                <a:ea typeface="宋体" panose="02010600030101010101" pitchFamily="2" charset="-122"/>
                <a:cs typeface="Times New Roman" panose="02020603050405020304" pitchFamily="18" charset="0"/>
              </a:rPr>
              <a:t>(2024</a:t>
            </a:r>
            <a:r>
              <a:rPr lang="zh-CN" altLang="zh-CN" sz="25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500" b="1" dirty="0">
                <a:effectLst/>
                <a:latin typeface="Times New Roman" panose="02020603050405020304" pitchFamily="18" charset="0"/>
                <a:ea typeface="宋体" panose="02010600030101010101" pitchFamily="2" charset="-122"/>
                <a:cs typeface="Times New Roman" panose="02020603050405020304" pitchFamily="18" charset="0"/>
              </a:rPr>
              <a:t>2030</a:t>
            </a:r>
            <a:r>
              <a:rPr lang="zh-CN" altLang="zh-CN" sz="2500" b="1" dirty="0">
                <a:effectLst/>
                <a:latin typeface="Times New Roman" panose="02020603050405020304" pitchFamily="18" charset="0"/>
                <a:ea typeface="楷体" panose="02010609060101010101" pitchFamily="49" charset="-122"/>
                <a:cs typeface="Times New Roman" panose="02020603050405020304" pitchFamily="18" charset="0"/>
              </a:rPr>
              <a:t>年</a:t>
            </a:r>
            <a:r>
              <a:rPr lang="en-US" altLang="zh-CN" sz="25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500" b="1" dirty="0">
                <a:effectLst/>
                <a:latin typeface="Times New Roman" panose="02020603050405020304" pitchFamily="18" charset="0"/>
                <a:ea typeface="宋体" panose="02010600030101010101" pitchFamily="2" charset="-122"/>
                <a:cs typeface="Times New Roman" panose="02020603050405020304" pitchFamily="18" charset="0"/>
              </a:rPr>
              <a:t>》提出，明确了到</a:t>
            </a:r>
            <a:r>
              <a:rPr lang="en-US" altLang="zh-CN" sz="2500" b="1" dirty="0">
                <a:effectLst/>
                <a:latin typeface="Times New Roman" panose="02020603050405020304" pitchFamily="18" charset="0"/>
                <a:ea typeface="宋体" panose="02010600030101010101" pitchFamily="2" charset="-122"/>
                <a:cs typeface="Times New Roman" panose="02020603050405020304" pitchFamily="18" charset="0"/>
              </a:rPr>
              <a:t>2030</a:t>
            </a:r>
            <a:r>
              <a:rPr lang="zh-CN" altLang="zh-CN" sz="2500" b="1" dirty="0">
                <a:effectLst/>
                <a:latin typeface="Times New Roman" panose="02020603050405020304" pitchFamily="18" charset="0"/>
                <a:ea typeface="宋体" panose="02010600030101010101" pitchFamily="2" charset="-122"/>
                <a:cs typeface="Times New Roman" panose="02020603050405020304" pitchFamily="18" charset="0"/>
              </a:rPr>
              <a:t>年新增千亿斤粮食产能的指导思想、基本原则、主要目标、重点任务、重大工程和保障措施。该方案的产生背景及实施过程的推导不合理的是</a:t>
            </a:r>
            <a:r>
              <a:rPr lang="en-US" altLang="zh-CN" sz="2500" b="1">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500" b="1">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500" b="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5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2500" b="1" dirty="0">
                <a:effectLst/>
                <a:latin typeface="Times New Roman" panose="02020603050405020304" pitchFamily="18" charset="0"/>
                <a:ea typeface="宋体" panose="02010600030101010101" pitchFamily="2" charset="-122"/>
                <a:cs typeface="Times New Roman" panose="02020603050405020304" pitchFamily="18" charset="0"/>
              </a:rPr>
              <a:t>A</a:t>
            </a:r>
            <a:r>
              <a:rPr lang="zh-CN" altLang="zh-CN" sz="2500" b="1" dirty="0">
                <a:effectLst/>
                <a:latin typeface="Times New Roman" panose="02020603050405020304" pitchFamily="18" charset="0"/>
                <a:ea typeface="宋体" panose="02010600030101010101" pitchFamily="2" charset="-122"/>
                <a:cs typeface="Times New Roman" panose="02020603050405020304" pitchFamily="18" charset="0"/>
              </a:rPr>
              <a:t>．我国耕地资源约束趋紧</a:t>
            </a:r>
            <a:r>
              <a:rPr lang="en-US" altLang="zh-CN" sz="25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500" b="1" dirty="0">
                <a:effectLst/>
                <a:latin typeface="Times New Roman" panose="02020603050405020304" pitchFamily="18" charset="0"/>
                <a:ea typeface="宋体" panose="02010600030101010101" pitchFamily="2" charset="-122"/>
                <a:cs typeface="Times New Roman" panose="02020603050405020304" pitchFamily="18" charset="0"/>
              </a:rPr>
              <a:t>国家机关紧密配合保护耕地</a:t>
            </a:r>
            <a:r>
              <a:rPr lang="en-US" altLang="zh-CN" sz="25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500" b="1" dirty="0">
                <a:effectLst/>
                <a:latin typeface="Times New Roman" panose="02020603050405020304" pitchFamily="18" charset="0"/>
                <a:ea typeface="宋体" panose="02010600030101010101" pitchFamily="2" charset="-122"/>
                <a:cs typeface="Times New Roman" panose="02020603050405020304" pitchFamily="18" charset="0"/>
              </a:rPr>
              <a:t>某地政府多部门开展“违法占地”综合执法</a:t>
            </a:r>
            <a:endParaRPr lang="zh-CN" altLang="zh-CN" sz="25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2500" b="1" dirty="0">
                <a:effectLst/>
                <a:latin typeface="Times New Roman" panose="02020603050405020304" pitchFamily="18" charset="0"/>
                <a:ea typeface="宋体" panose="02010600030101010101" pitchFamily="2" charset="-122"/>
                <a:cs typeface="Times New Roman" panose="02020603050405020304" pitchFamily="18" charset="0"/>
              </a:rPr>
              <a:t>B</a:t>
            </a:r>
            <a:r>
              <a:rPr lang="zh-CN" altLang="zh-CN" sz="2500" b="1" dirty="0">
                <a:effectLst/>
                <a:latin typeface="Times New Roman" panose="02020603050405020304" pitchFamily="18" charset="0"/>
                <a:ea typeface="宋体" panose="02010600030101010101" pitchFamily="2" charset="-122"/>
                <a:cs typeface="Times New Roman" panose="02020603050405020304" pitchFamily="18" charset="0"/>
              </a:rPr>
              <a:t>．坚持总体国家安全观</a:t>
            </a:r>
            <a:r>
              <a:rPr lang="en-US" altLang="zh-CN" sz="25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500" b="1" dirty="0">
                <a:effectLst/>
                <a:latin typeface="Times New Roman" panose="02020603050405020304" pitchFamily="18" charset="0"/>
                <a:ea typeface="宋体" panose="02010600030101010101" pitchFamily="2" charset="-122"/>
                <a:cs typeface="Times New Roman" panose="02020603050405020304" pitchFamily="18" charset="0"/>
              </a:rPr>
              <a:t>某地推广轮作套种高产技术和生态种养等技术</a:t>
            </a:r>
            <a:r>
              <a:rPr lang="en-US" altLang="zh-CN" sz="25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500" b="1" dirty="0">
                <a:effectLst/>
                <a:latin typeface="Times New Roman" panose="02020603050405020304" pitchFamily="18" charset="0"/>
                <a:ea typeface="宋体" panose="02010600030101010101" pitchFamily="2" charset="-122"/>
                <a:cs typeface="Times New Roman" panose="02020603050405020304" pitchFamily="18" charset="0"/>
              </a:rPr>
              <a:t>实现粮食安全与生态安全的共赢</a:t>
            </a:r>
            <a:endParaRPr lang="zh-CN" altLang="zh-CN" sz="25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2500" b="1" dirty="0">
                <a:effectLst/>
                <a:latin typeface="Times New Roman" panose="02020603050405020304" pitchFamily="18" charset="0"/>
                <a:ea typeface="宋体" panose="02010600030101010101" pitchFamily="2" charset="-122"/>
                <a:cs typeface="Times New Roman" panose="02020603050405020304" pitchFamily="18" charset="0"/>
              </a:rPr>
              <a:t>C</a:t>
            </a:r>
            <a:r>
              <a:rPr lang="zh-CN" altLang="zh-CN" sz="2500" b="1" dirty="0">
                <a:effectLst/>
                <a:latin typeface="Times New Roman" panose="02020603050405020304" pitchFamily="18" charset="0"/>
                <a:ea typeface="宋体" panose="02010600030101010101" pitchFamily="2" charset="-122"/>
                <a:cs typeface="Times New Roman" panose="02020603050405020304" pitchFamily="18" charset="0"/>
              </a:rPr>
              <a:t>．实现人口规模巨大的现代化</a:t>
            </a:r>
            <a:r>
              <a:rPr lang="en-US" altLang="zh-CN" sz="25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500" b="1" dirty="0">
                <a:effectLst/>
                <a:latin typeface="Times New Roman" panose="02020603050405020304" pitchFamily="18" charset="0"/>
                <a:ea typeface="宋体" panose="02010600030101010101" pitchFamily="2" charset="-122"/>
                <a:cs typeface="Times New Roman" panose="02020603050405020304" pitchFamily="18" charset="0"/>
              </a:rPr>
              <a:t>某地开展农机、农具、农技更新换代</a:t>
            </a:r>
            <a:r>
              <a:rPr lang="en-US" altLang="zh-CN" sz="25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500" b="1" dirty="0">
                <a:effectLst/>
                <a:latin typeface="Times New Roman" panose="02020603050405020304" pitchFamily="18" charset="0"/>
                <a:ea typeface="宋体" panose="02010600030101010101" pitchFamily="2" charset="-122"/>
                <a:cs typeface="Times New Roman" panose="02020603050405020304" pitchFamily="18" charset="0"/>
              </a:rPr>
              <a:t>高效利用耕地资源打造“科技粮仓”</a:t>
            </a:r>
            <a:endParaRPr lang="zh-CN" altLang="zh-CN" sz="25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2500" b="1" dirty="0">
                <a:effectLst/>
                <a:latin typeface="Times New Roman" panose="02020603050405020304" pitchFamily="18" charset="0"/>
                <a:ea typeface="宋体" panose="02010600030101010101" pitchFamily="2" charset="-122"/>
                <a:cs typeface="Times New Roman" panose="02020603050405020304" pitchFamily="18" charset="0"/>
              </a:rPr>
              <a:t>D</a:t>
            </a:r>
            <a:r>
              <a:rPr lang="zh-CN" altLang="zh-CN" sz="2500" b="1" dirty="0">
                <a:effectLst/>
                <a:latin typeface="Times New Roman" panose="02020603050405020304" pitchFamily="18" charset="0"/>
                <a:ea typeface="宋体" panose="02010600030101010101" pitchFamily="2" charset="-122"/>
                <a:cs typeface="Times New Roman" panose="02020603050405020304" pitchFamily="18" charset="0"/>
              </a:rPr>
              <a:t>．全国人大制定《粮食安全保障法》</a:t>
            </a:r>
            <a:r>
              <a:rPr lang="en-US" altLang="zh-CN" sz="25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500" b="1" dirty="0">
                <a:effectLst/>
                <a:latin typeface="Times New Roman" panose="02020603050405020304" pitchFamily="18" charset="0"/>
                <a:ea typeface="宋体" panose="02010600030101010101" pitchFamily="2" charset="-122"/>
                <a:cs typeface="Times New Roman" panose="02020603050405020304" pitchFamily="18" charset="0"/>
              </a:rPr>
              <a:t>居民消费需求不断提升</a:t>
            </a:r>
            <a:r>
              <a:rPr lang="en-US" altLang="zh-CN" sz="25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500" b="1" dirty="0">
                <a:effectLst/>
                <a:latin typeface="Times New Roman" panose="02020603050405020304" pitchFamily="18" charset="0"/>
                <a:ea typeface="宋体" panose="02010600030101010101" pitchFamily="2" charset="-122"/>
                <a:cs typeface="Times New Roman" panose="02020603050405020304" pitchFamily="18" charset="0"/>
              </a:rPr>
              <a:t>以高水平法治为国家粮食安全保驾护航民</a:t>
            </a:r>
            <a:endParaRPr lang="zh-CN" altLang="zh-CN" sz="25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2" name="A_9c468">
            <a:extLst>
              <a:ext uri="{FF2B5EF4-FFF2-40B4-BE49-F238E27FC236}">
                <a16:creationId xmlns:a16="http://schemas.microsoft.com/office/drawing/2014/main" id="{527D7CF0-76CF-4DD4-C593-35F6E1A22433}"/>
              </a:ext>
            </a:extLst>
          </p:cNvPr>
          <p:cNvSpPr/>
          <p:nvPr/>
        </p:nvSpPr>
        <p:spPr>
          <a:xfrm>
            <a:off x="5561965" y="2189553"/>
            <a:ext cx="1212914" cy="411099"/>
          </a:xfrm>
          <a:prstGeom prst="rect">
            <a:avLst/>
          </a:prstGeom>
          <a:solidFill>
            <a:srgbClr val="FFFFFF">
              <a:alpha val="0"/>
            </a:srgbClr>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altLang="zh-CN" sz="25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
              </a:rPr>
              <a:t>   D   </a:t>
            </a:r>
            <a:endParaRPr lang="zh-CN" altLang="en-US" sz="25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
            </a:endParaRPr>
          </a:p>
        </p:txBody>
      </p:sp>
    </p:spTree>
    <p:extLst>
      <p:ext uri="{BB962C8B-B14F-4D97-AF65-F5344CB8AC3E}">
        <p14:creationId xmlns:p14="http://schemas.microsoft.com/office/powerpoint/2010/main" val="3437545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theme/theme1.xml><?xml version="1.0" encoding="utf-8"?>
<a:theme xmlns:a="http://schemas.openxmlformats.org/drawingml/2006/main" name="全频道课时作业">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模板无字号2个栏目  32号复制.potx" id="{EEF34D57-1CD1-4187-A1D4-2EDACFAF27DC}" vid="{A3987F0F-1148-49C8-B41F-2229E4383FF7}"/>
    </a:ext>
  </a:extLst>
</a:theme>
</file>

<file path=docProps/app.xml><?xml version="1.0" encoding="utf-8"?>
<Properties xmlns="http://schemas.openxmlformats.org/officeDocument/2006/extended-properties" xmlns:vt="http://schemas.openxmlformats.org/officeDocument/2006/docPropsVTypes">
  <Template>模板无字号2个栏目  32号复制</Template>
  <TotalTime>8</TotalTime>
  <Words>2313</Words>
  <Application>Microsoft Office PowerPoint</Application>
  <PresentationFormat>宽屏</PresentationFormat>
  <Paragraphs>85</Paragraphs>
  <Slides>14</Slides>
  <Notes>0</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14</vt:i4>
      </vt:variant>
    </vt:vector>
  </HeadingPairs>
  <TitlesOfParts>
    <vt:vector size="22" baseType="lpstr">
      <vt:lpstr>等线</vt:lpstr>
      <vt:lpstr>黑体</vt:lpstr>
      <vt:lpstr>微软雅黑</vt:lpstr>
      <vt:lpstr>Arial</vt:lpstr>
      <vt:lpstr>Calibri</vt:lpstr>
      <vt:lpstr>Cambria Math</vt:lpstr>
      <vt:lpstr>Times New Roman</vt:lpstr>
      <vt:lpstr>全频道课时作业</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xj h</dc:creator>
  <cp:lastModifiedBy>fei li</cp:lastModifiedBy>
  <cp:revision>18</cp:revision>
  <dcterms:created xsi:type="dcterms:W3CDTF">2025-08-29T23:53:35Z</dcterms:created>
  <dcterms:modified xsi:type="dcterms:W3CDTF">2025-09-02T02:52:29Z</dcterms:modified>
</cp:coreProperties>
</file>