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259" r:id="rId13"/>
    <p:sldId id="882" r:id="rId14"/>
    <p:sldId id="883" r:id="rId15"/>
    <p:sldId id="884" r:id="rId16"/>
    <p:sldId id="885" r:id="rId17"/>
    <p:sldId id="886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维护国家安全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880EF7F-4769-D654-ED43-92ADCA69DDF0}"/>
              </a:ext>
            </a:extLst>
          </p:cNvPr>
          <p:cNvSpPr txBox="1">
            <a:spLocks noChangeAspect="1"/>
          </p:cNvSpPr>
          <p:nvPr/>
        </p:nvSpPr>
        <p:spPr>
          <a:xfrm>
            <a:off x="605708" y="851948"/>
            <a:ext cx="11281492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．国家安全机关发现，有境外机构在网络社交平台面向境内航空爱好者精准招募“志愿者”，在我国境内非法采集、向境外秘密传输我国飞行器飞行数据。航空爱好者不让自己变成“窃密志愿者”需要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打击破坏国家安全的行为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为维护国家安全工作提供便利和协助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树立国家安全意识，自觉承担起维护国家安全的神圣职责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善于识别危害国家安全的各种伪装，放弃航空爱好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d1d9">
            <a:extLst>
              <a:ext uri="{FF2B5EF4-FFF2-40B4-BE49-F238E27FC236}">
                <a16:creationId xmlns:a16="http://schemas.microsoft.com/office/drawing/2014/main" id="{55B41466-3ED4-CBA3-216C-0E4638B15C59}"/>
              </a:ext>
            </a:extLst>
          </p:cNvPr>
          <p:cNvSpPr/>
          <p:nvPr/>
        </p:nvSpPr>
        <p:spPr>
          <a:xfrm>
            <a:off x="4402373" y="285042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81401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3383BD2-7B8E-FDD9-1E39-6C7FA287FC96}"/>
              </a:ext>
            </a:extLst>
          </p:cNvPr>
          <p:cNvSpPr txBox="1">
            <a:spLocks noChangeAspect="1"/>
          </p:cNvSpPr>
          <p:nvPr/>
        </p:nvSpPr>
        <p:spPr>
          <a:xfrm>
            <a:off x="502469" y="2348398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自觉履行维护国家安全的义务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要树立国家安全利益高于一切的观念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要积极同危害国家安全的行为作斗争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维护国家安全是我国现阶段的中心工作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FC34EF-AC50-F744-269D-C2799F03CCE9}"/>
              </a:ext>
            </a:extLst>
          </p:cNvPr>
          <p:cNvSpPr txBox="1">
            <a:spLocks noChangeAspect="1"/>
          </p:cNvSpPr>
          <p:nvPr/>
        </p:nvSpPr>
        <p:spPr>
          <a:xfrm>
            <a:off x="502469" y="1339083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［漫画解读］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如图启示我们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f813">
            <a:extLst>
              <a:ext uri="{FF2B5EF4-FFF2-40B4-BE49-F238E27FC236}">
                <a16:creationId xmlns:a16="http://schemas.microsoft.com/office/drawing/2014/main" id="{5B3A3BE0-80E1-01F9-2AEC-1C08D1D7B9B1}"/>
              </a:ext>
            </a:extLst>
          </p:cNvPr>
          <p:cNvSpPr/>
          <p:nvPr/>
        </p:nvSpPr>
        <p:spPr>
          <a:xfrm>
            <a:off x="6124759" y="1435603"/>
            <a:ext cx="136651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110.jpeg">
            <a:extLst>
              <a:ext uri="{FF2B5EF4-FFF2-40B4-BE49-F238E27FC236}">
                <a16:creationId xmlns:a16="http://schemas.microsoft.com/office/drawing/2014/main" id="{1D0820A3-2D52-61A2-1BCB-6C0344072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9060" y="1675521"/>
            <a:ext cx="3073236" cy="2283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6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7A11909-802F-9E7D-02A0-FE68CCE8AC87}"/>
              </a:ext>
            </a:extLst>
          </p:cNvPr>
          <p:cNvSpPr txBox="1">
            <a:spLocks noChangeAspect="1"/>
          </p:cNvSpPr>
          <p:nvPr/>
        </p:nvSpPr>
        <p:spPr>
          <a:xfrm>
            <a:off x="797437" y="1707316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【维护国家安全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人人有责】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日是我国第十个全民国家安全教育日，某中学八年级开展了主题探究活动。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C6DBC48-AADF-2542-1911-AD00094962E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61338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【我的补充】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国家安全是民族复兴的根基，社会稳定是国家强盛的前提，我国必须坚持总体国家安全观，以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为宗旨、以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为根本、以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为基础、以军事科技文化社会安全为保障、以促进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为依托，走出一条中国特色国家安全道路。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4DAA0E-E73D-072E-2064-96F78C2002D5}"/>
              </a:ext>
            </a:extLst>
          </p:cNvPr>
          <p:cNvSpPr txBox="1">
            <a:spLocks noChangeAspect="1"/>
          </p:cNvSpPr>
          <p:nvPr/>
        </p:nvSpPr>
        <p:spPr>
          <a:xfrm>
            <a:off x="826934" y="4635091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根据所学知识，将材料中的空白处补充完整。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BC68CB-C0F7-0732-C388-5C9BFB083C61}"/>
              </a:ext>
            </a:extLst>
          </p:cNvPr>
          <p:cNvSpPr txBox="1">
            <a:spLocks noChangeAspect="1"/>
          </p:cNvSpPr>
          <p:nvPr/>
        </p:nvSpPr>
        <p:spPr>
          <a:xfrm>
            <a:off x="826934" y="5307968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人民安全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政治安全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经济安全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国际安全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92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F8F687-C126-6951-268C-0B5E1A99643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921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【我的列举】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《中华人民共和国国家安全法》第一条规定：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为了维护国家安全，保卫人民民主专政的政权和中国特色社会主义制度，保护人民的根本利益，保障改革开放和社会主义现代化建设的顺利进行，实现中华民族伟大复兴，根据宪法，制定本法。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5716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4B78533-BE7F-F6D4-DD06-160C17A4A3AE}"/>
              </a:ext>
            </a:extLst>
          </p:cNvPr>
          <p:cNvSpPr txBox="1">
            <a:spLocks noChangeAspect="1"/>
          </p:cNvSpPr>
          <p:nvPr/>
        </p:nvSpPr>
        <p:spPr>
          <a:xfrm>
            <a:off x="562219" y="2760784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《中华人民共和国保守国家秘密法》；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《中华人民共和国国防法》；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《中华人民共和国反间谍法》；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《反分裂国家法》；</a:t>
            </a:r>
            <a:endParaRPr lang="en-US" altLang="zh-CN" sz="32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《中华人民共和国国家情报法》等。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E7E62E-C9B3-0989-F115-40569D85B00F}"/>
              </a:ext>
            </a:extLst>
          </p:cNvPr>
          <p:cNvSpPr txBox="1">
            <a:spLocks noChangeAspect="1"/>
          </p:cNvSpPr>
          <p:nvPr/>
        </p:nvSpPr>
        <p:spPr>
          <a:xfrm>
            <a:off x="562219" y="807557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我国出台了一系列法律法规，从法制上强化国家安全保护措施。除了《中华人民共和国国家安全法》，我国还有哪些维护国家安全的法律法规？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至少三部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889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9C5A21-1D30-AEEB-D1D5-2DC09A3E72A1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362087"/>
            <a:ext cx="11310989" cy="3874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【我的倡议】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国家稳，天下稳；国家安，百姓安。国家安全需要人人参与，维护国家安全人人都是主角，让我们扛起责任，携手同心，踔厉奋发，争当国家安全的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捍卫者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倡导者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力行者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，用涓涓细流汇聚起维护国家安全的磅礴力量。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请你帮助完成下列倡议书的空白部分。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918096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3880F92-F0B2-2858-3A8E-AC335B021717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32760608"/>
              </p:ext>
            </p:extLst>
          </p:nvPr>
        </p:nvGraphicFramePr>
        <p:xfrm>
          <a:off x="234461" y="954629"/>
          <a:ext cx="11781693" cy="4710938"/>
        </p:xfrm>
        <a:graphic>
          <a:graphicData uri="http://schemas.openxmlformats.org/drawingml/2006/table">
            <a:tbl>
              <a:tblPr firstRow="1" firstCol="1" bandRow="1"/>
              <a:tblGrid>
                <a:gridCol w="11781693">
                  <a:extLst>
                    <a:ext uri="{9D8B030D-6E8A-4147-A177-3AD203B41FA5}">
                      <a16:colId xmlns:a16="http://schemas.microsoft.com/office/drawing/2014/main" val="13616455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倡议书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lnSpc>
                          <a:spcPct val="120000"/>
                        </a:lnSpc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同学们：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lnSpc>
                          <a:spcPct val="120000"/>
                        </a:lnSpc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维护国家安全，人人可为；维护国家安全，是你我共同的责任。我倡议大家为维护国家安全贡献智慧和力量，做到：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lnSpc>
                          <a:spcPct val="120000"/>
                        </a:lnSpc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zh-CN" sz="32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altLang="en-US" sz="32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</a:t>
                      </a:r>
                      <a:r>
                        <a:rPr lang="zh-CN" sz="32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lnSpc>
                          <a:spcPct val="120000"/>
                        </a:lnSpc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sz="32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altLang="en-US" sz="32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                                    </a:t>
                      </a:r>
                      <a:r>
                        <a:rPr lang="zh-CN" sz="3200" b="1" u="sng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lnSpc>
                          <a:spcPct val="120000"/>
                        </a:lnSpc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自觉履行维护国家安全的义务。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fontAlgn="ctr">
                        <a:lnSpc>
                          <a:spcPct val="120000"/>
                        </a:lnSpc>
                        <a:buNone/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亲爱的同学们，让我们行动起来，为维护国家安全共同努力！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3160046"/>
                  </a:ext>
                </a:extLst>
              </a:tr>
            </a:tbl>
          </a:graphicData>
        </a:graphic>
      </p:graphicFrame>
      <p:sp>
        <p:nvSpPr>
          <p:cNvPr id="4" name="A_c5bd7">
            <a:extLst>
              <a:ext uri="{FF2B5EF4-FFF2-40B4-BE49-F238E27FC236}">
                <a16:creationId xmlns:a16="http://schemas.microsoft.com/office/drawing/2014/main" id="{8B0F1A58-9714-E544-E557-54DC0652E4A7}"/>
              </a:ext>
            </a:extLst>
          </p:cNvPr>
          <p:cNvSpPr/>
          <p:nvPr/>
        </p:nvSpPr>
        <p:spPr>
          <a:xfrm>
            <a:off x="567519" y="3946114"/>
            <a:ext cx="10707751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"/>
              </a:rPr>
              <a:t>　为维护国家安全工作提供便利和协助、积极建言献策　</a:t>
            </a:r>
          </a:p>
        </p:txBody>
      </p:sp>
      <p:sp>
        <p:nvSpPr>
          <p:cNvPr id="3" name="A_fd901">
            <a:extLst>
              <a:ext uri="{FF2B5EF4-FFF2-40B4-BE49-F238E27FC236}">
                <a16:creationId xmlns:a16="http://schemas.microsoft.com/office/drawing/2014/main" id="{DAD553E2-51CF-4126-8B47-1FA3020B796C}"/>
              </a:ext>
            </a:extLst>
          </p:cNvPr>
          <p:cNvSpPr/>
          <p:nvPr/>
        </p:nvSpPr>
        <p:spPr>
          <a:xfrm>
            <a:off x="567519" y="3360898"/>
            <a:ext cx="7035863" cy="4857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"/>
              </a:rPr>
              <a:t>　检举、制止危害国家安全的行为　</a:t>
            </a:r>
          </a:p>
        </p:txBody>
      </p:sp>
    </p:spTree>
    <p:extLst>
      <p:ext uri="{BB962C8B-B14F-4D97-AF65-F5344CB8AC3E}">
        <p14:creationId xmlns:p14="http://schemas.microsoft.com/office/powerpoint/2010/main" val="40223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59308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维护国家安全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第十二课　树立总体国家安全观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AAB901CB-5F26-A49A-0076-75EC95B7D77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699364"/>
            <a:ext cx="11340485" cy="1720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必须坚持总体国家安全观　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丢弃外来物种要承担刑事责任　</a:t>
            </a:r>
            <a:endParaRPr lang="en-US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必须构建国家安全体系　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要增强国家安全意识，自觉维护国家安全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C82E14-51C7-4857-7489-B1F15AF0FEC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298368"/>
            <a:ext cx="8243324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市民在河南省汝州市城市公园云禅湖水域发现的两条鳄雀鳝被捕获，并对其进行了无害化处理。鳄雀鳝原产于北美，被称为“水中杀手”。有关人士提醒，未经批准，擅自引进、释放或者丢弃外来物种属于违法行为，情节严重的可被追究刑事责任。材料和漫画中提供的信息启示我们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cb22e">
            <a:extLst>
              <a:ext uri="{FF2B5EF4-FFF2-40B4-BE49-F238E27FC236}">
                <a16:creationId xmlns:a16="http://schemas.microsoft.com/office/drawing/2014/main" id="{F002B949-3190-8A35-AC6F-7635E8D21DCF}"/>
              </a:ext>
            </a:extLst>
          </p:cNvPr>
          <p:cNvSpPr/>
          <p:nvPr/>
        </p:nvSpPr>
        <p:spPr>
          <a:xfrm>
            <a:off x="6146165" y="4168568"/>
            <a:ext cx="1298639" cy="41747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5" name="image108.jpeg">
            <a:extLst>
              <a:ext uri="{FF2B5EF4-FFF2-40B4-BE49-F238E27FC236}">
                <a16:creationId xmlns:a16="http://schemas.microsoft.com/office/drawing/2014/main" id="{1CF656CB-29CD-8B7D-DD82-C51C33CBEB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5369" y="1523044"/>
            <a:ext cx="3154566" cy="190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E80F2FF-321E-207E-8007-1F2B749316B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．原科研单位工作人员刘某私自拷贝、复制、并向境外间谍情报机关出卖大量国家秘密，最终被依法判处死刑、剥夺政治权利终身。对此分析正确的是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．公民应履行维护国家安全的义务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．体现法律是由国家制定或认可的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．受刑罚处罚是犯罪的最本质特征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．要不断丰富国家安全体系的内涵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c3be">
            <a:extLst>
              <a:ext uri="{FF2B5EF4-FFF2-40B4-BE49-F238E27FC236}">
                <a16:creationId xmlns:a16="http://schemas.microsoft.com/office/drawing/2014/main" id="{EB589870-05C2-E1F7-5057-62978A05D6CA}"/>
              </a:ext>
            </a:extLst>
          </p:cNvPr>
          <p:cNvSpPr/>
          <p:nvPr/>
        </p:nvSpPr>
        <p:spPr>
          <a:xfrm>
            <a:off x="6924040" y="272702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8391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ED9A1DC-9E78-D13D-497A-3B370061D84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任何违法行为都将受到刑罚处罚　</a:t>
            </a:r>
            <a:endParaRPr lang="en-US" altLang="zh-CN" sz="3200" b="1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看了保密法就不会泄露国家秘密　</a:t>
            </a:r>
            <a:endParaRPr lang="en-US" altLang="zh-CN" sz="3200" b="1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保守国家秘密是每个公民的责任　</a:t>
            </a:r>
            <a:endParaRPr lang="en-US" altLang="zh-CN" sz="3200" b="1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要增强维护国家安全的意识</a:t>
            </a:r>
            <a:endParaRPr lang="zh-CN" altLang="zh-CN" sz="32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3190F9-CAD5-3319-C7EE-D0A35339CDF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49922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［漫画解读］</a:t>
            </a:r>
            <a:r>
              <a:rPr lang="zh-CN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漫画警示我们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2a6b">
            <a:extLst>
              <a:ext uri="{FF2B5EF4-FFF2-40B4-BE49-F238E27FC236}">
                <a16:creationId xmlns:a16="http://schemas.microsoft.com/office/drawing/2014/main" id="{D6E283FC-8D63-A3C2-9401-38C933B8CB45}"/>
              </a:ext>
            </a:extLst>
          </p:cNvPr>
          <p:cNvSpPr/>
          <p:nvPr/>
        </p:nvSpPr>
        <p:spPr>
          <a:xfrm>
            <a:off x="6301740" y="1746442"/>
            <a:ext cx="141135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7" name="image109.jpeg">
            <a:extLst>
              <a:ext uri="{FF2B5EF4-FFF2-40B4-BE49-F238E27FC236}">
                <a16:creationId xmlns:a16="http://schemas.microsoft.com/office/drawing/2014/main" id="{A049AAB4-0182-1D20-C940-B8A84B960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86" y="1986360"/>
            <a:ext cx="3893820" cy="281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43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D80FA0EF-4161-5D3B-F241-2086F6346BCC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4244597"/>
            <a:ext cx="11325737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反间谍法的上述规定启示我们青少年要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认真学习有关国家安全的法律法规　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严格遵守有关国家安全的法律规定　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制定与国家安全相关的法律　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检举危害国家安全的行为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FBCDF7-0057-985B-91DA-7345E02E18C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558538"/>
            <a:ext cx="10833100" cy="1161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．新修订的《中华人民共和国反间谍法》正式施行。以下是该法的相关规定：</a:t>
            </a:r>
            <a:endParaRPr lang="zh-CN" altLang="en-US" sz="2800" dirty="0"/>
          </a:p>
        </p:txBody>
      </p:sp>
      <p:sp>
        <p:nvSpPr>
          <p:cNvPr id="2" name="A_37b39">
            <a:extLst>
              <a:ext uri="{FF2B5EF4-FFF2-40B4-BE49-F238E27FC236}">
                <a16:creationId xmlns:a16="http://schemas.microsoft.com/office/drawing/2014/main" id="{84478D99-B78C-9059-9FCE-C75E6C8AB365}"/>
              </a:ext>
            </a:extLst>
          </p:cNvPr>
          <p:cNvSpPr/>
          <p:nvPr/>
        </p:nvSpPr>
        <p:spPr>
          <a:xfrm>
            <a:off x="6860539" y="4341117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CEC484D-CBB1-7EA8-6398-0EA690877917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49754412"/>
              </p:ext>
            </p:extLst>
          </p:nvPr>
        </p:nvGraphicFramePr>
        <p:xfrm>
          <a:off x="679450" y="1719818"/>
          <a:ext cx="10833100" cy="2589530"/>
        </p:xfrm>
        <a:graphic>
          <a:graphicData uri="http://schemas.openxmlformats.org/drawingml/2006/table">
            <a:tbl>
              <a:tblPr firstRow="1" firstCol="1" bandRow="1"/>
              <a:tblGrid>
                <a:gridCol w="10833100">
                  <a:extLst>
                    <a:ext uri="{9D8B030D-6E8A-4147-A177-3AD203B41FA5}">
                      <a16:colId xmlns:a16="http://schemas.microsoft.com/office/drawing/2014/main" val="26918791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第十六条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任何公民和组织发现间谍行为，应当及时向国家安全机关举报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第五十三条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实施间谍行为，构成犯罪的，依法追究刑事责任。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第五十四条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个人实施间谍行为，尚不构成犯罪的，由国家安全机关予以警告或者处十五日以下行政拘留，单处或者并处五万元以下罚款</a:t>
                      </a:r>
                      <a:r>
                        <a:rPr 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49267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510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FB4838B-8355-D704-BF0E-09AAC42BA85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．维护国家安全，人人可为。下列做法有利于维护国家安全的有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在军事禁区偷拍照片并传到境外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通过合法途径维护自己的隐私权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强烈谴责美国国会前众议院议长佩洛西窜访中国台湾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在班会课上介绍我国的粮食现状并号召大家节约粮食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acca">
            <a:extLst>
              <a:ext uri="{FF2B5EF4-FFF2-40B4-BE49-F238E27FC236}">
                <a16:creationId xmlns:a16="http://schemas.microsoft.com/office/drawing/2014/main" id="{D87747C4-18B0-20AF-252E-ECEF3693C90A}"/>
              </a:ext>
            </a:extLst>
          </p:cNvPr>
          <p:cNvSpPr/>
          <p:nvPr/>
        </p:nvSpPr>
        <p:spPr>
          <a:xfrm>
            <a:off x="2028190" y="209304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82082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0483C7-223D-5F31-C94B-E981EBF0F65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568373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某校开展防空知识宣讲，为同学们上了一堂生动的国防教育课；某镇“国家安全大篷车”移动展览在乡村巡展，把国家安全知识送到田间地头；某区在商务楼宇、繁华商圈等场所，开展系列别具特色的国家安全宣传教育活动。这些活动有利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公民树立总体国家安全观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公民自觉行使维护国家安全的权利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丰富国家安全体系的内涵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推动全社会形成维护国家安全合力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f90c">
            <a:extLst>
              <a:ext uri="{FF2B5EF4-FFF2-40B4-BE49-F238E27FC236}">
                <a16:creationId xmlns:a16="http://schemas.microsoft.com/office/drawing/2014/main" id="{484D193D-B52C-D348-D51E-DDA0159A5A17}"/>
              </a:ext>
            </a:extLst>
          </p:cNvPr>
          <p:cNvSpPr/>
          <p:nvPr/>
        </p:nvSpPr>
        <p:spPr>
          <a:xfrm>
            <a:off x="2436178" y="320082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70777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819C9CC-ED9E-D350-E8B3-3F1262873DA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．据《人民日报》报道，国家安全机关因市民陈某的一个举报电话，及时化解了一起危害国家生物安全的风险隐患。这一案例告诉我们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维护国家安全只能靠群众举报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要自觉履行维护国家安全的义务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应该牢牢树立总体国家安全观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要以生物安全为国家安全的根本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e9b2">
            <a:extLst>
              <a:ext uri="{FF2B5EF4-FFF2-40B4-BE49-F238E27FC236}">
                <a16:creationId xmlns:a16="http://schemas.microsoft.com/office/drawing/2014/main" id="{D2F6720B-6C2C-E68D-667F-E4DFE1820FC2}"/>
              </a:ext>
            </a:extLst>
          </p:cNvPr>
          <p:cNvSpPr/>
          <p:nvPr/>
        </p:nvSpPr>
        <p:spPr>
          <a:xfrm>
            <a:off x="4068128" y="240693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9632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7</TotalTime>
  <Words>2211</Words>
  <Application>Microsoft Office PowerPoint</Application>
  <PresentationFormat>宽屏</PresentationFormat>
  <Paragraphs>91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19</cp:revision>
  <dcterms:created xsi:type="dcterms:W3CDTF">2025-08-29T23:53:35Z</dcterms:created>
  <dcterms:modified xsi:type="dcterms:W3CDTF">2025-09-02T02:51:43Z</dcterms:modified>
</cp:coreProperties>
</file>