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学会依法办事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0156F2-7CFD-3CB3-ECD3-20176BC768E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．杨某在被余某拐卖多年后，勇敢报案。最终，人民法院以拐卖儿童罪判处余某死刑。杨某的做法带给我们的启示是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．公民违法，必定受到刑罚处罚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．立法机关完善法律，维护稳定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．公民遇事找法，解决问题靠法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．人民法院监督调查，惩治犯罪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307f">
            <a:extLst>
              <a:ext uri="{FF2B5EF4-FFF2-40B4-BE49-F238E27FC236}">
                <a16:creationId xmlns:a16="http://schemas.microsoft.com/office/drawing/2014/main" id="{18B6A939-FBD9-2B66-4B52-A609F8A20E2B}"/>
              </a:ext>
            </a:extLst>
          </p:cNvPr>
          <p:cNvSpPr/>
          <p:nvPr/>
        </p:nvSpPr>
        <p:spPr>
          <a:xfrm>
            <a:off x="80422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0890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7ED1D89-3468-1B8A-54F7-D289FB7BB7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78905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【树立法治观念】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中学生是祖国的未来和民族的希望，中学生只有懂得运用法律的武器，才能在现实生活中保护自己的合法权益不受侵害。为此，某校决定以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学法、用法、守法，让法常驻心中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为主题开展系列活动，假设你是该校一名学生，请你参与进来。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F21402-9676-F36E-845D-E6911FA15D1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4307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为了营造“学法、用法、守法”的良好校园氛围，请你设计两种活动形式。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793D17-33B5-4A17-9B9D-73FDEB8089B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75612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做板报；开主题班会；组织知识竞赛。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EA8687-267C-FF59-A8F8-C2E78F3986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58767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材料表明青少年健康成长的基本要求是什么？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AD0E84-2910-6AF6-FB46-319E3F5F4AF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26055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树立法治观念，依法办事。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24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E09E59-AD3C-80B2-C80E-2F920A34CE02}"/>
              </a:ext>
            </a:extLst>
          </p:cNvPr>
          <p:cNvSpPr txBox="1">
            <a:spLocks noChangeAspect="1"/>
          </p:cNvSpPr>
          <p:nvPr/>
        </p:nvSpPr>
        <p:spPr>
          <a:xfrm>
            <a:off x="443476" y="711541"/>
            <a:ext cx="1151255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【提升法治素养】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用心体会法律为我们的生活保驾护航，自觉尊法学法守法用法。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【感受法律作用】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日，河北省邯郸市肥乡区初一学生王某某被杀害。检察机关审查认为，涉案的张某某、李某、马某某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名未成年犯罪嫌疑人作案时已满十二周岁不满十四周岁，故意杀人致被害人死亡，情节恶劣，应当追究刑事责任。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月，经最高人民检察院审查，依法决定对犯罪嫌疑人核准追诉。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858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6CA5B19-2F6A-C270-8786-6D949825266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23599838"/>
              </p:ext>
            </p:extLst>
          </p:nvPr>
        </p:nvGraphicFramePr>
        <p:xfrm>
          <a:off x="679450" y="752719"/>
          <a:ext cx="10833100" cy="4280662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2467839530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民法典第一百一十条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自然人享有生命权、身体权、健康权、姓名权、肖像权、名誉权、荣誉权、隐私权、婚姻自主权等权利。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217514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刑法第二百三十四条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致人死亡或者以特别残忍手段致人重伤造成严重残疾的，处十年以上有期徒刑、无期徒刑或者死刑。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259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921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5FD20A-31FA-40BD-1835-7F13E40C89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6109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通过上述案件，我们能够感受到法律具有哪些作用？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2EB923-D79F-CDDA-E5D2-EDB41C67000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33968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法律规范着全体社会成员的行为，保护着我们的生活，为我们的成长和发展创造安全、健康、有序的社会环境。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法律规定我们应该享有的权利，应该履行的义务。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法律为我们评判自己和他人的行为提供了准绳，指引、教育人向善。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法律通过解决纠纷和制裁违法犯罪，惩恶扬善、伸张正义，维护我们的合法权益。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03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970280-443B-A81E-D419-363F5F66D5C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【学会依法办事】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王先生在外卖平台上购买了一份外卖，收到外卖后发现米饭中有虫子。王先生与商家协商未果，遂起诉至人民法院，并提供了当天收取外卖的视频证据，要求商家支付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元赔偿金。经过调解，商家最终赔偿王先生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与此相反，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职业打假人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碰瓷式维权也频发：上海有人在一年内以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无证拍黄瓜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为由向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家餐饮店提出高额索赔！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712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C6AC26-8018-A715-8B62-88FC32F6743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3534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从依法办事的角度，谈谈上述材料对我们有何启示。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286584-9F58-087F-58E2-AB0D3E840B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08223"/>
            <a:ext cx="10833100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建设法治社会，需要全体社会成员自觉守法、遇事找法、解决问题靠法，养成依法办事的习惯。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要树立法治观念，提高依法办事能力，养成尊法学法守法用法的习惯，逐步成长为社会主义法治的忠实崇尚者、自觉遵守者、坚定捍卫者。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814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学会依法办事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第六课　提升法治素养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C88B69-BC21-CC02-1AFE-7BEB204C66B0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192548"/>
            <a:ext cx="11660034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．学校、幼儿园周边不得设置烟、酒、彩票销售网点；任何人不得在学校、幼儿园和其他未成年人集中活动的公共场所吸烟、饮酒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修订后的《中华人民共和国未成年人保护法》在扩大控烟成果方面的突破受到关注。对此认识正确的是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．我们未成年人要树立法治观念，做法治中国的参与者，依法办事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．我们是法治中国受益者，完善法律扩大未成年人的权利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．未成年人要知法懂法、崇尚法律，背诵每一条法律条文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．让法律保护我们成长，法治时代提高道德水平已不重要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615d7">
            <a:extLst>
              <a:ext uri="{FF2B5EF4-FFF2-40B4-BE49-F238E27FC236}">
                <a16:creationId xmlns:a16="http://schemas.microsoft.com/office/drawing/2014/main" id="{4ADB48EB-4C49-87EC-A293-6854BBDAB589}"/>
              </a:ext>
            </a:extLst>
          </p:cNvPr>
          <p:cNvSpPr/>
          <p:nvPr/>
        </p:nvSpPr>
        <p:spPr>
          <a:xfrm>
            <a:off x="7721485" y="3072148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C8D9D1-25F7-589B-2A8E-FBAEBF7E3F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．依法办事，就要遵守各种法律法规。下列行为属于依法办事的是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．小方被小明辱骂，便找人将小明打一顿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．武某某讨要工钱未果，把老板告上法庭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．小王买了伪劣商品，一气之下把店砸了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．郭某因担心上课迟到，骑自行车闯红灯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e910">
            <a:extLst>
              <a:ext uri="{FF2B5EF4-FFF2-40B4-BE49-F238E27FC236}">
                <a16:creationId xmlns:a16="http://schemas.microsoft.com/office/drawing/2014/main" id="{20955F8D-3C6D-E7F5-E534-66325134BD2C}"/>
              </a:ext>
            </a:extLst>
          </p:cNvPr>
          <p:cNvSpPr/>
          <p:nvPr/>
        </p:nvSpPr>
        <p:spPr>
          <a:xfrm>
            <a:off x="2436178" y="241312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1355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7CCAD1-C176-5EF7-49F8-5685B44F71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．近年来，直播带货的盛行让某些网络主播获得大量金钱收益，但他们却选择偷税漏税，结果被税务部门处以巨额罚款，受到法律的严惩。这警示我们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．遵守规则，学会依法办事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．行使权利，增强民主意识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．维护权利，遵守法定程序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．履行义务，拒绝直播带货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1d4d">
            <a:extLst>
              <a:ext uri="{FF2B5EF4-FFF2-40B4-BE49-F238E27FC236}">
                <a16:creationId xmlns:a16="http://schemas.microsoft.com/office/drawing/2014/main" id="{8B23511E-59B7-0435-123B-29380538D18B}"/>
              </a:ext>
            </a:extLst>
          </p:cNvPr>
          <p:cNvSpPr/>
          <p:nvPr/>
        </p:nvSpPr>
        <p:spPr>
          <a:xfrm>
            <a:off x="6924040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67933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97CC2-3C2B-0CDB-CE19-DE5B3326FBF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．赵某与孙某本是好友，孙某因资金周转困难，向赵某借款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万元，承诺一年内还清并出具借条。可还款期已过，孙某却未如约还钱，赵某多次催要，孙某起初还借口拖延，后来干脆玩起“消失”。对此，理解正确的是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孙某欠钱不还的行为应该受到刑罚处罚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赵某应该直接向人民法院提起行政诉讼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赵某可以通过民事诉讼来解决财产纠纷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赵某可以向当地的人民调解委员会申请调解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8893">
            <a:extLst>
              <a:ext uri="{FF2B5EF4-FFF2-40B4-BE49-F238E27FC236}">
                <a16:creationId xmlns:a16="http://schemas.microsoft.com/office/drawing/2014/main" id="{87495655-6EE1-D343-0BB2-60BACCE97334}"/>
              </a:ext>
            </a:extLst>
          </p:cNvPr>
          <p:cNvSpPr/>
          <p:nvPr/>
        </p:nvSpPr>
        <p:spPr>
          <a:xfrm>
            <a:off x="8555990" y="3040921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5818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5782CA-7628-4BB2-F89D-48E9DCBB6E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．某中学利用开学典礼，特邀请辖区派出所的警官针对青少年如何提高自身素质，用法律、道德规范约束自己，预防违法犯罪进行了专题演讲，为学生们上好开学第一课。这一活动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．有利于增强学生的法治观念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．有利于帮助学生都遵守法律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．能杜绝学生的违法犯罪的行为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．能让学生依法办事、严格执法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7412">
            <a:extLst>
              <a:ext uri="{FF2B5EF4-FFF2-40B4-BE49-F238E27FC236}">
                <a16:creationId xmlns:a16="http://schemas.microsoft.com/office/drawing/2014/main" id="{7215D113-3547-80BD-4628-657E319D0215}"/>
              </a:ext>
            </a:extLst>
          </p:cNvPr>
          <p:cNvSpPr/>
          <p:nvPr/>
        </p:nvSpPr>
        <p:spPr>
          <a:xfrm>
            <a:off x="1620203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2670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5ACCBF-FF73-63F0-924F-AF67E7C4C1FB}"/>
              </a:ext>
            </a:extLst>
          </p:cNvPr>
          <p:cNvSpPr txBox="1">
            <a:spLocks noChangeAspect="1"/>
          </p:cNvSpPr>
          <p:nvPr/>
        </p:nvSpPr>
        <p:spPr>
          <a:xfrm>
            <a:off x="354984" y="1172036"/>
            <a:ext cx="11694447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．初中生婷婷的父母在网上购买了一个充电宝，十多天后电池在充电时发生爆炸。经多方商谈没有获得赔付，婷婷鼓励父母最终通过诉讼方式维护了自身利益。这件事说明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维护自身利益，只能通过诉讼手段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依法办事，就要养成尊法学法守法用法的习惯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树立法治观念，是青少年健康成长的基本要求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要学会依法办事，用法律保障我们的幸福生活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b031">
            <a:extLst>
              <a:ext uri="{FF2B5EF4-FFF2-40B4-BE49-F238E27FC236}">
                <a16:creationId xmlns:a16="http://schemas.microsoft.com/office/drawing/2014/main" id="{98C75A19-F1FD-6A6B-76BA-257EDE1C277D}"/>
              </a:ext>
            </a:extLst>
          </p:cNvPr>
          <p:cNvSpPr/>
          <p:nvPr/>
        </p:nvSpPr>
        <p:spPr>
          <a:xfrm>
            <a:off x="8639512" y="25365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8063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9B091EC-59B3-13F4-D8EE-AB8670FA8AEA}"/>
              </a:ext>
            </a:extLst>
          </p:cNvPr>
          <p:cNvSpPr txBox="1">
            <a:spLocks noChangeAspect="1"/>
          </p:cNvSpPr>
          <p:nvPr/>
        </p:nvSpPr>
        <p:spPr>
          <a:xfrm>
            <a:off x="492125" y="4163830"/>
            <a:ext cx="108331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．法治是同学们的共同生活方式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．法律对全体社会成员具有普遍约束力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．未成年人容易受到不法侵害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．大部分学生还没有学会依法办事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633B76-0097-6BE9-F927-AD431B724495}"/>
              </a:ext>
            </a:extLst>
          </p:cNvPr>
          <p:cNvSpPr txBox="1">
            <a:spLocks noChangeAspect="1"/>
          </p:cNvSpPr>
          <p:nvPr/>
        </p:nvSpPr>
        <p:spPr>
          <a:xfrm>
            <a:off x="492125" y="607985"/>
            <a:ext cx="1120775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．同学们在老师的指导下，以该校初中生为调查对象开展了专题问卷调查活动，以下是部分调查数据，这些调查数据反映出的问题是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800" dirty="0"/>
          </a:p>
        </p:txBody>
      </p:sp>
      <p:sp>
        <p:nvSpPr>
          <p:cNvPr id="2" name="A_96093">
            <a:extLst>
              <a:ext uri="{FF2B5EF4-FFF2-40B4-BE49-F238E27FC236}">
                <a16:creationId xmlns:a16="http://schemas.microsoft.com/office/drawing/2014/main" id="{B48F8415-B4C6-2AA0-8A83-483B254DB109}"/>
              </a:ext>
            </a:extLst>
          </p:cNvPr>
          <p:cNvSpPr/>
          <p:nvPr/>
        </p:nvSpPr>
        <p:spPr>
          <a:xfrm>
            <a:off x="10602278" y="1259241"/>
            <a:ext cx="1298637" cy="41821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15F0CB5-B13D-D382-B8F0-E798F708A85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84385115"/>
              </p:ext>
            </p:extLst>
          </p:nvPr>
        </p:nvGraphicFramePr>
        <p:xfrm>
          <a:off x="595364" y="1769265"/>
          <a:ext cx="10833100" cy="2373630"/>
        </p:xfrm>
        <a:graphic>
          <a:graphicData uri="http://schemas.openxmlformats.org/drawingml/2006/table">
            <a:tbl>
              <a:tblPr firstRow="1" firstCol="1" bandRow="1"/>
              <a:tblGrid>
                <a:gridCol w="2591570">
                  <a:extLst>
                    <a:ext uri="{9D8B030D-6E8A-4147-A177-3AD203B41FA5}">
                      <a16:colId xmlns:a16="http://schemas.microsoft.com/office/drawing/2014/main" val="618780783"/>
                    </a:ext>
                  </a:extLst>
                </a:gridCol>
                <a:gridCol w="4078655">
                  <a:extLst>
                    <a:ext uri="{9D8B030D-6E8A-4147-A177-3AD203B41FA5}">
                      <a16:colId xmlns:a16="http://schemas.microsoft.com/office/drawing/2014/main" val="351418433"/>
                    </a:ext>
                  </a:extLst>
                </a:gridCol>
                <a:gridCol w="4162875">
                  <a:extLst>
                    <a:ext uri="{9D8B030D-6E8A-4147-A177-3AD203B41FA5}">
                      <a16:colId xmlns:a16="http://schemas.microsoft.com/office/drawing/2014/main" val="2118966287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如果有人将你的照片修图丑化，在微信朋友圈转发造成了不良影响，你会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478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能忍就忍，自认倒霉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以牙还牙，以其人之道还治其人之身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请求家长或老师帮助解决，必要时报警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15913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10.8%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67.6%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22.6%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654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25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24</TotalTime>
  <Words>2296</Words>
  <Application>Microsoft Office PowerPoint</Application>
  <PresentationFormat>宽屏</PresentationFormat>
  <Paragraphs>83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10</cp:revision>
  <dcterms:created xsi:type="dcterms:W3CDTF">2025-08-29T23:53:35Z</dcterms:created>
  <dcterms:modified xsi:type="dcterms:W3CDTF">2025-09-02T03:08:08Z</dcterms:modified>
</cp:coreProperties>
</file>