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83" r:id="rId14"/>
    <p:sldId id="884" r:id="rId15"/>
    <p:sldId id="885" r:id="rId16"/>
    <p:sldId id="87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课外提升训练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34B5A8D-91E6-1AFB-49EA-E8AFE11EDA2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．发现有老人摔倒了，扶还是不扶，以下观点，你认为不正确的是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．小冬：“人人承担扶起老人这样的责任，有利于构建和谐社会。”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．小华：“扶起老人是我们每个人应有的责任之举。”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．小刚：“扶起老人可能会付出代价，但必定会有所回报。”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．小丽：“我们应该学会主动关心、帮助和服务他人，体验对他人负责的快乐和幸福。”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a528">
            <a:extLst>
              <a:ext uri="{FF2B5EF4-FFF2-40B4-BE49-F238E27FC236}">
                <a16:creationId xmlns:a16="http://schemas.microsoft.com/office/drawing/2014/main" id="{28B9EB85-6F1A-20F4-F556-DC0D9EBFA531}"/>
              </a:ext>
            </a:extLst>
          </p:cNvPr>
          <p:cNvSpPr/>
          <p:nvPr/>
        </p:nvSpPr>
        <p:spPr>
          <a:xfrm>
            <a:off x="2436178" y="145286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5893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8A72FFB-9134-0562-63C1-5ED843079BA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．做负责任的人，既要对他人负责，更要对自己负责。下面四位同学的言行符合对自己负责的要求的是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．甲同学：我数学学习遇到了困难，只能靠抄网上现成的答案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．乙同学：我还是未成年人，所以现在没必要孝顺父母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．丙同学：我和同学约好去博物馆，天太热了我就没去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．丁同学：学习虽然很辛苦，但我每天都按时完成作业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a2a1">
            <a:extLst>
              <a:ext uri="{FF2B5EF4-FFF2-40B4-BE49-F238E27FC236}">
                <a16:creationId xmlns:a16="http://schemas.microsoft.com/office/drawing/2014/main" id="{4069A8C1-1063-1D3B-C19B-9137250CEFAA}"/>
              </a:ext>
            </a:extLst>
          </p:cNvPr>
          <p:cNvSpPr/>
          <p:nvPr/>
        </p:nvSpPr>
        <p:spPr>
          <a:xfrm>
            <a:off x="8963978" y="20930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8403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BC439F8-80C3-2A5E-BC17-A08BA980E494}"/>
              </a:ext>
            </a:extLst>
          </p:cNvPr>
          <p:cNvSpPr txBox="1">
            <a:spLocks noChangeAspect="1"/>
          </p:cNvSpPr>
          <p:nvPr/>
        </p:nvSpPr>
        <p:spPr>
          <a:xfrm>
            <a:off x="399230" y="680874"/>
            <a:ext cx="11645286" cy="5839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某校学生在学雷锋活动中，知道学校有个瘫痪学生王春明，家庭也很困难，于是把自己平时省下来的零花钱捐给她，帮助这位确实有困难的同学。在这项活动过程中，学生体验了助人为乐的乐趣。活动后，他们纷纷表示说：“帮助他人，自己也很快乐。”下列做法中，帮助他人的正确方法有</a:t>
            </a:r>
            <a:r>
              <a:rPr lang="en-US" altLang="zh-CN" sz="29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9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．小强发现有人落水，不顾自己是否会游泳，跳入水中抢救落水者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．考试时，邻桌的同学请求帮助，小娟便将自己的答案偷偷传给他看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．得知小玲家庭困难，班长不征得她本人同意，就发动全班同学为她捐款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．每逢礼拜天，小芳总是为孤寡老人王大娘买米买面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57cb">
            <a:extLst>
              <a:ext uri="{FF2B5EF4-FFF2-40B4-BE49-F238E27FC236}">
                <a16:creationId xmlns:a16="http://schemas.microsoft.com/office/drawing/2014/main" id="{72E2358D-7134-2D37-DB3B-1E22B06CBCE2}"/>
              </a:ext>
            </a:extLst>
          </p:cNvPr>
          <p:cNvSpPr/>
          <p:nvPr/>
        </p:nvSpPr>
        <p:spPr>
          <a:xfrm>
            <a:off x="4210183" y="3075586"/>
            <a:ext cx="1327213" cy="4768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9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9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72146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4C88B52-8078-07CD-8BE8-D74B9917B02B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902048"/>
            <a:ext cx="10833100" cy="29399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9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【主动尽责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9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共建和谐社会】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为了解学生的责任意识，培养学生负责任的态度，某校围绕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责任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这一主题开展调查活动。下表是通过对全校学生进行问卷调查形成的一些数据：</a:t>
            </a:r>
            <a:endParaRPr lang="zh-CN" altLang="en-US" sz="29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625DD41-98C5-B37B-7B17-023887F8D66E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64289666"/>
              </p:ext>
            </p:extLst>
          </p:nvPr>
        </p:nvGraphicFramePr>
        <p:xfrm>
          <a:off x="583073" y="3841955"/>
          <a:ext cx="11025853" cy="2250440"/>
        </p:xfrm>
        <a:graphic>
          <a:graphicData uri="http://schemas.openxmlformats.org/drawingml/2006/table">
            <a:tbl>
              <a:tblPr firstRow="1" firstCol="1" bandRow="1"/>
              <a:tblGrid>
                <a:gridCol w="9527458">
                  <a:extLst>
                    <a:ext uri="{9D8B030D-6E8A-4147-A177-3AD203B41FA5}">
                      <a16:colId xmlns:a16="http://schemas.microsoft.com/office/drawing/2014/main" val="2269168017"/>
                    </a:ext>
                  </a:extLst>
                </a:gridCol>
                <a:gridCol w="1498395">
                  <a:extLst>
                    <a:ext uri="{9D8B030D-6E8A-4147-A177-3AD203B41FA5}">
                      <a16:colId xmlns:a16="http://schemas.microsoft.com/office/drawing/2014/main" val="349388757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调查内容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调查结果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8883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家里：自己收拾房间；洗衣服；与父母谈心，交流学习情况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83%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9232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学校：按时上学，认真听讲；遵守校纪校规，尊敬老师，团结同学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90%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4536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社会：积极参加公益活动；他人有困难时及时伸出援助之手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68%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09983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1040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D2D749C-0775-BF28-CC3C-A5BFB83EC20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9973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根据表中的调查结果，你可以得出怎样的结论？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34B619-C569-8A7B-C82C-65C0F6BB433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02850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绝大多数同学责任意识强，能够积极承担起对自己、对他人、对集体和对社会的责任；部分同学责任意识有待于加强，尤其是在承担社会责任方面做得不够好。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5A4193-EFF3-40EC-2E69-0CD54AE02ED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356077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调查中发现有部分同学认为承担责任付出的太多而不愿意承担责任，请你帮忙劝导这部分同学。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15BD44B-245C-4997-DC2F-4B85DAE5536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669129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在承担责任的过程中，我们也会增长才干，赢得他人的尊重和赞许。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承担责任，有助于充分挖掘和发挥自己的潜能，更好地承担起对他人、社会和国家的责任。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64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17559A9-7BCF-974F-CA63-AF3E6FE074A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76176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根据材料并结合所学知识，说说如何做负责任的人。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724F46-D2A2-6442-19B9-D8E62736B26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49053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对自己负责。我们要对自己的身心健康和学习成长负责，保持健康的生活方式，合理规划时间，认真完成作业，等等。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对他人负责。我们要平等、真诚对待他人，公正处事，同时要心怀感恩、善待他人，主动关心、帮助和服务他人，尽己所能为他人排忧解难。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对国家和社会负责。我们要有强烈的主人翁意识和社会责任感，关心国家大事，将个人成长进步与国家社会发展紧密结合起来，以实际行动报效祖国、服务人民、奉献社会。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02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课外提升训练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第九课　积极奉献社会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CE014BA-C82B-EAD1-F9B6-725B176219A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8573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．同学们正在讨论“社会责任我担当”这一话题，下列说法正确的是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张凯：我经常帮父母做家务，我也是一个有责任感的人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赵帅：我不抄同学的作业，这是对老师负责的表现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李丽：在社区参加志愿服务活动，我履行责任的同时感受到内心的满足和快乐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刘刚：雷锋长期坚持无偿帮助他人，这种精神是社会责任感的集中体现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0186">
            <a:extLst>
              <a:ext uri="{FF2B5EF4-FFF2-40B4-BE49-F238E27FC236}">
                <a16:creationId xmlns:a16="http://schemas.microsoft.com/office/drawing/2014/main" id="{1A1CF2B6-CEF3-9256-D26B-3FE8E9751231}"/>
              </a:ext>
            </a:extLst>
          </p:cNvPr>
          <p:cNvSpPr/>
          <p:nvPr/>
        </p:nvSpPr>
        <p:spPr>
          <a:xfrm>
            <a:off x="2844165" y="151623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F8F3FDC-5FDF-6280-805D-ED0C7D27690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语文］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有人认为“负责任要付出代价，真是吃力不讨好，遇事还是逃避责任为好”，而在我们身边却有许许多多履行了社会责任却不计代价与回报、无怨无悔的人。下列诗句中能够体现“勇于承担责任”的有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人生自古谁无死？留取丹心照汗青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苟利国家生死以，岂因祸福避趋之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少小离家老大回，乡音无改鬓毛衰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独在异乡为异客，每逢佳节倍思亲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bc9e">
            <a:extLst>
              <a:ext uri="{FF2B5EF4-FFF2-40B4-BE49-F238E27FC236}">
                <a16:creationId xmlns:a16="http://schemas.microsoft.com/office/drawing/2014/main" id="{AE30D772-4716-9226-42B8-DB2AB52A4045}"/>
              </a:ext>
            </a:extLst>
          </p:cNvPr>
          <p:cNvSpPr/>
          <p:nvPr/>
        </p:nvSpPr>
        <p:spPr>
          <a:xfrm>
            <a:off x="8555990" y="272083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9057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5EBBE8D-1F22-509E-4F1A-66FA809D627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．学校要进行学生会成员招募，老师让大家自愿报名。以下是同学们对学生会招募的看法，正确的有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负责学生会工作一定会赢得他人的尊重和赞许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加入学生会意味着承担更多的责任，付出多于回报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加入学生会能够帮助我们增强责任意识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我们要对承担责任的代价与回报进行正确评估，合理选择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29ac">
            <a:extLst>
              <a:ext uri="{FF2B5EF4-FFF2-40B4-BE49-F238E27FC236}">
                <a16:creationId xmlns:a16="http://schemas.microsoft.com/office/drawing/2014/main" id="{FD02C22F-268F-CB23-474D-98B9CF9CE0C0}"/>
              </a:ext>
            </a:extLst>
          </p:cNvPr>
          <p:cNvSpPr/>
          <p:nvPr/>
        </p:nvSpPr>
        <p:spPr>
          <a:xfrm>
            <a:off x="8555990" y="2093040"/>
            <a:ext cx="141135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86112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8C1B500-4626-BB82-2270-FD5FB549D699}"/>
              </a:ext>
            </a:extLst>
          </p:cNvPr>
          <p:cNvSpPr txBox="1">
            <a:spLocks noChangeAspect="1"/>
          </p:cNvSpPr>
          <p:nvPr/>
        </p:nvSpPr>
        <p:spPr>
          <a:xfrm>
            <a:off x="558493" y="710050"/>
            <a:ext cx="11075014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．语文课代表因病请假休息，语文老师指派孟杰同学临时担任语文课代表。孟杰同学尽管不太愿意，但还是答应了。他不仅做了，而且做得很认真，甚至比语文课代表做得还好，受到语文老师的表扬。这说明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我们无法改变自己在生活中的处境，但可以改变对责任的态度　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不管是自愿选择的责任还是非自愿选择的责任，都应积极担当　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即使不是自愿选择的责任，只要全身心地投入，也能做得出色　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承担不是自愿选择的责任，往往比承担自愿选择的责任做得好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f551">
            <a:extLst>
              <a:ext uri="{FF2B5EF4-FFF2-40B4-BE49-F238E27FC236}">
                <a16:creationId xmlns:a16="http://schemas.microsoft.com/office/drawing/2014/main" id="{78FFE99C-B9B4-5F51-09A1-00628D085D68}"/>
              </a:ext>
            </a:extLst>
          </p:cNvPr>
          <p:cNvSpPr/>
          <p:nvPr/>
        </p:nvSpPr>
        <p:spPr>
          <a:xfrm>
            <a:off x="3736033" y="2589650"/>
            <a:ext cx="13121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40614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3B19A52-C195-C9A6-0E22-5D8AB4AB57A2}"/>
              </a:ext>
            </a:extLst>
          </p:cNvPr>
          <p:cNvSpPr txBox="1">
            <a:spLocks noChangeAspect="1"/>
          </p:cNvSpPr>
          <p:nvPr/>
        </p:nvSpPr>
        <p:spPr>
          <a:xfrm>
            <a:off x="528996" y="1297548"/>
            <a:ext cx="11134008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．自觉承担责任，在服务他人、奉献社会的过程中收获快乐、健康成长，谱写绚丽多彩的青春篇章。对此青少年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要不断增强履行责任的能力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要看自己为社会奉献了什么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只需承担自愿选择的责任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要提升自身素质，服务他人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807b">
            <a:extLst>
              <a:ext uri="{FF2B5EF4-FFF2-40B4-BE49-F238E27FC236}">
                <a16:creationId xmlns:a16="http://schemas.microsoft.com/office/drawing/2014/main" id="{A18B85E5-90B5-79EE-6D1F-9C71D439B9B9}"/>
              </a:ext>
            </a:extLst>
          </p:cNvPr>
          <p:cNvSpPr/>
          <p:nvPr/>
        </p:nvSpPr>
        <p:spPr>
          <a:xfrm>
            <a:off x="9629499" y="202805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24448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87109F5-3540-433C-B0B9-5964B5751C2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．“哪有什么岁月静好，只不过是有人替我们负重前行而已。”正是因为有这些替我们负重前行的人，我们头顶才有一片艳阳天。这告诉我们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．做负责的人，要对他人负责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．学会承担责任，无须物质回报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．对他人负责，才能对自己负责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．承担责任要付出时间、精力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e65e">
            <a:extLst>
              <a:ext uri="{FF2B5EF4-FFF2-40B4-BE49-F238E27FC236}">
                <a16:creationId xmlns:a16="http://schemas.microsoft.com/office/drawing/2014/main" id="{E5A139FE-8ED3-2B53-C5E7-3D031DD63245}"/>
              </a:ext>
            </a:extLst>
          </p:cNvPr>
          <p:cNvSpPr/>
          <p:nvPr/>
        </p:nvSpPr>
        <p:spPr>
          <a:xfrm>
            <a:off x="5292090" y="2727024"/>
            <a:ext cx="136652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3991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3FD4B0A-6B13-1441-0E9C-D81933CE87F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互联网改变了世界，同样也改变着公益慈善。近年来横空出世的网络公益众筹平台在我们的生活中“怒刷”存在感。相比与传统的募捐方式，网络众筹门槛低、传播快、效率高，让很多患者绝境逢生，但也存在夸大病情、信息造假等“诈捐”现象。这警示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．网络众筹漏洞众多，严令禁止明智之选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．热心公益承担责任，提高明辨是非能力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．时代发展日新月异，传统募捐已经过时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．参与公益助人为乐，诈捐形象可以忽略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2712">
            <a:extLst>
              <a:ext uri="{FF2B5EF4-FFF2-40B4-BE49-F238E27FC236}">
                <a16:creationId xmlns:a16="http://schemas.microsoft.com/office/drawing/2014/main" id="{40A29B4E-22A2-6118-1900-1601D7F8BE31}"/>
              </a:ext>
            </a:extLst>
          </p:cNvPr>
          <p:cNvSpPr/>
          <p:nvPr/>
        </p:nvSpPr>
        <p:spPr>
          <a:xfrm>
            <a:off x="4884103" y="335481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89269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19</TotalTime>
  <Words>2388</Words>
  <Application>Microsoft Office PowerPoint</Application>
  <PresentationFormat>宽屏</PresentationFormat>
  <Paragraphs>84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等线</vt:lpstr>
      <vt:lpstr>黑体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17</cp:revision>
  <dcterms:created xsi:type="dcterms:W3CDTF">2025-08-29T23:53:35Z</dcterms:created>
  <dcterms:modified xsi:type="dcterms:W3CDTF">2025-09-02T03:04:35Z</dcterms:modified>
</cp:coreProperties>
</file>