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259" r:id="rId9"/>
    <p:sldId id="878" r:id="rId10"/>
    <p:sldId id="879" r:id="rId11"/>
    <p:sldId id="873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5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20" y="84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第一课时　维护秩序靠规则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DA24D249-5D20-91BC-2052-028BEBF204E7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C3596A30-3B68-1884-36C1-687B7FDA4B17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821515"/>
              <a:chExt cx="11744425" cy="5332963"/>
            </a:xfrm>
          </p:grpSpPr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C3305333-B7BC-8098-4E0A-AE9CEE8950C5}"/>
                  </a:ext>
                </a:extLst>
              </p:cNvPr>
              <p:cNvGrpSpPr/>
              <p:nvPr/>
            </p:nvGrpSpPr>
            <p:grpSpPr>
              <a:xfrm>
                <a:off x="223788" y="821515"/>
                <a:ext cx="11744425" cy="5332963"/>
                <a:chOff x="223788" y="561261"/>
                <a:chExt cx="11744425" cy="5332963"/>
              </a:xfrm>
            </p:grpSpPr>
            <p:sp>
              <p:nvSpPr>
                <p:cNvPr id="25" name="矩形 24">
                  <a:extLst>
                    <a:ext uri="{FF2B5EF4-FFF2-40B4-BE49-F238E27FC236}">
                      <a16:creationId xmlns:a16="http://schemas.microsoft.com/office/drawing/2014/main" id="{C6D72928-2564-AC34-C8A5-E6F6E001632E}"/>
                    </a:ext>
                  </a:extLst>
                </p:cNvPr>
                <p:cNvSpPr/>
                <p:nvPr/>
              </p:nvSpPr>
              <p:spPr>
                <a:xfrm>
                  <a:off x="223788" y="561261"/>
                  <a:ext cx="11744425" cy="5332963"/>
                </a:xfrm>
                <a:prstGeom prst="rect">
                  <a:avLst/>
                </a:prstGeom>
                <a:solidFill>
                  <a:srgbClr val="FFFCC5"/>
                </a:solidFill>
                <a:ln>
                  <a:solidFill>
                    <a:srgbClr val="FF01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6" name="Freeform 6">
                  <a:extLst>
                    <a:ext uri="{FF2B5EF4-FFF2-40B4-BE49-F238E27FC236}">
                      <a16:creationId xmlns:a16="http://schemas.microsoft.com/office/drawing/2014/main" id="{6282B25F-C43F-7344-259E-7613BCE184D7}"/>
                    </a:ext>
                  </a:extLst>
                </p:cNvPr>
                <p:cNvSpPr/>
                <p:nvPr/>
              </p:nvSpPr>
              <p:spPr bwMode="auto">
                <a:xfrm>
                  <a:off x="225393" y="561261"/>
                  <a:ext cx="9490509" cy="5332963"/>
                </a:xfrm>
                <a:custGeom>
                  <a:avLst/>
                  <a:gdLst>
                    <a:gd name="T0" fmla="*/ 0 w 4756"/>
                    <a:gd name="T1" fmla="*/ 0 h 2239"/>
                    <a:gd name="T2" fmla="*/ 3897 w 4756"/>
                    <a:gd name="T3" fmla="*/ 0 h 2239"/>
                    <a:gd name="T4" fmla="*/ 4756 w 4756"/>
                    <a:gd name="T5" fmla="*/ 1121 h 2239"/>
                    <a:gd name="T6" fmla="*/ 3897 w 4756"/>
                    <a:gd name="T7" fmla="*/ 2239 h 2239"/>
                    <a:gd name="T8" fmla="*/ 0 w 4756"/>
                    <a:gd name="T9" fmla="*/ 2239 h 2239"/>
                    <a:gd name="T10" fmla="*/ 0 w 4756"/>
                    <a:gd name="T11" fmla="*/ 0 h 22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756" h="2239">
                      <a:moveTo>
                        <a:pt x="0" y="0"/>
                      </a:moveTo>
                      <a:lnTo>
                        <a:pt x="3897" y="0"/>
                      </a:lnTo>
                      <a:lnTo>
                        <a:pt x="4756" y="1121"/>
                      </a:lnTo>
                      <a:lnTo>
                        <a:pt x="3897" y="2239"/>
                      </a:lnTo>
                      <a:lnTo>
                        <a:pt x="0" y="223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 w="0">
                  <a:noFill/>
                  <a:prstDash val="solid"/>
                  <a:round/>
                </a:ln>
              </p:spPr>
              <p:txBody>
                <a:bodyPr vert="horz" wrap="square" lIns="128580" tIns="64290" rIns="128580" bIns="64290" numCol="1" anchor="t" anchorCtr="0" compatLnSpc="1"/>
                <a:lstStyle/>
                <a:p>
                  <a:endParaRPr lang="zh-CN" altLang="en-US" dirty="0"/>
                </a:p>
              </p:txBody>
            </p:sp>
          </p:grpSp>
          <p:pic>
            <p:nvPicPr>
              <p:cNvPr id="18" name="图片 17">
                <a:extLst>
                  <a:ext uri="{FF2B5EF4-FFF2-40B4-BE49-F238E27FC236}">
                    <a16:creationId xmlns:a16="http://schemas.microsoft.com/office/drawing/2014/main" id="{E4F9485F-51E3-32F3-0FAD-8A66BA8F4A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38843" y="1514759"/>
                <a:ext cx="5602377" cy="3753593"/>
              </a:xfrm>
              <a:prstGeom prst="rect">
                <a:avLst/>
              </a:prstGeom>
            </p:spPr>
          </p:pic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84CBA5A1-4E59-94BE-C580-F6C236A26272}"/>
                  </a:ext>
                </a:extLst>
              </p:cNvPr>
              <p:cNvGrpSpPr/>
              <p:nvPr/>
            </p:nvGrpSpPr>
            <p:grpSpPr>
              <a:xfrm>
                <a:off x="9151034" y="4639752"/>
                <a:ext cx="2704218" cy="1339283"/>
                <a:chOff x="9051182" y="4714359"/>
                <a:chExt cx="2704218" cy="1339283"/>
              </a:xfrm>
            </p:grpSpPr>
            <p:grpSp>
              <p:nvGrpSpPr>
                <p:cNvPr id="20" name="组合 19">
                  <a:extLst>
                    <a:ext uri="{FF2B5EF4-FFF2-40B4-BE49-F238E27FC236}">
                      <a16:creationId xmlns:a16="http://schemas.microsoft.com/office/drawing/2014/main" id="{D36F44E6-1488-263C-F2F7-E31264AC29CC}"/>
                    </a:ext>
                  </a:extLst>
                </p:cNvPr>
                <p:cNvGrpSpPr/>
                <p:nvPr/>
              </p:nvGrpSpPr>
              <p:grpSpPr>
                <a:xfrm>
                  <a:off x="9051182" y="4714359"/>
                  <a:ext cx="2704218" cy="1339283"/>
                  <a:chOff x="8965838" y="4823543"/>
                  <a:chExt cx="2704218" cy="1339283"/>
                </a:xfrm>
              </p:grpSpPr>
              <p:sp>
                <p:nvSpPr>
                  <p:cNvPr id="22" name="矩形: 圆角 21">
                    <a:extLst>
                      <a:ext uri="{FF2B5EF4-FFF2-40B4-BE49-F238E27FC236}">
                        <a16:creationId xmlns:a16="http://schemas.microsoft.com/office/drawing/2014/main" id="{301D4674-5E08-5CEF-6A49-34D932B57894}"/>
                      </a:ext>
                    </a:extLst>
                  </p:cNvPr>
                  <p:cNvSpPr/>
                  <p:nvPr/>
                </p:nvSpPr>
                <p:spPr>
                  <a:xfrm>
                    <a:off x="8965838" y="4823543"/>
                    <a:ext cx="2704218" cy="1339283"/>
                  </a:xfrm>
                  <a:prstGeom prst="roundRect">
                    <a:avLst/>
                  </a:prstGeom>
                  <a:noFill/>
                  <a:ln w="28575">
                    <a:noFill/>
                  </a:ln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840">
                      <a:latin typeface="Times New Roman" panose="02020603050405020304" pitchFamily="18" charset="0"/>
                      <a:sym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3" name="文本框 22">
                    <a:extLst>
                      <a:ext uri="{FF2B5EF4-FFF2-40B4-BE49-F238E27FC236}">
                        <a16:creationId xmlns:a16="http://schemas.microsoft.com/office/drawing/2014/main" id="{99D251E4-C802-36DB-61CF-71D101B9561F}"/>
                      </a:ext>
                    </a:extLst>
                  </p:cNvPr>
                  <p:cNvSpPr txBox="1"/>
                  <p:nvPr/>
                </p:nvSpPr>
                <p:spPr>
                  <a:xfrm>
                    <a:off x="9230509" y="5036925"/>
                    <a:ext cx="2236510" cy="58477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l"/>
                    <a:r>
                      <a:rPr lang="zh-CN" altLang="en-US" sz="3200" b="1" dirty="0">
                        <a:ea typeface="微软雅黑" panose="020B0503020204020204" pitchFamily="34" charset="-122"/>
                        <a:sym typeface="Times New Roman" panose="02020603050405020304" pitchFamily="18" charset="0"/>
                      </a:rPr>
                      <a:t>道德与法治</a:t>
                    </a:r>
                  </a:p>
                </p:txBody>
              </p:sp>
              <p:sp>
                <p:nvSpPr>
                  <p:cNvPr id="24" name="文本框 23">
                    <a:extLst>
                      <a:ext uri="{FF2B5EF4-FFF2-40B4-BE49-F238E27FC236}">
                        <a16:creationId xmlns:a16="http://schemas.microsoft.com/office/drawing/2014/main" id="{E30A6D2E-16A3-4F16-C35E-D54E79636D4E}"/>
                      </a:ext>
                    </a:extLst>
                  </p:cNvPr>
                  <p:cNvSpPr txBox="1"/>
                  <p:nvPr/>
                </p:nvSpPr>
                <p:spPr>
                  <a:xfrm>
                    <a:off x="9080133" y="5595467"/>
                    <a:ext cx="2475627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2000" b="1" spc="300" dirty="0">
                        <a:cs typeface="Times New Roman" panose="02020603050405020304" pitchFamily="18" charset="0"/>
                        <a:sym typeface="Times New Roman" panose="02020603050405020304" pitchFamily="18" charset="0"/>
                      </a:rPr>
                      <a:t>八年级 上册</a:t>
                    </a:r>
                  </a:p>
                </p:txBody>
              </p:sp>
            </p:grp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659DA7CE-0AEE-BFFE-97EE-FBAC238DF54F}"/>
                    </a:ext>
                  </a:extLst>
                </p:cNvPr>
                <p:cNvCxnSpPr/>
                <p:nvPr/>
              </p:nvCxnSpPr>
              <p:spPr>
                <a:xfrm>
                  <a:off x="9288057" y="5485237"/>
                  <a:ext cx="2254217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DA9D3E51-302D-E568-08F1-6E7CC941A6B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17992" y="1043545"/>
              <a:ext cx="1730939" cy="6164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F55C55F-EB70-43EE-6C4A-27A4E35EB48D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087"/>
            <a:ext cx="10833100" cy="13130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维护秩序靠规则。请你说说社会规则是怎样维护社会秩序的。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20E7F85-5310-CDA6-A055-693BAA295635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675139"/>
            <a:ext cx="10833100" cy="32344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社会规则保障社会秩序的实现。为了维护社会生活各领域的秩序，社会规则明确告诉我们应该怎样处理与他人、社会的关系，如何行使权利、承担责任，从而使大家可以各安其位、各尽其责、各得其所。不遵守社会规则，就会受到道德的谴责，甚至会受到纪律的处罚、法律的制裁。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369075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第一课时　维护秩序靠规则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第四课　遵守社会规则</a:t>
            </a: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EF04E1BA-6E1C-8F84-478A-52EB9C7CD35C}"/>
              </a:ext>
            </a:extLst>
          </p:cNvPr>
          <p:cNvSpPr txBox="1">
            <a:spLocks noChangeAspect="1"/>
          </p:cNvSpPr>
          <p:nvPr/>
        </p:nvSpPr>
        <p:spPr>
          <a:xfrm>
            <a:off x="561463" y="1192548"/>
            <a:ext cx="108331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．我们在乘公交车时，如果大家都遵守先下后上、排队上车的规则，那么公交站台上就秩序井然，反之则可能出现拥堵甚至混乱，影响人们的正常出行和安全。这说明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社会生活需要秩序　</a:t>
            </a:r>
            <a:endParaRPr lang="en-US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规则是强制性的，是不可违的　</a:t>
            </a:r>
            <a:endParaRPr lang="en-US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社会秩序离不开社会规则的维系　</a:t>
            </a:r>
            <a:endParaRPr lang="en-US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社会规则保障社会秩序的实现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①③④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②③④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3" name="A_4e2cf">
            <a:extLst>
              <a:ext uri="{FF2B5EF4-FFF2-40B4-BE49-F238E27FC236}">
                <a16:creationId xmlns:a16="http://schemas.microsoft.com/office/drawing/2014/main" id="{66E2968F-608A-E5E4-5C59-F7887C39C7F0}"/>
              </a:ext>
            </a:extLst>
          </p:cNvPr>
          <p:cNvSpPr/>
          <p:nvPr/>
        </p:nvSpPr>
        <p:spPr>
          <a:xfrm>
            <a:off x="9661966" y="2557036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AE79959-FB8F-7003-32DE-C1B7A9C6540E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．亚运会开幕式结束时，主办方合理划分了观众的退场路线，每个退场口都有专门的安全人员进行指挥和管理，确保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万余名观众能够有序地离场。这告诉我们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．良好社会秩序必须靠他人指挥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．社会正常运行需要社会秩序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．在安全环境中人们才遵守秩序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．良好秩序提供公平的发展机遇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61b11">
            <a:extLst>
              <a:ext uri="{FF2B5EF4-FFF2-40B4-BE49-F238E27FC236}">
                <a16:creationId xmlns:a16="http://schemas.microsoft.com/office/drawing/2014/main" id="{4A53F959-2EFD-1371-103B-36526940C85B}"/>
              </a:ext>
            </a:extLst>
          </p:cNvPr>
          <p:cNvSpPr/>
          <p:nvPr/>
        </p:nvSpPr>
        <p:spPr>
          <a:xfrm>
            <a:off x="8351203" y="2727024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910746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C83BE82-5B83-22EF-195C-0CFFAFECE01D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82623"/>
            <a:ext cx="10833100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．社会秩序是社会生活的有条不紊、井然有序的状态。下列不属于有条不紊、井然有序的状态的场景的是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．放学时间，冲向食堂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．阅览室里，轻声细语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．外出旅行，文明参观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．升旗仪式，庄严肃穆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00112">
            <a:extLst>
              <a:ext uri="{FF2B5EF4-FFF2-40B4-BE49-F238E27FC236}">
                <a16:creationId xmlns:a16="http://schemas.microsoft.com/office/drawing/2014/main" id="{BB69B192-BE22-A549-7A73-69650A987565}"/>
              </a:ext>
            </a:extLst>
          </p:cNvPr>
          <p:cNvSpPr/>
          <p:nvPr/>
        </p:nvSpPr>
        <p:spPr>
          <a:xfrm>
            <a:off x="9371965" y="2413127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2424415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AB681CD-4603-54D6-3305-18E732CE1460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．某市警方发布深入开展“飙车炸街”专项整治行动公告，加强对“炸街”扰民、“飙车”害民等行为的整治力度。发布该公告是因为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有了良好的社会秩序，社会才能正常运行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社会秩序是人民安居乐业的结果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社会规则保障社会秩序的实现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有了社会规则就能保障良好的社会秩序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277aa">
            <a:extLst>
              <a:ext uri="{FF2B5EF4-FFF2-40B4-BE49-F238E27FC236}">
                <a16:creationId xmlns:a16="http://schemas.microsoft.com/office/drawing/2014/main" id="{828F9700-16D3-78C7-7667-7AE3FEF8EF31}"/>
              </a:ext>
            </a:extLst>
          </p:cNvPr>
          <p:cNvSpPr/>
          <p:nvPr/>
        </p:nvSpPr>
        <p:spPr>
          <a:xfrm>
            <a:off x="3660140" y="2406937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342960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A162094-86DE-8508-3DAD-CEC1F2519C3B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．某市将每月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日确定为全市“排队推动日”，向全社会倡议自觉排队、讲究秩序，培育市民的排队意识。排队看似是一个简单的个人行为，却体现着社会成员的共识。这里的“共识”是指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遵守秩序能体现社会的文明程度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遵守秩序能营造良好的社会环境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社会秩序要靠强制命令来维持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自觉排队只能依靠法律去约束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03d5b">
            <a:extLst>
              <a:ext uri="{FF2B5EF4-FFF2-40B4-BE49-F238E27FC236}">
                <a16:creationId xmlns:a16="http://schemas.microsoft.com/office/drawing/2014/main" id="{C2CD61DF-EACE-640A-92B5-9B39485490B5}"/>
              </a:ext>
            </a:extLst>
          </p:cNvPr>
          <p:cNvSpPr/>
          <p:nvPr/>
        </p:nvSpPr>
        <p:spPr>
          <a:xfrm>
            <a:off x="3252153" y="3040921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869931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E343B3E3-BA37-4964-9AD2-9651B1CAA869}"/>
              </a:ext>
            </a:extLst>
          </p:cNvPr>
          <p:cNvSpPr txBox="1">
            <a:spLocks noChangeAspect="1"/>
          </p:cNvSpPr>
          <p:nvPr/>
        </p:nvSpPr>
        <p:spPr>
          <a:xfrm>
            <a:off x="277132" y="1179525"/>
            <a:ext cx="11709195" cy="5081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【加强警力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守护平安】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．阅读材料，完成下列要求。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年春节期间，全市公安机关日均出动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1.4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万余名警力，全市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41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场大型活动安全顺利举办，交通安全形势总体平稳。围绕骆岗公园、淮河路步行街、新粮仓文化商业街区、明教寺等热门旅游景区、祈福活动场所和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网红打卡点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合肥警方合理规划警力配置，强化人流疏导和周边安全管理，全力守护平安。此外，合肥警方会同有关部门加强禁燃禁放烟花爆竹安全管理，加大城市核心区、标志性建筑、高层建筑、重大活动现场、农村重要集镇、易燃易爆单位、重点防火区域等重点部位巡逻防控力度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85E3DED-5AE6-640D-57D4-7AE7CB80EB78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970009"/>
            <a:ext cx="10833100" cy="672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合肥市公安机关上述行动有什么意义？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6D233D5-BAB7-520F-F120-36A1B7C95F2B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642886"/>
            <a:ext cx="11222498" cy="19532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有利于维护社会秩序，保障社会正常运行，让人民欢度春节。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有利于营造平安、祥和的社会治安环境，保障人民的合法权益，保障人民安居乐业。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1358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2个栏目  32号复制.potx" id="{EEF34D57-1CD1-4187-A1D4-2EDACFAF27DC}" vid="{A3987F0F-1148-49C8-B41F-2229E4383FF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模板无字号2个栏目  32号复制</Template>
  <TotalTime>112</TotalTime>
  <Words>1216</Words>
  <Application>Microsoft Office PowerPoint</Application>
  <PresentationFormat>宽屏</PresentationFormat>
  <Paragraphs>46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等线</vt:lpstr>
      <vt:lpstr>黑体</vt:lpstr>
      <vt:lpstr>微软雅黑</vt:lpstr>
      <vt:lpstr>Arial</vt:lpstr>
      <vt:lpstr>Calibri</vt:lpstr>
      <vt:lpstr>Cambria Math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xj h</dc:creator>
  <cp:lastModifiedBy>fei li</cp:lastModifiedBy>
  <cp:revision>7</cp:revision>
  <dcterms:created xsi:type="dcterms:W3CDTF">2025-08-29T23:53:35Z</dcterms:created>
  <dcterms:modified xsi:type="dcterms:W3CDTF">2025-09-02T04:24:04Z</dcterms:modified>
</cp:coreProperties>
</file>