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554823-937A-D319-1D12-DE40743AA40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．公交车上，因怕弄脏座位，两位满身白灰的粉刷工选择坐在车厢的台阶上。司机没有出声，却驾驶得更加平稳了。司机与粉刷工人无声的互动体现了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换位思考，理解他人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平等相待，尊重他人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心怀善意，包容他人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相互吹捧，欣赏他人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f990">
            <a:extLst>
              <a:ext uri="{FF2B5EF4-FFF2-40B4-BE49-F238E27FC236}">
                <a16:creationId xmlns:a16="http://schemas.microsoft.com/office/drawing/2014/main" id="{CF2AE278-597E-85F9-8E6D-155CC76D265D}"/>
              </a:ext>
            </a:extLst>
          </p:cNvPr>
          <p:cNvSpPr/>
          <p:nvPr/>
        </p:nvSpPr>
        <p:spPr>
          <a:xfrm>
            <a:off x="6924040" y="27270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1907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91B2BF-FAB5-102F-0E95-6E00F6FD0CFD}"/>
              </a:ext>
            </a:extLst>
          </p:cNvPr>
          <p:cNvSpPr txBox="1">
            <a:spLocks noChangeAspect="1"/>
          </p:cNvSpPr>
          <p:nvPr/>
        </p:nvSpPr>
        <p:spPr>
          <a:xfrm>
            <a:off x="521622" y="1492123"/>
            <a:ext cx="11148756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中华优秀传统文化中蕴含着丰富的道德资源。下列对古文理解不恰当的是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．“敬人者，人恒敬之”——学会尊重他人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．“人而无信，不知其可也”——学会诚实守信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．“良言一句三冬暖，恶语伤人六月寒”——学会宽容他人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．“己所不欲，勿施于人”——学会换位思考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5ae5">
            <a:extLst>
              <a:ext uri="{FF2B5EF4-FFF2-40B4-BE49-F238E27FC236}">
                <a16:creationId xmlns:a16="http://schemas.microsoft.com/office/drawing/2014/main" id="{7C313FE6-754D-0662-D0E3-DE1BB5D74B25}"/>
              </a:ext>
            </a:extLst>
          </p:cNvPr>
          <p:cNvSpPr/>
          <p:nvPr/>
        </p:nvSpPr>
        <p:spPr>
          <a:xfrm>
            <a:off x="6358225" y="22226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5233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EBDD7A-4B64-2D7C-EA10-476550154C1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【遵守规则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文明出行】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年春季假期，游客出游的热情高涨，旅游业迎来了高峰。不少景区出现了游客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井喷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现象，不少景点非常拥挤。虽然景区内有大量的警示牌时刻提醒游客文明出游，但仍有游客随意攀爬雕塑、攀折树枝、采摘花草等现象。这影响了其他游客的游览体验，也为美丽风景带来了不和谐的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99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DC32E0-7D92-C320-AA8D-993AB9E7D81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27876"/>
            <a:ext cx="10833100" cy="11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对此小凯说：“游客多且拥挤，摘花调节心情无伤大雅”，请你对他的观点进行评析。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067845-2531-77F6-CB34-8035148C7B0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26474"/>
            <a:ext cx="10833100" cy="4521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小凯的观点是错误的，摘花是不文明且不遵守规则的行为。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讲文明、有礼貌是中华民族的优良传统，不攀爬雕塑、不破坏花草树木是讲文明的表现，同时也体现着一个人的思想道德水平和文化修养程度，讲文明、有礼貌是做人的基本品质。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无视警示牌攀爬雕塑、破坏花草树木，违反了公共场所的管理规则，不仅破坏了景区的设施、绿化环境，而且还败坏社会风气，助长不良习气。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我们应发自内心地敬畏规则，将规则化为自己的行动准则，并不断提升自己的文明素养，做一个文明有礼、自觉遵守规则、维护社会秩序的人。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A4D40C-31AB-6B86-3CE5-FEF5B71873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如果你是景区里的游客，面对不和谐的“音符”，你会如何“言谈有礼”地劝导？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65D78D-8A4A-0999-CA41-E7C2C9C99AE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5501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言谈文明、举止端庄地劝说对方不要攀爬雕塑、攀折树枝等。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以理服人，以情感人，告诉对方这些不文明行为的危害，如破坏公共资源、影响自身安全、给孩子不好的示范。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与人交谈时，尊重对方，多用商量的口吻说话，不自以为是，不盛气凌人。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如果对方蛮横无理，我会机智地向他人求助，等等。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16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F74A0C-91D3-3820-1BFC-58931D006463}"/>
              </a:ext>
            </a:extLst>
          </p:cNvPr>
          <p:cNvSpPr txBox="1">
            <a:spLocks noChangeAspect="1"/>
          </p:cNvSpPr>
          <p:nvPr/>
        </p:nvSpPr>
        <p:spPr>
          <a:xfrm>
            <a:off x="470002" y="698858"/>
            <a:ext cx="11251995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【诚实守信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你我同行】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诚信就是诚实、守信用。诚信乃做人之本。当今社会，诚信显得越来越重要，信用将成为人们的另一张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身份证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。但当前社会上、校园里还存在一些不诚信现象。为了加强诚信教育，某学校决定举办一系列诚信教育活动，请你参与其中。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05B7DE-EE8E-B641-384A-9EC86FF8D1EB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457261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请你列举校园中两种不诚信的现象。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BA1BC4-64CE-FA92-FA09-0B9A8AB73531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5245488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考试作弊；抄袭作业；不兑现承诺；借同学东西不还。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1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C59C737-068F-C7A1-ECA2-1B78082361D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32283"/>
            <a:ext cx="1083310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八年级某班决定举行“共筑诚信”辩论会，请你作为辩论的正方，运用所学知识阐明你的理论依据。</a:t>
            </a:r>
            <a:endParaRPr lang="zh-CN" altLang="en-US" sz="26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7227C86-3B00-89D9-5F69-17D6963F9BD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72105366"/>
              </p:ext>
            </p:extLst>
          </p:nvPr>
        </p:nvGraphicFramePr>
        <p:xfrm>
          <a:off x="679450" y="1717195"/>
          <a:ext cx="10833100" cy="1247140"/>
        </p:xfrm>
        <a:graphic>
          <a:graphicData uri="http://schemas.openxmlformats.org/drawingml/2006/table">
            <a:tbl>
              <a:tblPr firstRow="1" firstCol="1" bandRow="1"/>
              <a:tblGrid>
                <a:gridCol w="4767717">
                  <a:extLst>
                    <a:ext uri="{9D8B030D-6E8A-4147-A177-3AD203B41FA5}">
                      <a16:colId xmlns:a16="http://schemas.microsoft.com/office/drawing/2014/main" val="2060645309"/>
                    </a:ext>
                  </a:extLst>
                </a:gridCol>
                <a:gridCol w="6065383">
                  <a:extLst>
                    <a:ext uri="{9D8B030D-6E8A-4147-A177-3AD203B41FA5}">
                      <a16:colId xmlns:a16="http://schemas.microsoft.com/office/drawing/2014/main" val="684826444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正方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反方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1266532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诚信是社会发展的主流，是总的趋势，不可阻挡</a:t>
                      </a:r>
                      <a:endParaRPr lang="zh-CN" sz="2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6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不诚信是社会的普遍现象，要求人人讲诚信没多大意义</a:t>
                      </a:r>
                      <a:endParaRPr lang="zh-CN" sz="2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405885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0EC20A1-8D67-9019-FE01-F8C2239A4F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875847"/>
            <a:ext cx="10833100" cy="36847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我方认为，反方的观点是错误的，诚信无价。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诚信是中华民族的传统美德，是社会各行各业的共同道德要求，也是社会主义核心价值观和公民基本道德规范的重要内容。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人以诚信立身。诚信是我们做人做事的基本准则，是一种对他人和社会的责任，体现我们的内在修养与道德品质。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诚信促进社会文明。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26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在社会生活中，人人都是诚信的受益者，也应成为诚信的践行者。每个人要立身成事、生存发展，都要恪守诚信这一准则，努力做一个诚信的人。总之，诚信是社会发展的主流，是不可阻挡的。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9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B8F05F-6337-00D4-7B23-59DAD7C61F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84092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针对学校开展的活动，你打算以怎样的方式践行诚信？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E86C5F-66B7-5A27-ED3F-7FDF48229D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59082"/>
            <a:ext cx="10833100" cy="451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真诚待人，积极履行承诺。我们要增强诚信意识，真心实意地与他人交往，对自己的言行负责，不要轻易许诺一些自己不可能做到的事情。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讲究策略，注重方式方法。遵循道德原则和法律要求，权衡利弊，做到既为他人利益和社会利益着想，又恪守诚信的要求，做一个有智慧的诚实守信者。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遵纪守法，珍惜诚信记录。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从身边小事做起，不抄袭作业、考试不作弊等。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5288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第五课　社会生活讲道德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1704908-125D-5635-3831-803EB43871B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45863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荀子》中提出：“人无礼则不生，事无礼则不成，国家无礼则不宁。”我国是礼仪之邦，待人以礼、与人为善是中华民族的优良传统。某中学准备开展以“行有礼，至千里”为主题的演讲活动。以下可作为演讲内容的是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文明有礼能够为我们带来巨大物质财富　</a:t>
            </a:r>
            <a:endParaRPr lang="en-US" altLang="zh-CN" sz="30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文明有礼是一个人立身处世的前提　</a:t>
            </a:r>
            <a:endParaRPr lang="en-US" altLang="zh-CN" sz="30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文明有礼塑造良好国家形象，促进社会和谐发展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与人交往要言谈文明、举止端庄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8df9">
            <a:extLst>
              <a:ext uri="{FF2B5EF4-FFF2-40B4-BE49-F238E27FC236}">
                <a16:creationId xmlns:a16="http://schemas.microsoft.com/office/drawing/2014/main" id="{7F28C76C-B9B7-AB6E-5AE5-6497990A0975}"/>
              </a:ext>
            </a:extLst>
          </p:cNvPr>
          <p:cNvSpPr/>
          <p:nvPr/>
        </p:nvSpPr>
        <p:spPr>
          <a:xfrm>
            <a:off x="9978390" y="2625463"/>
            <a:ext cx="1354200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D7DBCD-61C5-FF85-D71D-929CB6FDAF5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．说话和气，以理服人，以情感人；参加社交活动，服装整洁、美观、大方；爱护公共环境，不乱扔垃圾，不大声喧哗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这共同告诫我们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．学会彼此尊重，积极关注和重视他人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．做文明有礼的人，需要在生活中践行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．学会考虑他人感受，要做到欣赏他人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．遵守好规则靠他律，破坏秩序需惩罚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e3fc">
            <a:extLst>
              <a:ext uri="{FF2B5EF4-FFF2-40B4-BE49-F238E27FC236}">
                <a16:creationId xmlns:a16="http://schemas.microsoft.com/office/drawing/2014/main" id="{1B0CF626-4007-2763-6857-C0F30FAE723B}"/>
              </a:ext>
            </a:extLst>
          </p:cNvPr>
          <p:cNvSpPr/>
          <p:nvPr/>
        </p:nvSpPr>
        <p:spPr>
          <a:xfrm>
            <a:off x="4884103" y="27270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565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3DAF7CD-4D90-E413-EFB5-1970A14DB8D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882478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．礼让能使社会生活和谐融洽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．只要以礼待人就不会有矛盾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．文明有礼反映了国家的形象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．需要真诚待人讲信用守承诺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56D3AB-ED10-E7A8-44EF-812E3E6F3BB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46179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日是第十四个“全国交通安全日”，安全日再次强调了文明有礼在交通安全方面的重要性。对此，如漫画中司机的言行表明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bdd5">
            <a:extLst>
              <a:ext uri="{FF2B5EF4-FFF2-40B4-BE49-F238E27FC236}">
                <a16:creationId xmlns:a16="http://schemas.microsoft.com/office/drawing/2014/main" id="{B9056498-5E0D-A4BA-ED6A-5067754E43DE}"/>
              </a:ext>
            </a:extLst>
          </p:cNvPr>
          <p:cNvSpPr/>
          <p:nvPr/>
        </p:nvSpPr>
        <p:spPr>
          <a:xfrm>
            <a:off x="4476115" y="2310667"/>
            <a:ext cx="136652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53.jpeg">
            <a:extLst>
              <a:ext uri="{FF2B5EF4-FFF2-40B4-BE49-F238E27FC236}">
                <a16:creationId xmlns:a16="http://schemas.microsoft.com/office/drawing/2014/main" id="{6C876985-4342-1D93-2693-AA685AF15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313" y="2899406"/>
            <a:ext cx="3630029" cy="237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1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1D1CEE-651D-03A6-D5D5-75DA1795185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．在成都街头一家无人售卖甜品店内，你可以看到墙上的提示语“自助选购、自行打包、自觉结账”。老板说：“开店三年几乎没有少收钱，天气好的周末，一天可以卖一千多杯。”无人售卖模式的推出需要个人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．营造“以诚实守信为荣，以见利忘义为耻”风尚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．弘扬诚信文化，构建个人诚信记录和社会信用体系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．树立诚信意识，真诚待人，做老实人，办老实事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．完善惩戒机制，让守信者受益，失信者处处受限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4fed">
            <a:extLst>
              <a:ext uri="{FF2B5EF4-FFF2-40B4-BE49-F238E27FC236}">
                <a16:creationId xmlns:a16="http://schemas.microsoft.com/office/drawing/2014/main" id="{32428E10-F9E8-3421-E4B2-75104CD76DD1}"/>
              </a:ext>
            </a:extLst>
          </p:cNvPr>
          <p:cNvSpPr/>
          <p:nvPr/>
        </p:nvSpPr>
        <p:spPr>
          <a:xfrm>
            <a:off x="7332028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3200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A22F8A-8E66-ED8D-807F-1877C63C5AC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．在道德与法治课上，同学们讨论诚实守信中“讲究策略，注重方式方法”这一知识点，并纷纷发表自己的观点。其中正确的是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．帮好友保守考试作弊的秘密，让诚信与隐私共存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．面对病人说些善意的谎言，是讲究策略，注重方式方法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．同桌上课玩手机不告诉老师，避免伤害友谊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．在班上曝光同学全部隐私，是恪守诚信的表现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3cf0">
            <a:extLst>
              <a:ext uri="{FF2B5EF4-FFF2-40B4-BE49-F238E27FC236}">
                <a16:creationId xmlns:a16="http://schemas.microsoft.com/office/drawing/2014/main" id="{CC3C0AC8-22A0-240E-9ADE-7F5A4E3A9723}"/>
              </a:ext>
            </a:extLst>
          </p:cNvPr>
          <p:cNvSpPr/>
          <p:nvPr/>
        </p:nvSpPr>
        <p:spPr>
          <a:xfrm>
            <a:off x="2436178" y="27270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5346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7C2676-C6B8-5265-3792-7D1EB427DC97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042449"/>
            <a:ext cx="11163505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．某市中级人民法院放出惩治“老赖”新招，联合三大通信运营商，为失信被执行人制定专属的个人“失信彩铃”，以敦促其及时履行义务。该院这样做道德层面的依据是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诚信是民法的一项基本原则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人以诚信立身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诚信是社会主义核心价值观的要求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惩治“老赖”就能够建成诚信社会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94c0">
            <a:extLst>
              <a:ext uri="{FF2B5EF4-FFF2-40B4-BE49-F238E27FC236}">
                <a16:creationId xmlns:a16="http://schemas.microsoft.com/office/drawing/2014/main" id="{1E170BDB-35B6-22D1-6C28-DDD02A815ACE}"/>
              </a:ext>
            </a:extLst>
          </p:cNvPr>
          <p:cNvSpPr/>
          <p:nvPr/>
        </p:nvSpPr>
        <p:spPr>
          <a:xfrm>
            <a:off x="10187939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7625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F35A6A-56F3-0AC4-A8DB-B3D9C83F097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1989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．小志在与同学交往时往往不肯吃亏，还喜欢给同学起绰号，不尊重他人，所以同学们渐渐地疏远了他。小志的内心很痛苦，很希望克服这些小毛病。下面做法中，有利于同学间团结友爱的是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与同学友好相处，尽力帮助他人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学会宽容待人，考虑他人感受，与人为善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学会换位思考，设身处地为他人着想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学会欣赏自己，特立独行，一切顺其自然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f501">
            <a:extLst>
              <a:ext uri="{FF2B5EF4-FFF2-40B4-BE49-F238E27FC236}">
                <a16:creationId xmlns:a16="http://schemas.microsoft.com/office/drawing/2014/main" id="{B79BFED2-2F2D-179F-3583-79D3160FF6C9}"/>
              </a:ext>
            </a:extLst>
          </p:cNvPr>
          <p:cNvSpPr/>
          <p:nvPr/>
        </p:nvSpPr>
        <p:spPr>
          <a:xfrm>
            <a:off x="3660140" y="271046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206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16</TotalTime>
  <Words>2715</Words>
  <Application>Microsoft Office PowerPoint</Application>
  <PresentationFormat>宽屏</PresentationFormat>
  <Paragraphs>81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9</cp:revision>
  <dcterms:created xsi:type="dcterms:W3CDTF">2025-08-29T23:53:35Z</dcterms:created>
  <dcterms:modified xsi:type="dcterms:W3CDTF">2025-09-02T02:58:56Z</dcterms:modified>
</cp:coreProperties>
</file>