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259" r:id="rId7"/>
    <p:sldId id="876" r:id="rId8"/>
    <p:sldId id="877" r:id="rId9"/>
    <p:sldId id="878" r:id="rId10"/>
    <p:sldId id="879" r:id="rId11"/>
    <p:sldId id="880" r:id="rId12"/>
    <p:sldId id="881" r:id="rId13"/>
    <p:sldId id="882" r:id="rId14"/>
    <p:sldId id="873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单元知识总结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package" Target="../embeddings/Microsoft_Word_Document.doc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package" Target="../embeddings/Microsoft_Word_Document1.doc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package" Target="../embeddings/Microsoft_Word_Document2.doc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EDE4970F-3D30-31C7-A936-3406856FB901}"/>
              </a:ext>
            </a:extLst>
          </p:cNvPr>
          <p:cNvSpPr txBox="1">
            <a:spLocks noChangeAspect="1"/>
          </p:cNvSpPr>
          <p:nvPr/>
        </p:nvSpPr>
        <p:spPr>
          <a:xfrm>
            <a:off x="556547" y="3800397"/>
            <a:ext cx="11635453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．我国粮食产量逐年增长，粮食问题已经不再威胁国家安全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．我国加强粮食安全保护，粮食播种面积和总产量逐年上升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．我国粮食供应充裕，勤俭节约爱惜粮食的传统美德已经过时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．粮食播种面积逐年下降，一定要坚守我国的耕地保护红线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A9C25E-EF2A-4487-32FF-1CCB0B36D2E5}"/>
              </a:ext>
            </a:extLst>
          </p:cNvPr>
          <p:cNvSpPr txBox="1">
            <a:spLocks noChangeAspect="1"/>
          </p:cNvSpPr>
          <p:nvPr/>
        </p:nvSpPr>
        <p:spPr>
          <a:xfrm>
            <a:off x="502469" y="809709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常州中考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如图是我国近五年粮食播种面积及粮食总产量统计图。由此可见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bb4d">
            <a:extLst>
              <a:ext uri="{FF2B5EF4-FFF2-40B4-BE49-F238E27FC236}">
                <a16:creationId xmlns:a16="http://schemas.microsoft.com/office/drawing/2014/main" id="{45F355F3-69C6-613F-4503-1FA59C28FD0A}"/>
              </a:ext>
            </a:extLst>
          </p:cNvPr>
          <p:cNvSpPr/>
          <p:nvPr/>
        </p:nvSpPr>
        <p:spPr>
          <a:xfrm>
            <a:off x="4299134" y="1540213"/>
            <a:ext cx="13891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6" name="image119.jpeg">
            <a:extLst>
              <a:ext uri="{FF2B5EF4-FFF2-40B4-BE49-F238E27FC236}">
                <a16:creationId xmlns:a16="http://schemas.microsoft.com/office/drawing/2014/main" id="{3E2238B4-3B5D-1F1C-0F81-0A19CCA2B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4273" y="1567902"/>
            <a:ext cx="4689322" cy="2033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47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AF7B912-1C03-6B3F-3FEC-CC5A9FFFC54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镇江中考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在接到群众举报后，国家相关职能部门查处多个非法涉外气象站点，及时阻断气象数据出境的违法行为。该案例警示我们要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．坚决捍卫国家主权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．健全国家安全体系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．提高国家安全意识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．自觉维护生态平衡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23be">
            <a:extLst>
              <a:ext uri="{FF2B5EF4-FFF2-40B4-BE49-F238E27FC236}">
                <a16:creationId xmlns:a16="http://schemas.microsoft.com/office/drawing/2014/main" id="{205937AB-452E-8B43-3234-3826D3962BEF}"/>
              </a:ext>
            </a:extLst>
          </p:cNvPr>
          <p:cNvSpPr/>
          <p:nvPr/>
        </p:nvSpPr>
        <p:spPr>
          <a:xfrm>
            <a:off x="4068128" y="272702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3766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0ADF6B4-CFB7-816B-32D6-426A37889E8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辽宁中考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)2024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日是我国第九个全民国家安全教育日，各地学校积极开展国家安全教育活动。这有利于学生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增强国家安全意识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制定和完善国家安全相关法律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构建国家安全体系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自觉履行维护国家安全的义务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77a6">
            <a:extLst>
              <a:ext uri="{FF2B5EF4-FFF2-40B4-BE49-F238E27FC236}">
                <a16:creationId xmlns:a16="http://schemas.microsoft.com/office/drawing/2014/main" id="{66C77C87-BED0-987A-6AE3-A7F0502E02BF}"/>
              </a:ext>
            </a:extLst>
          </p:cNvPr>
          <p:cNvSpPr/>
          <p:nvPr/>
        </p:nvSpPr>
        <p:spPr>
          <a:xfrm>
            <a:off x="804228" y="240693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82663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C9FE99A-482C-6EB1-6021-709F4EF635ED}"/>
              </a:ext>
            </a:extLst>
          </p:cNvPr>
          <p:cNvSpPr txBox="1">
            <a:spLocks noChangeAspect="1"/>
          </p:cNvSpPr>
          <p:nvPr/>
        </p:nvSpPr>
        <p:spPr>
          <a:xfrm>
            <a:off x="458980" y="2310932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．人民安全　经济安全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．生物安全　资源安全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．深海安全　国土安全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．极地安全　太空安全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CDB1D6-15B0-E2E1-C1F4-0F0F3D9872B1}"/>
              </a:ext>
            </a:extLst>
          </p:cNvPr>
          <p:cNvSpPr txBox="1">
            <a:spLocks noChangeAspect="1"/>
          </p:cNvSpPr>
          <p:nvPr/>
        </p:nvSpPr>
        <p:spPr>
          <a:xfrm>
            <a:off x="458980" y="894642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青海中考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国家安全是国家生存和发展的重要保障，是人民幸福安康的前提。根据所学完成下图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处填空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6626">
            <a:extLst>
              <a:ext uri="{FF2B5EF4-FFF2-40B4-BE49-F238E27FC236}">
                <a16:creationId xmlns:a16="http://schemas.microsoft.com/office/drawing/2014/main" id="{CA74F028-9193-4CE6-E722-2DCFC7CA8F0C}"/>
              </a:ext>
            </a:extLst>
          </p:cNvPr>
          <p:cNvSpPr/>
          <p:nvPr/>
        </p:nvSpPr>
        <p:spPr>
          <a:xfrm>
            <a:off x="9967470" y="1625146"/>
            <a:ext cx="136651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6" name="image120.jpeg">
            <a:extLst>
              <a:ext uri="{FF2B5EF4-FFF2-40B4-BE49-F238E27FC236}">
                <a16:creationId xmlns:a16="http://schemas.microsoft.com/office/drawing/2014/main" id="{A0DD5448-6153-54D9-DDEC-5DEDF203DB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2853" y="2517409"/>
            <a:ext cx="6583320" cy="1823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12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单元知识总结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思维导图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素养训练营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第四单元　维护国家利益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354488F-2BA1-6FD9-E3EE-29CDBBECE403}"/>
              </a:ext>
            </a:extLst>
          </p:cNvPr>
          <p:cNvSpPr txBox="1">
            <a:spLocks noChangeAspect="1"/>
          </p:cNvSpPr>
          <p:nvPr/>
        </p:nvSpPr>
        <p:spPr>
          <a:xfrm>
            <a:off x="412954" y="583658"/>
            <a:ext cx="2492477" cy="637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思维导图</a:t>
            </a:r>
            <a:endParaRPr lang="zh-CN" altLang="en-US" sz="3000" dirty="0"/>
          </a:p>
        </p:txBody>
      </p:sp>
      <p:sp>
        <p:nvSpPr>
          <p:cNvPr id="15" name="左大括号 14">
            <a:extLst>
              <a:ext uri="{FF2B5EF4-FFF2-40B4-BE49-F238E27FC236}">
                <a16:creationId xmlns:a16="http://schemas.microsoft.com/office/drawing/2014/main" id="{AC12E2E9-BAE3-205B-969D-71A03A1C2559}"/>
              </a:ext>
            </a:extLst>
          </p:cNvPr>
          <p:cNvSpPr/>
          <p:nvPr/>
        </p:nvSpPr>
        <p:spPr>
          <a:xfrm>
            <a:off x="784795" y="2182759"/>
            <a:ext cx="215657" cy="3131729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231FCEFA-0E19-959D-9E26-5007EE695E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2902637"/>
              </p:ext>
            </p:extLst>
          </p:nvPr>
        </p:nvGraphicFramePr>
        <p:xfrm>
          <a:off x="1123655" y="1949990"/>
          <a:ext cx="10833100" cy="36004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365120" imgH="1783144" progId="Word.Document.12">
                  <p:embed/>
                </p:oleObj>
              </mc:Choice>
              <mc:Fallback>
                <p:oleObj name="Document" r:id="rId2" imgW="5365120" imgH="17831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23655" y="1949990"/>
                        <a:ext cx="10833100" cy="36004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image116.jpeg" descr="source:si_idm1479807408;FounderCES">
            <a:extLst>
              <a:ext uri="{FF2B5EF4-FFF2-40B4-BE49-F238E27FC236}">
                <a16:creationId xmlns:a16="http://schemas.microsoft.com/office/drawing/2014/main" id="{2FEE59F5-8EEF-E2D1-025E-8CAA392C11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989" y="2584198"/>
            <a:ext cx="505806" cy="23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1840CE33-F398-10FD-D633-0192914D70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3866269"/>
              </p:ext>
            </p:extLst>
          </p:nvPr>
        </p:nvGraphicFramePr>
        <p:xfrm>
          <a:off x="1033411" y="1435795"/>
          <a:ext cx="10833100" cy="43674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406163" imgH="2179518" progId="Word.Document.12">
                  <p:embed/>
                </p:oleObj>
              </mc:Choice>
              <mc:Fallback>
                <p:oleObj name="Document" r:id="rId2" imgW="5406163" imgH="21795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33411" y="1435795"/>
                        <a:ext cx="10833100" cy="43674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左大括号 2">
            <a:extLst>
              <a:ext uri="{FF2B5EF4-FFF2-40B4-BE49-F238E27FC236}">
                <a16:creationId xmlns:a16="http://schemas.microsoft.com/office/drawing/2014/main" id="{082F1FC3-67F4-54A3-628A-B6D35B4F1165}"/>
              </a:ext>
            </a:extLst>
          </p:cNvPr>
          <p:cNvSpPr/>
          <p:nvPr/>
        </p:nvSpPr>
        <p:spPr>
          <a:xfrm>
            <a:off x="827655" y="1858295"/>
            <a:ext cx="245417" cy="3563910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age116.jpeg" descr="source:si_idm1479807408;FounderCES">
            <a:extLst>
              <a:ext uri="{FF2B5EF4-FFF2-40B4-BE49-F238E27FC236}">
                <a16:creationId xmlns:a16="http://schemas.microsoft.com/office/drawing/2014/main" id="{5FD59602-926E-6A51-27A0-176A0BFC31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961" y="2495708"/>
            <a:ext cx="505806" cy="23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947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8674F79D-767E-1E43-EC67-2E23F22D86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6409077"/>
              </p:ext>
            </p:extLst>
          </p:nvPr>
        </p:nvGraphicFramePr>
        <p:xfrm>
          <a:off x="1077656" y="1961963"/>
          <a:ext cx="10833100" cy="29340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852597" imgH="1585137" progId="Word.Document.12">
                  <p:embed/>
                </p:oleObj>
              </mc:Choice>
              <mc:Fallback>
                <p:oleObj name="Document" r:id="rId2" imgW="5852597" imgH="15851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77656" y="1961963"/>
                        <a:ext cx="10833100" cy="29340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左大括号 2">
            <a:extLst>
              <a:ext uri="{FF2B5EF4-FFF2-40B4-BE49-F238E27FC236}">
                <a16:creationId xmlns:a16="http://schemas.microsoft.com/office/drawing/2014/main" id="{30269A78-802C-5F80-E2E9-FA67C5C71258}"/>
              </a:ext>
            </a:extLst>
          </p:cNvPr>
          <p:cNvSpPr/>
          <p:nvPr/>
        </p:nvSpPr>
        <p:spPr>
          <a:xfrm>
            <a:off x="889643" y="2063854"/>
            <a:ext cx="188013" cy="2730290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age116.jpeg" descr="source:si_idm1479807408;FounderCES">
            <a:extLst>
              <a:ext uri="{FF2B5EF4-FFF2-40B4-BE49-F238E27FC236}">
                <a16:creationId xmlns:a16="http://schemas.microsoft.com/office/drawing/2014/main" id="{857F801D-479A-DFBC-5186-D828AF48B1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837" y="2264574"/>
            <a:ext cx="505806" cy="23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67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667CB4B-0472-8215-AEFD-F5E5E7411B2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232474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眉山中考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日，公安部公布了一批危害生态安全的典型案例。生态安全是国家安全的重要组成部分，公安机关将以“零容忍”的态度依法严打破坏生态安全犯罪，进一步守牢美丽中国安全底线。这警示青少年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．要积极投入国家安全法律体系的完善工作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．坚持总体国家安全观，以生态安全为根本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．应依法积极行使维护国家生态安全的权利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．树立总体国家安全观，坚持国家利益至上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22111F-3D8B-0C41-5D2D-9882903A004E}"/>
              </a:ext>
            </a:extLst>
          </p:cNvPr>
          <p:cNvSpPr txBox="1">
            <a:spLocks noChangeAspect="1"/>
          </p:cNvSpPr>
          <p:nvPr/>
        </p:nvSpPr>
        <p:spPr>
          <a:xfrm>
            <a:off x="413979" y="558700"/>
            <a:ext cx="2299724" cy="673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素养训练营</a:t>
            </a:r>
            <a:endParaRPr lang="zh-CN" altLang="en-US" sz="3200" dirty="0"/>
          </a:p>
        </p:txBody>
      </p:sp>
      <p:sp>
        <p:nvSpPr>
          <p:cNvPr id="2" name="A_e13bb">
            <a:extLst>
              <a:ext uri="{FF2B5EF4-FFF2-40B4-BE49-F238E27FC236}">
                <a16:creationId xmlns:a16="http://schemas.microsoft.com/office/drawing/2014/main" id="{27E6DAB1-A456-5ED7-4959-0BB4E07E5CDE}"/>
              </a:ext>
            </a:extLst>
          </p:cNvPr>
          <p:cNvSpPr/>
          <p:nvPr/>
        </p:nvSpPr>
        <p:spPr>
          <a:xfrm>
            <a:off x="7740015" y="3230946"/>
            <a:ext cx="141135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9029A64-E32B-8690-09DC-EE1850B916C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粮食安全是国家安全的重要组成部分。朱某某向境外违规大量出卖我国优质亲本稻种，构成“为境外非法提供情报罪”，被判处有期徒刑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个月。该案例带来的警示是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个人的正当利益应受到法律保护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要自觉履行维护国家安全的法定义务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任何违法行为都应受到刑罚处罚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要树立国家安全利益高于一切的观念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70e7">
            <a:extLst>
              <a:ext uri="{FF2B5EF4-FFF2-40B4-BE49-F238E27FC236}">
                <a16:creationId xmlns:a16="http://schemas.microsoft.com/office/drawing/2014/main" id="{35251BAE-B515-B830-02D0-8DEAB2EB09CC}"/>
              </a:ext>
            </a:extLst>
          </p:cNvPr>
          <p:cNvSpPr/>
          <p:nvPr/>
        </p:nvSpPr>
        <p:spPr>
          <a:xfrm>
            <a:off x="2028190" y="272083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80141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9E6C4C0-93A4-F940-09E6-2EFA77F23E89}"/>
              </a:ext>
            </a:extLst>
          </p:cNvPr>
          <p:cNvSpPr txBox="1">
            <a:spLocks noChangeAspect="1"/>
          </p:cNvSpPr>
          <p:nvPr/>
        </p:nvSpPr>
        <p:spPr>
          <a:xfrm>
            <a:off x="605707" y="1172036"/>
            <a:ext cx="11237247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扬州中考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神舟十八号航天员李广苏，以文科基础学习理工课程感到非常吃力，但他坚信人的潜力是无限的。他通过虚心请教别人，专注自己喜爱的领域，孜孜以求，终于战胜了一个个事业上的“拦路虎”，为国出征太空。这启示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坚持国家利益至上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解决困难依赖别人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有了目标必能成功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不断激发人的潜能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a8f6">
            <a:extLst>
              <a:ext uri="{FF2B5EF4-FFF2-40B4-BE49-F238E27FC236}">
                <a16:creationId xmlns:a16="http://schemas.microsoft.com/office/drawing/2014/main" id="{60EBE76F-DF24-EFF0-ED52-8E626D7362E9}"/>
              </a:ext>
            </a:extLst>
          </p:cNvPr>
          <p:cNvSpPr/>
          <p:nvPr/>
        </p:nvSpPr>
        <p:spPr>
          <a:xfrm>
            <a:off x="10522185" y="3170508"/>
            <a:ext cx="138912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412621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572EC18-72DD-D3DA-D96F-440163E5FC1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“没有国家的界碑，没有边防官兵，哪里有我们的牛羊？哪里有我们安定幸福的家？”新疆牧民凯力迪别克·迪力达尔一家三代人为边防连巡逻队义务当向导，共同守边护边。这表明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．公民享有维护国家利益的权利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．国家利益与个人利益是完全一致的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．维护国家利益必须放弃个人利益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．公民应当维护国家主权和领土完整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8e47">
            <a:extLst>
              <a:ext uri="{FF2B5EF4-FFF2-40B4-BE49-F238E27FC236}">
                <a16:creationId xmlns:a16="http://schemas.microsoft.com/office/drawing/2014/main" id="{9D0ABB66-8BB4-4116-EBC8-9DC625248D2A}"/>
              </a:ext>
            </a:extLst>
          </p:cNvPr>
          <p:cNvSpPr/>
          <p:nvPr/>
        </p:nvSpPr>
        <p:spPr>
          <a:xfrm>
            <a:off x="4476115" y="304092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85668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17</TotalTime>
  <Words>1187</Words>
  <Application>Microsoft Office PowerPoint</Application>
  <PresentationFormat>宽屏</PresentationFormat>
  <Paragraphs>60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等线</vt:lpstr>
      <vt:lpstr>黑体</vt:lpstr>
      <vt:lpstr>微软雅黑</vt:lpstr>
      <vt:lpstr>Arial</vt:lpstr>
      <vt:lpstr>Calibri</vt:lpstr>
      <vt:lpstr>Cambria Math</vt:lpstr>
      <vt:lpstr>Times New Roman</vt:lpstr>
      <vt:lpstr>全频道课时作业</vt:lpstr>
      <vt:lpstr>Document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10</cp:revision>
  <dcterms:created xsi:type="dcterms:W3CDTF">2025-08-29T23:53:35Z</dcterms:created>
  <dcterms:modified xsi:type="dcterms:W3CDTF">2025-09-02T02:53:01Z</dcterms:modified>
</cp:coreProperties>
</file>