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55DD55-7CB2-1194-A044-72DB92E5EA4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．下列行为属于依法办事的有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小强过马路遵守交通规则，从不闯红灯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爸爸喝酒后，小丽劝说爸爸不要开车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小刚在路上捡到一部手机，他据为己有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春节期间小明在禁放区燃放烟花爆竹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cdef">
            <a:extLst>
              <a:ext uri="{FF2B5EF4-FFF2-40B4-BE49-F238E27FC236}">
                <a16:creationId xmlns:a16="http://schemas.microsoft.com/office/drawing/2014/main" id="{97890739-B7F2-EBA4-9708-862F91594E07}"/>
              </a:ext>
            </a:extLst>
          </p:cNvPr>
          <p:cNvSpPr/>
          <p:nvPr/>
        </p:nvSpPr>
        <p:spPr>
          <a:xfrm>
            <a:off x="6311265" y="1779143"/>
            <a:ext cx="13891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619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408094-F85F-F934-FF76-D5E6204EB60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．“法律必须被信仰，否则它将形同虚设。”对这句话的理解最贴切的是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．法律的权威源自人民的内心拥护和真诚信仰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．要依法严惩违法犯罪行为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．法律是治理国家之重器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．法治确保国家的长治久安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49f6">
            <a:extLst>
              <a:ext uri="{FF2B5EF4-FFF2-40B4-BE49-F238E27FC236}">
                <a16:creationId xmlns:a16="http://schemas.microsoft.com/office/drawing/2014/main" id="{567B9B06-5E9A-6CD4-0D37-478F1F5B17EB}"/>
              </a:ext>
            </a:extLst>
          </p:cNvPr>
          <p:cNvSpPr/>
          <p:nvPr/>
        </p:nvSpPr>
        <p:spPr>
          <a:xfrm>
            <a:off x="3660140" y="241312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8840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52F7FB-DA6F-4F5A-265E-7FB1FC9474B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．小强与小西在学校操场玩耍时，小强不慎致小西受伤，双方家长就赔偿事宜协商不成，产生纠纷。如果你是小西的家长，你会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请求人民调解委员会进行调解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向消费者协会投诉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向人民法院提起诉讼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向监察机关进行举报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6011">
            <a:extLst>
              <a:ext uri="{FF2B5EF4-FFF2-40B4-BE49-F238E27FC236}">
                <a16:creationId xmlns:a16="http://schemas.microsoft.com/office/drawing/2014/main" id="{6ED8FD3C-E0FA-4E3C-5234-8846CD5CCB1E}"/>
              </a:ext>
            </a:extLst>
          </p:cNvPr>
          <p:cNvSpPr/>
          <p:nvPr/>
        </p:nvSpPr>
        <p:spPr>
          <a:xfrm>
            <a:off x="2844165" y="304711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6598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6B18D5-B507-4779-2B43-B1FE62BCE35F}"/>
              </a:ext>
            </a:extLst>
          </p:cNvPr>
          <p:cNvSpPr txBox="1">
            <a:spLocks noChangeAspect="1"/>
          </p:cNvSpPr>
          <p:nvPr/>
        </p:nvSpPr>
        <p:spPr>
          <a:xfrm>
            <a:off x="635205" y="851948"/>
            <a:ext cx="11266744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．八年级学生杨某放学路上正常行走，被一辆快速行驶的电动车撞倒，电动车车主及时拨打交通事故报警电话，交警及时赶到进行现场勘查，通过“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”及时将杨某送到医院治疗，杨某康复出院后，电动车车主根据交警的责任认定进行合理赔偿并赔礼道歉，这起交通事故得到妥善解决。案例启示我们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骑电动车违法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自觉守法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遇事找法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解决问题靠法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e310">
            <a:extLst>
              <a:ext uri="{FF2B5EF4-FFF2-40B4-BE49-F238E27FC236}">
                <a16:creationId xmlns:a16="http://schemas.microsoft.com/office/drawing/2014/main" id="{76711372-A717-CA42-49C6-B03A0E2778E3}"/>
              </a:ext>
            </a:extLst>
          </p:cNvPr>
          <p:cNvSpPr/>
          <p:nvPr/>
        </p:nvSpPr>
        <p:spPr>
          <a:xfrm>
            <a:off x="759983" y="411838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5201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761E0F-94A3-168D-356F-DBF07329BD5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754748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【建设法治中国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你我同行】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多年前，《韩非子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有度》中提出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奉法者强则国强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。韩非子的法治愿景，正穿越千年悠悠岁月，在神州大地上成为现实。为宣传法治精神，某校为提升全校师生的法治素养，组织开展了探究活动。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015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928B52-9BF7-DE62-2F49-FB30A8EB54BD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799338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【活动设计】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请你围绕主题提出一种活动形式，并设计该活动的简要步骤。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E78F67-916D-D42B-222C-5FF71DB3E02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752565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示例：活动形式：如主题班会、演讲比赛、手抄报比赛等。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简要步骤：如主题班会：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主持人宣布班会开始。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通过多媒体显示相关内容。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同学们讨论相关内容。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同学代表发言。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⑤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老师进行总结。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⑥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播放相关歌曲。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60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AAE7B6-752D-932E-8C08-8FBD0AB428D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95603"/>
            <a:ext cx="10833100" cy="1954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【政策点评】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全面依法治国是中国特色社会主义的本质要求和重要保障。下面是同学们摘录的相关内容。</a:t>
            </a:r>
            <a:endParaRPr lang="zh-CN" altLang="en-US" sz="32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6DB3342-4F66-BD12-14A2-3E69E7AB418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03876481"/>
              </p:ext>
            </p:extLst>
          </p:nvPr>
        </p:nvGraphicFramePr>
        <p:xfrm>
          <a:off x="679450" y="2486599"/>
          <a:ext cx="10833100" cy="1004570"/>
        </p:xfrm>
        <a:graphic>
          <a:graphicData uri="http://schemas.openxmlformats.org/drawingml/2006/table">
            <a:tbl>
              <a:tblPr firstRow="1" firstCol="1" bandRow="1"/>
              <a:tblGrid>
                <a:gridCol w="10833100">
                  <a:extLst>
                    <a:ext uri="{9D8B030D-6E8A-4147-A177-3AD203B41FA5}">
                      <a16:colId xmlns:a16="http://schemas.microsoft.com/office/drawing/2014/main" val="669403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提高全民族法治素养</a:t>
                      </a:r>
                      <a:r>
                        <a:rPr 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加大全民普法力度，建设社会主义法治文化</a:t>
                      </a:r>
                      <a:r>
                        <a:rPr 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371878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A6DC4C6D-6DFB-EEF6-BDB2-FD2EA9EB81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385630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请你结合本课所学知识，对上述内容进行简要点评。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ED8C6B-B7DC-8BF2-B88B-B577E1CB0C0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952968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建设法治中国是中国人民的共同事业，人民既是法治的践行者，又是法治的受益者。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加大全民普法力度，建设社会主义法治文化有利于树立人民的法治观念，尊法学法守法用法才会成为人们的共同追求和自觉行为。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20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93F704-5334-4DCA-7CF9-3A1B7866021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82000"/>
            <a:ext cx="10833100" cy="1954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【法治倡议】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为建设法治中国，校团委会决定向全校师生发出倡议。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请你把下列倡议书内容补充完整。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103224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C0B4EC4-E028-FAD2-8345-9DA6DCDCD80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64550313"/>
              </p:ext>
            </p:extLst>
          </p:nvPr>
        </p:nvGraphicFramePr>
        <p:xfrm>
          <a:off x="211015" y="710605"/>
          <a:ext cx="11758247" cy="5774690"/>
        </p:xfrm>
        <a:graphic>
          <a:graphicData uri="http://schemas.openxmlformats.org/drawingml/2006/table">
            <a:tbl>
              <a:tblPr firstRow="1" firstCol="1" bandRow="1"/>
              <a:tblGrid>
                <a:gridCol w="11758247">
                  <a:extLst>
                    <a:ext uri="{9D8B030D-6E8A-4147-A177-3AD203B41FA5}">
                      <a16:colId xmlns:a16="http://schemas.microsoft.com/office/drawing/2014/main" val="2677230572"/>
                    </a:ext>
                  </a:extLst>
                </a:gridCol>
              </a:tblGrid>
              <a:tr h="34041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倡议书</a:t>
                      </a:r>
                      <a:endParaRPr lang="zh-CN" sz="2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亲爱的全校师生：</a:t>
                      </a:r>
                      <a:endParaRPr lang="zh-CN" sz="2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推进法治中国建设是每个人的责任和义务，青少年不仅是法治中国的受益者，更应该成为参与者和推动者。为此，我们：</a:t>
                      </a:r>
                      <a:endParaRPr lang="zh-CN" sz="2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在学习法律方面，应该</a:t>
                      </a:r>
                      <a:r>
                        <a:rPr lang="en-US" altLang="zh-CN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    </a:t>
                      </a:r>
                      <a:r>
                        <a:rPr lang="en-US" altLang="zh-CN" sz="2900" b="1" u="sng" dirty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</a:p>
                    <a:p>
                      <a:pPr>
                        <a:buNone/>
                      </a:pPr>
                      <a:r>
                        <a:rPr lang="zh-CN" altLang="en-US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</a:t>
                      </a:r>
                      <a:r>
                        <a:rPr lang="en-US" altLang="zh-CN" sz="2900" b="1" u="sng" dirty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</a:p>
                    <a:p>
                      <a:pPr>
                        <a:buNone/>
                      </a:pPr>
                      <a:r>
                        <a:rPr lang="zh-CN" altLang="en-US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</a:t>
                      </a:r>
                      <a:r>
                        <a:rPr lang="en-US" altLang="zh-CN" sz="2900" b="1" u="sng" dirty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</a:p>
                    <a:p>
                      <a:pPr>
                        <a:buNone/>
                      </a:pPr>
                      <a:r>
                        <a:rPr lang="zh-CN" altLang="en-US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</a:t>
                      </a:r>
                      <a:r>
                        <a:rPr lang="zh-CN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在遵守法律方面，应该</a:t>
                      </a:r>
                      <a:r>
                        <a:rPr lang="zh-CN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</a:t>
                      </a:r>
                      <a:r>
                        <a:rPr lang="en-US" altLang="zh-CN" sz="2900" b="1" u="sng" dirty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</a:p>
                    <a:p>
                      <a:pPr>
                        <a:buNone/>
                      </a:pPr>
                      <a:r>
                        <a:rPr lang="zh-CN" altLang="en-US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</a:t>
                      </a:r>
                      <a:r>
                        <a:rPr lang="zh-CN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在依法维权方面，应该</a:t>
                      </a:r>
                      <a:r>
                        <a:rPr lang="zh-CN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</a:t>
                      </a:r>
                      <a:r>
                        <a:rPr lang="en-US" altLang="zh-CN" sz="2900" b="1" u="sng" dirty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</a:p>
                    <a:p>
                      <a:pPr>
                        <a:buNone/>
                      </a:pPr>
                      <a:r>
                        <a:rPr lang="zh-CN" altLang="en-US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               </a:t>
                      </a:r>
                      <a:r>
                        <a:rPr lang="zh-CN" sz="29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buNone/>
                      </a:pP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校团委会</a:t>
                      </a:r>
                      <a:endParaRPr lang="zh-CN" sz="2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105337"/>
                  </a:ext>
                </a:extLst>
              </a:tr>
            </a:tbl>
          </a:graphicData>
        </a:graphic>
      </p:graphicFrame>
      <p:sp>
        <p:nvSpPr>
          <p:cNvPr id="10" name="A_8c658">
            <a:extLst>
              <a:ext uri="{FF2B5EF4-FFF2-40B4-BE49-F238E27FC236}">
                <a16:creationId xmlns:a16="http://schemas.microsoft.com/office/drawing/2014/main" id="{BB4DE1F2-5A7A-45A3-A775-B373E4CEFC02}"/>
              </a:ext>
            </a:extLst>
          </p:cNvPr>
          <p:cNvSpPr/>
          <p:nvPr/>
        </p:nvSpPr>
        <p:spPr>
          <a:xfrm>
            <a:off x="136085" y="5637570"/>
            <a:ext cx="9015476" cy="36682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武器维护自己的合法权益，善于同侵权行为作斗争　</a:t>
            </a:r>
          </a:p>
        </p:txBody>
      </p:sp>
      <p:sp>
        <p:nvSpPr>
          <p:cNvPr id="9" name="A_40179">
            <a:extLst>
              <a:ext uri="{FF2B5EF4-FFF2-40B4-BE49-F238E27FC236}">
                <a16:creationId xmlns:a16="http://schemas.microsoft.com/office/drawing/2014/main" id="{E9A7E5AA-CBDD-65A5-227B-130CA1E58FA2}"/>
              </a:ext>
            </a:extLst>
          </p:cNvPr>
          <p:cNvSpPr/>
          <p:nvPr/>
        </p:nvSpPr>
        <p:spPr>
          <a:xfrm>
            <a:off x="4204848" y="5195610"/>
            <a:ext cx="7535926" cy="36682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　当自己的合法权益受到侵害时，运用法律</a:t>
            </a:r>
          </a:p>
        </p:txBody>
      </p:sp>
      <p:sp>
        <p:nvSpPr>
          <p:cNvPr id="8" name="A_a0637">
            <a:extLst>
              <a:ext uri="{FF2B5EF4-FFF2-40B4-BE49-F238E27FC236}">
                <a16:creationId xmlns:a16="http://schemas.microsoft.com/office/drawing/2014/main" id="{895A8871-289F-175C-84E6-F66604E50D0F}"/>
              </a:ext>
            </a:extLst>
          </p:cNvPr>
          <p:cNvSpPr/>
          <p:nvPr/>
        </p:nvSpPr>
        <p:spPr>
          <a:xfrm>
            <a:off x="136085" y="4753650"/>
            <a:ext cx="6426264" cy="36682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使公民权利，自觉履行公民义务等　</a:t>
            </a:r>
          </a:p>
        </p:txBody>
      </p:sp>
      <p:sp>
        <p:nvSpPr>
          <p:cNvPr id="7" name="A_9f6cb">
            <a:extLst>
              <a:ext uri="{FF2B5EF4-FFF2-40B4-BE49-F238E27FC236}">
                <a16:creationId xmlns:a16="http://schemas.microsoft.com/office/drawing/2014/main" id="{4378A20D-FC34-6FC0-0569-EF19AEF70F11}"/>
              </a:ext>
            </a:extLst>
          </p:cNvPr>
          <p:cNvSpPr/>
          <p:nvPr/>
        </p:nvSpPr>
        <p:spPr>
          <a:xfrm>
            <a:off x="4204848" y="4311690"/>
            <a:ext cx="7535926" cy="36682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　从身边事情做起，培养守法习惯；正确行</a:t>
            </a:r>
          </a:p>
        </p:txBody>
      </p:sp>
      <p:sp>
        <p:nvSpPr>
          <p:cNvPr id="6" name="A_87097">
            <a:extLst>
              <a:ext uri="{FF2B5EF4-FFF2-40B4-BE49-F238E27FC236}">
                <a16:creationId xmlns:a16="http://schemas.microsoft.com/office/drawing/2014/main" id="{70856070-AD8B-2A69-5B59-90F7E0BC7121}"/>
              </a:ext>
            </a:extLst>
          </p:cNvPr>
          <p:cNvSpPr/>
          <p:nvPr/>
        </p:nvSpPr>
        <p:spPr>
          <a:xfrm>
            <a:off x="136085" y="3869730"/>
            <a:ext cx="6056376" cy="36682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合法权益、参与社会生活的能力　</a:t>
            </a:r>
          </a:p>
        </p:txBody>
      </p:sp>
      <p:sp>
        <p:nvSpPr>
          <p:cNvPr id="5" name="A_d8477">
            <a:extLst>
              <a:ext uri="{FF2B5EF4-FFF2-40B4-BE49-F238E27FC236}">
                <a16:creationId xmlns:a16="http://schemas.microsoft.com/office/drawing/2014/main" id="{C8E3CD8B-3171-1CD3-456D-713CA73D8E1E}"/>
              </a:ext>
            </a:extLst>
          </p:cNvPr>
          <p:cNvSpPr/>
          <p:nvPr/>
        </p:nvSpPr>
        <p:spPr>
          <a:xfrm>
            <a:off x="136085" y="3427770"/>
            <a:ext cx="11604689" cy="36682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各种法治实践活动，理性分析社会生活中的法律问题，提升维护自身</a:t>
            </a:r>
          </a:p>
        </p:txBody>
      </p:sp>
      <p:sp>
        <p:nvSpPr>
          <p:cNvPr id="4" name="A_90ec1">
            <a:extLst>
              <a:ext uri="{FF2B5EF4-FFF2-40B4-BE49-F238E27FC236}">
                <a16:creationId xmlns:a16="http://schemas.microsoft.com/office/drawing/2014/main" id="{78BDB62A-566D-03AA-05A5-BB2FF07D03BB}"/>
              </a:ext>
            </a:extLst>
          </p:cNvPr>
          <p:cNvSpPr/>
          <p:nvPr/>
        </p:nvSpPr>
        <p:spPr>
          <a:xfrm>
            <a:off x="136085" y="2985810"/>
            <a:ext cx="11604689" cy="36682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9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活必备的基本法律常识，正确理解法律；另一方面，我们要积极参与</a:t>
            </a:r>
          </a:p>
        </p:txBody>
      </p:sp>
      <p:sp>
        <p:nvSpPr>
          <p:cNvPr id="3" name="A_ea72a">
            <a:extLst>
              <a:ext uri="{FF2B5EF4-FFF2-40B4-BE49-F238E27FC236}">
                <a16:creationId xmlns:a16="http://schemas.microsoft.com/office/drawing/2014/main" id="{2776BEC1-A839-D90A-3961-467C3DFF801F}"/>
              </a:ext>
            </a:extLst>
          </p:cNvPr>
          <p:cNvSpPr/>
          <p:nvPr/>
        </p:nvSpPr>
        <p:spPr>
          <a:xfrm>
            <a:off x="4204848" y="2543850"/>
            <a:ext cx="7628001" cy="36682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9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 一方面，我们要学习个人成长和参与社会生</a:t>
            </a:r>
          </a:p>
        </p:txBody>
      </p:sp>
    </p:spTree>
    <p:extLst>
      <p:ext uri="{BB962C8B-B14F-4D97-AF65-F5344CB8AC3E}">
        <p14:creationId xmlns:p14="http://schemas.microsoft.com/office/powerpoint/2010/main" val="231167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第六课　提升法治素养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47FAC1A-7C8D-2BBE-00AC-9147C2EBEBF3}"/>
              </a:ext>
            </a:extLst>
          </p:cNvPr>
          <p:cNvSpPr txBox="1">
            <a:spLocks noChangeAspect="1"/>
          </p:cNvSpPr>
          <p:nvPr/>
        </p:nvSpPr>
        <p:spPr>
          <a:xfrm>
            <a:off x="565867" y="1032077"/>
            <a:ext cx="11060266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．习近平总书记强调，只有铭刻在人们心中的法治，才是真正牢不可破的法治。弘扬社会主义法治精神需要我们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形成守法光荣、违法可耻的观念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做到自觉守法、遇事找法、解决问题靠法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奋不顾身、不顾一切同违法犯罪行为作斗争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努力成为一名社会主义法治的忠实崇尚者、自觉遵守者和坚定捍卫者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b7cb">
            <a:extLst>
              <a:ext uri="{FF2B5EF4-FFF2-40B4-BE49-F238E27FC236}">
                <a16:creationId xmlns:a16="http://schemas.microsoft.com/office/drawing/2014/main" id="{43E44F02-B7EB-2DE1-15D3-30AC4F6A2C7D}"/>
              </a:ext>
            </a:extLst>
          </p:cNvPr>
          <p:cNvSpPr/>
          <p:nvPr/>
        </p:nvSpPr>
        <p:spPr>
          <a:xfrm>
            <a:off x="10074357" y="1762581"/>
            <a:ext cx="13891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503E13A-9D50-EE77-FB52-02779D8F12A4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2647264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．法律对全体人民具有普遍约束力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．如果触犯国家法律，必须承担刑事责任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．通过法律的制裁可以杜绝一切违法犯罪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．公民要树立法治观念，做到依法办事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8E6704-82D6-5BFF-F910-26DCD3688C7A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184533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［漫画解读］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如图漫画说明了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f521">
            <a:extLst>
              <a:ext uri="{FF2B5EF4-FFF2-40B4-BE49-F238E27FC236}">
                <a16:creationId xmlns:a16="http://schemas.microsoft.com/office/drawing/2014/main" id="{55E85FA7-F768-0902-21B2-A7321C64C6F2}"/>
              </a:ext>
            </a:extLst>
          </p:cNvPr>
          <p:cNvSpPr/>
          <p:nvPr/>
        </p:nvSpPr>
        <p:spPr>
          <a:xfrm>
            <a:off x="6591741" y="1941859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59.jpeg">
            <a:extLst>
              <a:ext uri="{FF2B5EF4-FFF2-40B4-BE49-F238E27FC236}">
                <a16:creationId xmlns:a16="http://schemas.microsoft.com/office/drawing/2014/main" id="{30AE4DED-F953-40FE-0BF0-0E0C87C6A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6001" y="2905360"/>
            <a:ext cx="2878562" cy="175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0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536A30-F8A8-99CA-BA24-0271B820785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．某小区发生火灾后，消防救援站立即出警，到达小区后却被一辆无故占用消防通道的私家车堵在了“门口”。最终，当地公安机关依法给予车主行政拘留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日的处罚。从法律的角度看，车主的行为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没有做到遵守法律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具有严重的社会危害性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是缺乏生命意识的表现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没有认识到权利义务相统一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a322">
            <a:extLst>
              <a:ext uri="{FF2B5EF4-FFF2-40B4-BE49-F238E27FC236}">
                <a16:creationId xmlns:a16="http://schemas.microsoft.com/office/drawing/2014/main" id="{A04EF971-F783-1B4E-A1A6-D6A1A34FD2A9}"/>
              </a:ext>
            </a:extLst>
          </p:cNvPr>
          <p:cNvSpPr/>
          <p:nvPr/>
        </p:nvSpPr>
        <p:spPr>
          <a:xfrm>
            <a:off x="4476115" y="3361008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8852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AE1B8D-566D-14D7-C18D-DCE3B0E458E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．依法办事就是要养成尊法学法守法用法的习惯。下列行为符合这一要求的是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小丽坐公交车时一直坚持排队上车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小华在宪法日时利用课余时间上街宣传宪法知识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小雪买了过期饮料后直接到商店里大闹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小杰被高年级同学欺负找人一起去殴打高年级同学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affc">
            <a:extLst>
              <a:ext uri="{FF2B5EF4-FFF2-40B4-BE49-F238E27FC236}">
                <a16:creationId xmlns:a16="http://schemas.microsoft.com/office/drawing/2014/main" id="{AF01FC7F-FF45-D580-9B86-D80427519847}"/>
              </a:ext>
            </a:extLst>
          </p:cNvPr>
          <p:cNvSpPr/>
          <p:nvPr/>
        </p:nvSpPr>
        <p:spPr>
          <a:xfrm>
            <a:off x="4476115" y="20930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6849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93431B-CC51-1531-FD3E-5302AE73BFC4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042449"/>
            <a:ext cx="11237247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．法治观念是人们对法律发自内心的认可、崇尚、遵守和服从。下列观点和行为体现法治观念的是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因航班延误，李某辱骂机场工作人员，破坏机场秩序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刘某作为国家机关工作人员，坚决保守国家秘密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依法纳税是公民的义务，某私营企业老板总是自觉缴纳税款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方某因看不惯王某在小区内随意停车影响交通出行而将其车划伤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4f48">
            <a:extLst>
              <a:ext uri="{FF2B5EF4-FFF2-40B4-BE49-F238E27FC236}">
                <a16:creationId xmlns:a16="http://schemas.microsoft.com/office/drawing/2014/main" id="{1D709C9F-376C-80BB-1A4C-8376BFD382E6}"/>
              </a:ext>
            </a:extLst>
          </p:cNvPr>
          <p:cNvSpPr/>
          <p:nvPr/>
        </p:nvSpPr>
        <p:spPr>
          <a:xfrm>
            <a:off x="7740014" y="177295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7732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7B016F-77D4-0F89-7E6B-012B5BAF86C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．建设法治社会，需要全体公民一起努力。为此，我们要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以法律来指导和约束自己的行为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养成尊法学法守法用法的习惯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树立法治观念，推动法治中国建设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相信一切事情都可通过法律解决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ad48">
            <a:extLst>
              <a:ext uri="{FF2B5EF4-FFF2-40B4-BE49-F238E27FC236}">
                <a16:creationId xmlns:a16="http://schemas.microsoft.com/office/drawing/2014/main" id="{57D0D51E-6E02-9C14-7B87-12F0980C0958}"/>
              </a:ext>
            </a:extLst>
          </p:cNvPr>
          <p:cNvSpPr/>
          <p:nvPr/>
        </p:nvSpPr>
        <p:spPr>
          <a:xfrm>
            <a:off x="804228" y="177295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32165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E94777-9B68-AEA6-AD14-ACEEC01BBEF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．当合法权利受到侵害时，一些人习惯于“剑走偏锋”：有的崇尚“以牙还牙”，有的信奉“闹了才解决”；有的通过“人肉”等网络暴力报复侵权者。对此，下列评论正确的是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．捍卫正义当奋勇，以暴制暴应推崇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．任性维权不可取，维护私利伤和气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．法治信仰需坚守，惩恶只能靠法律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．法律至上要牢记，依法维权树正气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e7fb">
            <a:extLst>
              <a:ext uri="{FF2B5EF4-FFF2-40B4-BE49-F238E27FC236}">
                <a16:creationId xmlns:a16="http://schemas.microsoft.com/office/drawing/2014/main" id="{82C99D61-C9B2-1369-314D-CC4B74DFFB88}"/>
              </a:ext>
            </a:extLst>
          </p:cNvPr>
          <p:cNvSpPr/>
          <p:nvPr/>
        </p:nvSpPr>
        <p:spPr>
          <a:xfrm>
            <a:off x="1212215" y="30409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598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18</TotalTime>
  <Words>2277</Words>
  <Application>Microsoft Office PowerPoint</Application>
  <PresentationFormat>宽屏</PresentationFormat>
  <Paragraphs>105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11</cp:revision>
  <dcterms:created xsi:type="dcterms:W3CDTF">2025-08-29T23:53:35Z</dcterms:created>
  <dcterms:modified xsi:type="dcterms:W3CDTF">2025-09-02T03:01:13Z</dcterms:modified>
</cp:coreProperties>
</file>