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874" r:id="rId5"/>
    <p:sldId id="875" r:id="rId6"/>
    <p:sldId id="876" r:id="rId7"/>
    <p:sldId id="877" r:id="rId8"/>
    <p:sldId id="259" r:id="rId9"/>
    <p:sldId id="878" r:id="rId10"/>
    <p:sldId id="879" r:id="rId11"/>
    <p:sldId id="873" r:id="rId1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5" autoAdjust="0"/>
    <p:restoredTop sz="94660"/>
  </p:normalViewPr>
  <p:slideViewPr>
    <p:cSldViewPr snapToGrid="0" showGuides="1">
      <p:cViewPr varScale="1">
        <p:scale>
          <a:sx n="82" d="100"/>
          <a:sy n="82" d="100"/>
        </p:scale>
        <p:origin x="120" y="84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第二课时　营造清朗空间</a:t>
            </a: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DA24D249-5D20-91BC-2052-028BEBF204E7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C3596A30-3B68-1884-36C1-687B7FDA4B17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821515"/>
              <a:chExt cx="11744425" cy="5332963"/>
            </a:xfrm>
          </p:grpSpPr>
          <p:grpSp>
            <p:nvGrpSpPr>
              <p:cNvPr id="17" name="组合 16">
                <a:extLst>
                  <a:ext uri="{FF2B5EF4-FFF2-40B4-BE49-F238E27FC236}">
                    <a16:creationId xmlns:a16="http://schemas.microsoft.com/office/drawing/2014/main" id="{C3305333-B7BC-8098-4E0A-AE9CEE8950C5}"/>
                  </a:ext>
                </a:extLst>
              </p:cNvPr>
              <p:cNvGrpSpPr/>
              <p:nvPr/>
            </p:nvGrpSpPr>
            <p:grpSpPr>
              <a:xfrm>
                <a:off x="223788" y="821515"/>
                <a:ext cx="11744425" cy="5332963"/>
                <a:chOff x="223788" y="561261"/>
                <a:chExt cx="11744425" cy="5332963"/>
              </a:xfrm>
            </p:grpSpPr>
            <p:sp>
              <p:nvSpPr>
                <p:cNvPr id="25" name="矩形 24">
                  <a:extLst>
                    <a:ext uri="{FF2B5EF4-FFF2-40B4-BE49-F238E27FC236}">
                      <a16:creationId xmlns:a16="http://schemas.microsoft.com/office/drawing/2014/main" id="{C6D72928-2564-AC34-C8A5-E6F6E001632E}"/>
                    </a:ext>
                  </a:extLst>
                </p:cNvPr>
                <p:cNvSpPr/>
                <p:nvPr/>
              </p:nvSpPr>
              <p:spPr>
                <a:xfrm>
                  <a:off x="223788" y="561261"/>
                  <a:ext cx="11744425" cy="5332963"/>
                </a:xfrm>
                <a:prstGeom prst="rect">
                  <a:avLst/>
                </a:prstGeom>
                <a:solidFill>
                  <a:srgbClr val="FFFCC5"/>
                </a:solidFill>
                <a:ln>
                  <a:solidFill>
                    <a:srgbClr val="FF01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26" name="Freeform 6">
                  <a:extLst>
                    <a:ext uri="{FF2B5EF4-FFF2-40B4-BE49-F238E27FC236}">
                      <a16:creationId xmlns:a16="http://schemas.microsoft.com/office/drawing/2014/main" id="{6282B25F-C43F-7344-259E-7613BCE184D7}"/>
                    </a:ext>
                  </a:extLst>
                </p:cNvPr>
                <p:cNvSpPr/>
                <p:nvPr/>
              </p:nvSpPr>
              <p:spPr bwMode="auto">
                <a:xfrm>
                  <a:off x="225393" y="561261"/>
                  <a:ext cx="9490509" cy="5332963"/>
                </a:xfrm>
                <a:custGeom>
                  <a:avLst/>
                  <a:gdLst>
                    <a:gd name="T0" fmla="*/ 0 w 4756"/>
                    <a:gd name="T1" fmla="*/ 0 h 2239"/>
                    <a:gd name="T2" fmla="*/ 3897 w 4756"/>
                    <a:gd name="T3" fmla="*/ 0 h 2239"/>
                    <a:gd name="T4" fmla="*/ 4756 w 4756"/>
                    <a:gd name="T5" fmla="*/ 1121 h 2239"/>
                    <a:gd name="T6" fmla="*/ 3897 w 4756"/>
                    <a:gd name="T7" fmla="*/ 2239 h 2239"/>
                    <a:gd name="T8" fmla="*/ 0 w 4756"/>
                    <a:gd name="T9" fmla="*/ 2239 h 2239"/>
                    <a:gd name="T10" fmla="*/ 0 w 4756"/>
                    <a:gd name="T11" fmla="*/ 0 h 22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756" h="2239">
                      <a:moveTo>
                        <a:pt x="0" y="0"/>
                      </a:moveTo>
                      <a:lnTo>
                        <a:pt x="3897" y="0"/>
                      </a:lnTo>
                      <a:lnTo>
                        <a:pt x="4756" y="1121"/>
                      </a:lnTo>
                      <a:lnTo>
                        <a:pt x="3897" y="2239"/>
                      </a:lnTo>
                      <a:lnTo>
                        <a:pt x="0" y="223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60012"/>
                </a:solidFill>
                <a:ln w="0">
                  <a:noFill/>
                  <a:prstDash val="solid"/>
                  <a:round/>
                </a:ln>
              </p:spPr>
              <p:txBody>
                <a:bodyPr vert="horz" wrap="square" lIns="128580" tIns="64290" rIns="128580" bIns="64290" numCol="1" anchor="t" anchorCtr="0" compatLnSpc="1"/>
                <a:lstStyle/>
                <a:p>
                  <a:endParaRPr lang="zh-CN" altLang="en-US" dirty="0"/>
                </a:p>
              </p:txBody>
            </p:sp>
          </p:grpSp>
          <p:pic>
            <p:nvPicPr>
              <p:cNvPr id="18" name="图片 17">
                <a:extLst>
                  <a:ext uri="{FF2B5EF4-FFF2-40B4-BE49-F238E27FC236}">
                    <a16:creationId xmlns:a16="http://schemas.microsoft.com/office/drawing/2014/main" id="{E4F9485F-51E3-32F3-0FAD-8A66BA8F4A5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538843" y="1514759"/>
                <a:ext cx="5602377" cy="3753593"/>
              </a:xfrm>
              <a:prstGeom prst="rect">
                <a:avLst/>
              </a:prstGeom>
            </p:spPr>
          </p:pic>
          <p:grpSp>
            <p:nvGrpSpPr>
              <p:cNvPr id="19" name="组合 18">
                <a:extLst>
                  <a:ext uri="{FF2B5EF4-FFF2-40B4-BE49-F238E27FC236}">
                    <a16:creationId xmlns:a16="http://schemas.microsoft.com/office/drawing/2014/main" id="{84CBA5A1-4E59-94BE-C580-F6C236A26272}"/>
                  </a:ext>
                </a:extLst>
              </p:cNvPr>
              <p:cNvGrpSpPr/>
              <p:nvPr/>
            </p:nvGrpSpPr>
            <p:grpSpPr>
              <a:xfrm>
                <a:off x="9151034" y="4639752"/>
                <a:ext cx="2704218" cy="1339283"/>
                <a:chOff x="9051182" y="4714359"/>
                <a:chExt cx="2704218" cy="1339283"/>
              </a:xfrm>
            </p:grpSpPr>
            <p:grpSp>
              <p:nvGrpSpPr>
                <p:cNvPr id="20" name="组合 19">
                  <a:extLst>
                    <a:ext uri="{FF2B5EF4-FFF2-40B4-BE49-F238E27FC236}">
                      <a16:creationId xmlns:a16="http://schemas.microsoft.com/office/drawing/2014/main" id="{D36F44E6-1488-263C-F2F7-E31264AC29CC}"/>
                    </a:ext>
                  </a:extLst>
                </p:cNvPr>
                <p:cNvGrpSpPr/>
                <p:nvPr/>
              </p:nvGrpSpPr>
              <p:grpSpPr>
                <a:xfrm>
                  <a:off x="9051182" y="4714359"/>
                  <a:ext cx="2704218" cy="1339283"/>
                  <a:chOff x="8965838" y="4823543"/>
                  <a:chExt cx="2704218" cy="1339283"/>
                </a:xfrm>
              </p:grpSpPr>
              <p:sp>
                <p:nvSpPr>
                  <p:cNvPr id="22" name="矩形: 圆角 21">
                    <a:extLst>
                      <a:ext uri="{FF2B5EF4-FFF2-40B4-BE49-F238E27FC236}">
                        <a16:creationId xmlns:a16="http://schemas.microsoft.com/office/drawing/2014/main" id="{301D4674-5E08-5CEF-6A49-34D932B57894}"/>
                      </a:ext>
                    </a:extLst>
                  </p:cNvPr>
                  <p:cNvSpPr/>
                  <p:nvPr/>
                </p:nvSpPr>
                <p:spPr>
                  <a:xfrm>
                    <a:off x="8965838" y="4823543"/>
                    <a:ext cx="2704218" cy="1339283"/>
                  </a:xfrm>
                  <a:prstGeom prst="roundRect">
                    <a:avLst/>
                  </a:prstGeom>
                  <a:noFill/>
                  <a:ln w="28575">
                    <a:noFill/>
                  </a:ln>
                  <a:effectLst>
                    <a:outerShdw blurRad="50800" dist="38100" dir="8100000" algn="tr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840">
                      <a:latin typeface="Times New Roman" panose="02020603050405020304" pitchFamily="18" charset="0"/>
                      <a:sym typeface="Times New Roman" panose="02020603050405020304" pitchFamily="18" charset="0"/>
                    </a:endParaRPr>
                  </a:p>
                </p:txBody>
              </p:sp>
              <p:sp>
                <p:nvSpPr>
                  <p:cNvPr id="23" name="文本框 22">
                    <a:extLst>
                      <a:ext uri="{FF2B5EF4-FFF2-40B4-BE49-F238E27FC236}">
                        <a16:creationId xmlns:a16="http://schemas.microsoft.com/office/drawing/2014/main" id="{99D251E4-C802-36DB-61CF-71D101B9561F}"/>
                      </a:ext>
                    </a:extLst>
                  </p:cNvPr>
                  <p:cNvSpPr txBox="1"/>
                  <p:nvPr/>
                </p:nvSpPr>
                <p:spPr>
                  <a:xfrm>
                    <a:off x="9230509" y="5036925"/>
                    <a:ext cx="2236510" cy="584775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l"/>
                    <a:r>
                      <a:rPr lang="zh-CN" altLang="en-US" sz="3200" b="1" dirty="0">
                        <a:ea typeface="微软雅黑" panose="020B0503020204020204" pitchFamily="34" charset="-122"/>
                        <a:sym typeface="Times New Roman" panose="02020603050405020304" pitchFamily="18" charset="0"/>
                      </a:rPr>
                      <a:t>道德与法治</a:t>
                    </a:r>
                  </a:p>
                </p:txBody>
              </p:sp>
              <p:sp>
                <p:nvSpPr>
                  <p:cNvPr id="24" name="文本框 23">
                    <a:extLst>
                      <a:ext uri="{FF2B5EF4-FFF2-40B4-BE49-F238E27FC236}">
                        <a16:creationId xmlns:a16="http://schemas.microsoft.com/office/drawing/2014/main" id="{E30A6D2E-16A3-4F16-C35E-D54E79636D4E}"/>
                      </a:ext>
                    </a:extLst>
                  </p:cNvPr>
                  <p:cNvSpPr txBox="1"/>
                  <p:nvPr/>
                </p:nvSpPr>
                <p:spPr>
                  <a:xfrm>
                    <a:off x="9080133" y="5595467"/>
                    <a:ext cx="2475627" cy="400110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zh-CN" altLang="en-US" sz="2000" b="1" spc="300" dirty="0">
                        <a:cs typeface="Times New Roman" panose="02020603050405020304" pitchFamily="18" charset="0"/>
                        <a:sym typeface="Times New Roman" panose="02020603050405020304" pitchFamily="18" charset="0"/>
                      </a:rPr>
                      <a:t>八年级 上册</a:t>
                    </a:r>
                  </a:p>
                </p:txBody>
              </p:sp>
            </p:grpSp>
            <p:cxnSp>
              <p:nvCxnSpPr>
                <p:cNvPr id="21" name="直接连接符 20">
                  <a:extLst>
                    <a:ext uri="{FF2B5EF4-FFF2-40B4-BE49-F238E27FC236}">
                      <a16:creationId xmlns:a16="http://schemas.microsoft.com/office/drawing/2014/main" id="{659DA7CE-0AEE-BFFE-97EE-FBAC238DF54F}"/>
                    </a:ext>
                  </a:extLst>
                </p:cNvPr>
                <p:cNvCxnSpPr/>
                <p:nvPr/>
              </p:nvCxnSpPr>
              <p:spPr>
                <a:xfrm>
                  <a:off x="9288057" y="5485237"/>
                  <a:ext cx="2254217" cy="0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pic>
          <p:nvPicPr>
            <p:cNvPr id="16" name="图片 15">
              <a:extLst>
                <a:ext uri="{FF2B5EF4-FFF2-40B4-BE49-F238E27FC236}">
                  <a16:creationId xmlns:a16="http://schemas.microsoft.com/office/drawing/2014/main" id="{DA9D3E51-302D-E568-08F1-6E7CC941A6B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17992" y="1043545"/>
              <a:ext cx="1730939" cy="61644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69627850-E995-B352-CA94-D15DB015C13C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002262"/>
            <a:ext cx="10833100" cy="13130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营造风清气正的网络环境，也要求未成年人提升媒介素养。对此，青少年应该怎么做？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C97FBC1-FEE7-1E1E-0FC4-883AACC7FA6C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3315314"/>
            <a:ext cx="10833100" cy="19541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学会选择网络信息，注意浏览、寻找对学习和生活有意义的信息，学会</a:t>
            </a:r>
            <a:r>
              <a:rPr lang="zh-CN" altLang="zh-CN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信息节食</a:t>
            </a:r>
            <a:r>
              <a:rPr lang="zh-CN" altLang="zh-CN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；自觉抵制不良信息，掌握辨别网络谣言的方法；恪守道德，遵守法律；传播网络正能量。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351722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黑体" panose="02010609060101010101" pitchFamily="49" charset="-122"/>
                <a:ea typeface="黑体" panose="02010609060101010101" pitchFamily="49" charset="-122"/>
              </a:rPr>
              <a:t>谢谢观看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852F51E-0B0D-4410-9F52-935F9483CDBE}"/>
              </a:ext>
            </a:extLst>
          </p:cNvPr>
          <p:cNvSpPr/>
          <p:nvPr/>
        </p:nvSpPr>
        <p:spPr>
          <a:xfrm>
            <a:off x="0" y="1698759"/>
            <a:ext cx="12192000" cy="1730241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14">
            <a:extLst>
              <a:ext uri="{FF2B5EF4-FFF2-40B4-BE49-F238E27FC236}">
                <a16:creationId xmlns:a16="http://schemas.microsoft.com/office/drawing/2014/main" id="{785D1E4F-546B-4C6F-B152-DF81FC3BF4A8}"/>
              </a:ext>
            </a:extLst>
          </p:cNvPr>
          <p:cNvSpPr txBox="1"/>
          <p:nvPr/>
        </p:nvSpPr>
        <p:spPr>
          <a:xfrm>
            <a:off x="272322" y="2662460"/>
            <a:ext cx="11647357" cy="615553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4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第二课时　营造清朗空间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96EE5104-B659-4620-9FB8-F7D86929E5D3}"/>
              </a:ext>
            </a:extLst>
          </p:cNvPr>
          <p:cNvGrpSpPr/>
          <p:nvPr/>
        </p:nvGrpSpPr>
        <p:grpSpPr>
          <a:xfrm>
            <a:off x="4706901" y="3751701"/>
            <a:ext cx="3044397" cy="640508"/>
            <a:chOff x="1145233" y="1930184"/>
            <a:chExt cx="3044397" cy="640508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4181739E-A672-4427-A7B0-5A9B5144356C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" name="TextBox 18">
              <a:hlinkClick r:id="rId2" action="ppaction://hlinksldjump"/>
              <a:extLst>
                <a:ext uri="{FF2B5EF4-FFF2-40B4-BE49-F238E27FC236}">
                  <a16:creationId xmlns:a16="http://schemas.microsoft.com/office/drawing/2014/main" id="{6B7C65E2-F7B3-47E5-A852-E87ECEF3AAD9}"/>
                </a:ext>
              </a:extLst>
            </p:cNvPr>
            <p:cNvSpPr txBox="1"/>
            <p:nvPr/>
          </p:nvSpPr>
          <p:spPr>
            <a:xfrm>
              <a:off x="1865313" y="1986394"/>
              <a:ext cx="232431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基础过关</a:t>
              </a:r>
            </a:p>
          </p:txBody>
        </p:sp>
        <p:sp>
          <p:nvSpPr>
            <p:cNvPr id="9" name="TextBox 10">
              <a:extLst>
                <a:ext uri="{FF2B5EF4-FFF2-40B4-BE49-F238E27FC236}">
                  <a16:creationId xmlns:a16="http://schemas.microsoft.com/office/drawing/2014/main" id="{DFECE70A-7BCE-486C-B288-3F1FEA8EED16}"/>
                </a:ext>
              </a:extLst>
            </p:cNvPr>
            <p:cNvSpPr txBox="1"/>
            <p:nvPr/>
          </p:nvSpPr>
          <p:spPr>
            <a:xfrm>
              <a:off x="1145233" y="1930184"/>
              <a:ext cx="550151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661930A9-57A4-4281-8FD7-DD9BD9030090}"/>
              </a:ext>
            </a:extLst>
          </p:cNvPr>
          <p:cNvGrpSpPr/>
          <p:nvPr/>
        </p:nvGrpSpPr>
        <p:grpSpPr>
          <a:xfrm>
            <a:off x="4706901" y="4704818"/>
            <a:ext cx="4476446" cy="640508"/>
            <a:chOff x="1145233" y="1930184"/>
            <a:chExt cx="4476446" cy="640508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9117B8EF-60CE-4A31-B455-DC67E8F6ABC0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" name="TextBox 18">
              <a:hlinkClick r:id="rId3" action="ppaction://hlinksldjump"/>
              <a:extLst>
                <a:ext uri="{FF2B5EF4-FFF2-40B4-BE49-F238E27FC236}">
                  <a16:creationId xmlns:a16="http://schemas.microsoft.com/office/drawing/2014/main" id="{430AE51E-66D2-45D2-B077-EDBC955C33F1}"/>
                </a:ext>
              </a:extLst>
            </p:cNvPr>
            <p:cNvSpPr txBox="1"/>
            <p:nvPr/>
          </p:nvSpPr>
          <p:spPr>
            <a:xfrm>
              <a:off x="1865313" y="1986394"/>
              <a:ext cx="375636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能力提升</a:t>
              </a:r>
            </a:p>
          </p:txBody>
        </p:sp>
        <p:sp>
          <p:nvSpPr>
            <p:cNvPr id="13" name="TextBox 10">
              <a:extLst>
                <a:ext uri="{FF2B5EF4-FFF2-40B4-BE49-F238E27FC236}">
                  <a16:creationId xmlns:a16="http://schemas.microsoft.com/office/drawing/2014/main" id="{D4A69202-68AE-4148-B0D7-CBAE5B697CA8}"/>
                </a:ext>
              </a:extLst>
            </p:cNvPr>
            <p:cNvSpPr txBox="1"/>
            <p:nvPr/>
          </p:nvSpPr>
          <p:spPr>
            <a:xfrm>
              <a:off x="1145233" y="1930184"/>
              <a:ext cx="543739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14" name="图片 13">
            <a:extLst>
              <a:ext uri="{FF2B5EF4-FFF2-40B4-BE49-F238E27FC236}">
                <a16:creationId xmlns:a16="http://schemas.microsoft.com/office/drawing/2014/main" id="{D28D4CCA-B443-4DE6-B305-5643B8CAA65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3" y="908321"/>
            <a:ext cx="1730939" cy="616443"/>
          </a:xfrm>
          <a:prstGeom prst="rect">
            <a:avLst/>
          </a:prstGeom>
        </p:spPr>
      </p:pic>
      <p:sp>
        <p:nvSpPr>
          <p:cNvPr id="2" name="TextBox 14">
            <a:extLst>
              <a:ext uri="{FF2B5EF4-FFF2-40B4-BE49-F238E27FC236}">
                <a16:creationId xmlns:a16="http://schemas.microsoft.com/office/drawing/2014/main" id="{DDBB0582-9D5D-6CF5-F6A1-1938C2DA1945}"/>
              </a:ext>
            </a:extLst>
          </p:cNvPr>
          <p:cNvSpPr txBox="1"/>
          <p:nvPr/>
        </p:nvSpPr>
        <p:spPr>
          <a:xfrm>
            <a:off x="272322" y="1792861"/>
            <a:ext cx="11647357" cy="800219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第三课　共建网络美好家园</a:t>
            </a:r>
          </a:p>
        </p:txBody>
      </p:sp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050702EF-C44D-026A-231E-21B375AD11E0}"/>
              </a:ext>
            </a:extLst>
          </p:cNvPr>
          <p:cNvSpPr txBox="1">
            <a:spLocks noChangeAspect="1"/>
          </p:cNvSpPr>
          <p:nvPr/>
        </p:nvSpPr>
        <p:spPr>
          <a:xfrm>
            <a:off x="527294" y="1631138"/>
            <a:ext cx="11137412" cy="25934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．下面微信“朋友圈”的四条消息中，适宜转发的有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践行光盘，人人担当　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产品奇效，永葆青春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③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学习党史，弘扬精神　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④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食物神效，治愈百病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①③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①④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C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②③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②④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" name="image2.jpeg">
            <a:extLst>
              <a:ext uri="{FF2B5EF4-FFF2-40B4-BE49-F238E27FC236}">
                <a16:creationId xmlns:a16="http://schemas.microsoft.com/office/drawing/2014/main" id="{7E5E5E85-DB5E-0958-6743-EEA5EF1D3D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35482" y="678821"/>
            <a:ext cx="2353285" cy="513727"/>
          </a:xfrm>
          <a:prstGeom prst="rect">
            <a:avLst/>
          </a:prstGeom>
        </p:spPr>
      </p:pic>
      <p:sp>
        <p:nvSpPr>
          <p:cNvPr id="3" name="A_e46c4">
            <a:extLst>
              <a:ext uri="{FF2B5EF4-FFF2-40B4-BE49-F238E27FC236}">
                <a16:creationId xmlns:a16="http://schemas.microsoft.com/office/drawing/2014/main" id="{3558E694-9813-602C-79C1-9780162BBB6F}"/>
              </a:ext>
            </a:extLst>
          </p:cNvPr>
          <p:cNvSpPr/>
          <p:nvPr/>
        </p:nvSpPr>
        <p:spPr>
          <a:xfrm>
            <a:off x="10238984" y="1727658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A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30711605-3682-ED57-5455-A270646852E8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722361"/>
            <a:ext cx="10833100" cy="57942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．某中学网络贴吧内，有同学发布了小明的大量照片，部分照片含有明显丑化小明同学的意味。照片发布后，引发了一系列嘲讽小明的跟帖。对此，下列看法错误的是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该同学的行为如果引发严重后果，将承担相应的法律责任　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网民有权在网上发布任何消息，但不能丑化他人　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③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该同学和跟帖的网民都应该对自己的网络言行负责，不应恶意攻击他人　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④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小明应该寻找机会，搜集信息，把这个同学的照片也进行曝光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①②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①③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C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②④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③④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24cf5">
            <a:extLst>
              <a:ext uri="{FF2B5EF4-FFF2-40B4-BE49-F238E27FC236}">
                <a16:creationId xmlns:a16="http://schemas.microsoft.com/office/drawing/2014/main" id="{A76D982C-D9F9-2171-D954-E0EFAE216918}"/>
              </a:ext>
            </a:extLst>
          </p:cNvPr>
          <p:cNvSpPr/>
          <p:nvPr/>
        </p:nvSpPr>
        <p:spPr>
          <a:xfrm>
            <a:off x="9779953" y="2086849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C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913411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D0C6EADB-A104-7F9D-18CD-1940B48E2E8D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042449"/>
            <a:ext cx="10833100" cy="5154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．《中国网络诚信发展报告》显示，近年来，我国网络诚信建设仍然存在网络谣言、虚假宣传、泄露个人隐私、网络恶意营销等问题。针对上述问题，青少年要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学会辨析网络信息，抵制不良信息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增强自我保护意识，恪守诚信规则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③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遵德守法，打击扰乱网络秩序行为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④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学习网络技术，攻击造谣者的电脑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①②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①③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C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②④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③④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6c5f0">
            <a:extLst>
              <a:ext uri="{FF2B5EF4-FFF2-40B4-BE49-F238E27FC236}">
                <a16:creationId xmlns:a16="http://schemas.microsoft.com/office/drawing/2014/main" id="{9276CB38-F5B2-66F0-597C-1D55900C62BA}"/>
              </a:ext>
            </a:extLst>
          </p:cNvPr>
          <p:cNvSpPr/>
          <p:nvPr/>
        </p:nvSpPr>
        <p:spPr>
          <a:xfrm>
            <a:off x="8555990" y="2406937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A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1909795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1CC2536B-EB9B-F581-2B09-0C35BAE44102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002711"/>
            <a:ext cx="10833100" cy="32335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．自媒体时代，人人都有“麦克风”，处处都是“直播间”。公民使用“麦克风”、参与“直播”必须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为博关注，随心所欲　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严格执法，根治乱象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③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恪守道德，尊重事实　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④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遵守法律，理性直播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①②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①③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C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②④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③④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79d40">
            <a:extLst>
              <a:ext uri="{FF2B5EF4-FFF2-40B4-BE49-F238E27FC236}">
                <a16:creationId xmlns:a16="http://schemas.microsoft.com/office/drawing/2014/main" id="{6DB86667-37E6-7D3E-6D00-FDFEB389A948}"/>
              </a:ext>
            </a:extLst>
          </p:cNvPr>
          <p:cNvSpPr/>
          <p:nvPr/>
        </p:nvSpPr>
        <p:spPr>
          <a:xfrm>
            <a:off x="9371965" y="2733215"/>
            <a:ext cx="141135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D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32087627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A6F38B58-7C78-9D3F-3C1D-5E75458EDD1C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042449"/>
            <a:ext cx="10833100" cy="5154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有人说，一个社会最大的悲剧不是恶的横行，而是善的沉默。良好社会风尚的形成，除了政府部门和新闻媒体的宣传引导外，更需要广大网民对正能量加以褒扬，用点赞的方式给予肯定。对这个观点认识错误的是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．恪守道德，充分利用网络传播正能量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．不做沉默的网民，尽情行使言论自由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．提高媒介素养，做富有正义感的网民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．以实际行动让互联网空间充满正能量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f4711">
            <a:extLst>
              <a:ext uri="{FF2B5EF4-FFF2-40B4-BE49-F238E27FC236}">
                <a16:creationId xmlns:a16="http://schemas.microsoft.com/office/drawing/2014/main" id="{3B9A9527-8B87-53BA-6090-E03310568AC5}"/>
              </a:ext>
            </a:extLst>
          </p:cNvPr>
          <p:cNvSpPr/>
          <p:nvPr/>
        </p:nvSpPr>
        <p:spPr>
          <a:xfrm>
            <a:off x="7740015" y="3040921"/>
            <a:ext cx="1389125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B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4018652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3.jpeg">
            <a:extLst>
              <a:ext uri="{FF2B5EF4-FFF2-40B4-BE49-F238E27FC236}">
                <a16:creationId xmlns:a16="http://schemas.microsoft.com/office/drawing/2014/main" id="{3E4493F7-F526-57F4-72C3-D608EDBEC5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77132" y="720353"/>
            <a:ext cx="2525445" cy="459172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FC2E1C27-FC20-94C7-ECD8-935792CE77EF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362536"/>
            <a:ext cx="10833100" cy="45139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【净化网络环境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提高网络素养】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．阅读材料，完成下列要求。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中央网信办专门印发通知，在全国范围内部署开展为期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个月的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清朗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2024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年暑期未成年人网络环境整治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专项行动。本次专项行动重点整治短视频和直播平台、社交平台、电商平台、应用商店、儿童智能设备以及未成年人模式等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个环节突出问题。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523574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7855BF4C-9952-D23D-1254-C480DB4EF456}"/>
              </a:ext>
            </a:extLst>
          </p:cNvPr>
          <p:cNvSpPr txBox="1">
            <a:spLocks noChangeAspect="1"/>
          </p:cNvSpPr>
          <p:nvPr/>
        </p:nvSpPr>
        <p:spPr>
          <a:xfrm>
            <a:off x="462628" y="1682623"/>
            <a:ext cx="10833100" cy="13130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结合材料，请你谈谈中央网信办开展此次专项行动有何意义。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2F37FA0-318C-C316-7CDB-F9DED1AF2BA6}"/>
              </a:ext>
            </a:extLst>
          </p:cNvPr>
          <p:cNvSpPr txBox="1">
            <a:spLocks noChangeAspect="1"/>
          </p:cNvSpPr>
          <p:nvPr/>
        </p:nvSpPr>
        <p:spPr>
          <a:xfrm>
            <a:off x="462628" y="2995675"/>
            <a:ext cx="11266744" cy="19532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有利于保护青少年身心健康，促进其健康成长；有利于净化网络环境，营造积极健康、向上向善的网络文化氛围；有利于构建和谐社会；有利于依法治国，建设社会主义法治国家等。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96323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模板无字号2个栏目  32号复制.potx" id="{EEF34D57-1CD1-4187-A1D4-2EDACFAF27DC}" vid="{A3987F0F-1148-49C8-B41F-2229E4383FF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模板无字号2个栏目  32号复制</Template>
  <TotalTime>85</TotalTime>
  <Words>1129</Words>
  <Application>Microsoft Office PowerPoint</Application>
  <PresentationFormat>宽屏</PresentationFormat>
  <Paragraphs>43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9" baseType="lpstr">
      <vt:lpstr>等线</vt:lpstr>
      <vt:lpstr>黑体</vt:lpstr>
      <vt:lpstr>微软雅黑</vt:lpstr>
      <vt:lpstr>Arial</vt:lpstr>
      <vt:lpstr>Calibri</vt:lpstr>
      <vt:lpstr>Cambria Math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xj h</dc:creator>
  <cp:lastModifiedBy>fei li</cp:lastModifiedBy>
  <cp:revision>7</cp:revision>
  <dcterms:created xsi:type="dcterms:W3CDTF">2025-08-29T23:53:35Z</dcterms:created>
  <dcterms:modified xsi:type="dcterms:W3CDTF">2025-09-02T04:33:40Z</dcterms:modified>
</cp:coreProperties>
</file>