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4" r:id="rId5"/>
    <p:sldId id="875" r:id="rId6"/>
    <p:sldId id="876" r:id="rId7"/>
    <p:sldId id="877" r:id="rId8"/>
    <p:sldId id="878" r:id="rId9"/>
    <p:sldId id="879" r:id="rId10"/>
    <p:sldId id="880" r:id="rId11"/>
    <p:sldId id="881" r:id="rId12"/>
    <p:sldId id="882" r:id="rId13"/>
    <p:sldId id="883" r:id="rId14"/>
    <p:sldId id="884" r:id="rId15"/>
    <p:sldId id="885" r:id="rId16"/>
    <p:sldId id="886" r:id="rId17"/>
    <p:sldId id="887" r:id="rId18"/>
    <p:sldId id="888" r:id="rId19"/>
    <p:sldId id="873"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5" autoAdjust="0"/>
    <p:restoredTop sz="94660"/>
  </p:normalViewPr>
  <p:slideViewPr>
    <p:cSldViewPr snapToGrid="0" showGuides="1">
      <p:cViewPr varScale="1">
        <p:scale>
          <a:sx n="82" d="100"/>
          <a:sy n="82" d="100"/>
        </p:scale>
        <p:origin x="120" y="84"/>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12121"/>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01591"/>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4" action="ppaction://hlinksldjump"/>
            <a:extLst>
              <a:ext uri="{FF2B5EF4-FFF2-40B4-BE49-F238E27FC236}">
                <a16:creationId xmlns:a16="http://schemas.microsoft.com/office/drawing/2014/main" id="{C41FBD50-8289-4C28-BA64-A90AF4043852}"/>
              </a:ext>
            </a:extLst>
          </p:cNvPr>
          <p:cNvSpPr txBox="1"/>
          <p:nvPr userDrawn="1"/>
        </p:nvSpPr>
        <p:spPr>
          <a:xfrm>
            <a:off x="10587745" y="182462"/>
            <a:ext cx="1287470" cy="369332"/>
          </a:xfrm>
          <a:prstGeom prst="rect">
            <a:avLst/>
          </a:prstGeom>
          <a:solidFill>
            <a:schemeClr val="bg1"/>
          </a:solidFill>
          <a:ln>
            <a:noFill/>
          </a:ln>
        </p:spPr>
        <p:txBody>
          <a:bodyPr wrap="square" rtlCol="0">
            <a:spAutoFit/>
          </a:bodyPr>
          <a:lstStyle/>
          <a:p>
            <a:pPr algn="ctr"/>
            <a:r>
              <a:rPr lang="zh-CN" altLang="en-US" sz="1800" b="1" baseline="0" dirty="0">
                <a:solidFill>
                  <a:srgbClr val="C00000"/>
                </a:solidFill>
              </a:rPr>
              <a:t>返回目录</a:t>
            </a:r>
          </a:p>
        </p:txBody>
      </p:sp>
      <p:sp>
        <p:nvSpPr>
          <p:cNvPr id="2" name="TextBox 7">
            <a:extLst>
              <a:ext uri="{FF2B5EF4-FFF2-40B4-BE49-F238E27FC236}">
                <a16:creationId xmlns:a16="http://schemas.microsoft.com/office/drawing/2014/main" id="{BF45EFFB-D4E6-A532-CFAE-5A1CC503CB65}"/>
              </a:ext>
            </a:extLst>
          </p:cNvPr>
          <p:cNvSpPr txBox="1"/>
          <p:nvPr userDrawn="1"/>
        </p:nvSpPr>
        <p:spPr>
          <a:xfrm>
            <a:off x="839819" y="79639"/>
            <a:ext cx="9384836" cy="523220"/>
          </a:xfrm>
          <a:prstGeom prst="rect">
            <a:avLst/>
          </a:prstGeom>
          <a:noFill/>
        </p:spPr>
        <p:txBody>
          <a:bodyPr wrap="square" rtlCol="0">
            <a:spAutoFit/>
          </a:bodyPr>
          <a:lstStyle/>
          <a:p>
            <a:r>
              <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课外提升训练</a:t>
            </a: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DA24D249-5D20-91BC-2052-028BEBF204E7}"/>
              </a:ext>
            </a:extLst>
          </p:cNvPr>
          <p:cNvGrpSpPr/>
          <p:nvPr/>
        </p:nvGrpSpPr>
        <p:grpSpPr>
          <a:xfrm>
            <a:off x="223788" y="821515"/>
            <a:ext cx="11744425" cy="5332963"/>
            <a:chOff x="223788" y="821515"/>
            <a:chExt cx="11744425" cy="5332963"/>
          </a:xfrm>
        </p:grpSpPr>
        <p:grpSp>
          <p:nvGrpSpPr>
            <p:cNvPr id="3" name="组合 2">
              <a:extLst>
                <a:ext uri="{FF2B5EF4-FFF2-40B4-BE49-F238E27FC236}">
                  <a16:creationId xmlns:a16="http://schemas.microsoft.com/office/drawing/2014/main" id="{C3596A30-3B68-1884-36C1-687B7FDA4B17}"/>
                </a:ext>
              </a:extLst>
            </p:cNvPr>
            <p:cNvGrpSpPr/>
            <p:nvPr/>
          </p:nvGrpSpPr>
          <p:grpSpPr>
            <a:xfrm>
              <a:off x="223788" y="821515"/>
              <a:ext cx="11744425" cy="5332963"/>
              <a:chOff x="223788" y="821515"/>
              <a:chExt cx="11744425" cy="5332963"/>
            </a:xfrm>
          </p:grpSpPr>
          <p:grpSp>
            <p:nvGrpSpPr>
              <p:cNvPr id="17" name="组合 16">
                <a:extLst>
                  <a:ext uri="{FF2B5EF4-FFF2-40B4-BE49-F238E27FC236}">
                    <a16:creationId xmlns:a16="http://schemas.microsoft.com/office/drawing/2014/main" id="{C3305333-B7BC-8098-4E0A-AE9CEE8950C5}"/>
                  </a:ext>
                </a:extLst>
              </p:cNvPr>
              <p:cNvGrpSpPr/>
              <p:nvPr/>
            </p:nvGrpSpPr>
            <p:grpSpPr>
              <a:xfrm>
                <a:off x="223788" y="821515"/>
                <a:ext cx="11744425" cy="5332963"/>
                <a:chOff x="223788" y="561261"/>
                <a:chExt cx="11744425" cy="5332963"/>
              </a:xfrm>
            </p:grpSpPr>
            <p:sp>
              <p:nvSpPr>
                <p:cNvPr id="25" name="矩形 24">
                  <a:extLst>
                    <a:ext uri="{FF2B5EF4-FFF2-40B4-BE49-F238E27FC236}">
                      <a16:creationId xmlns:a16="http://schemas.microsoft.com/office/drawing/2014/main" id="{C6D72928-2564-AC34-C8A5-E6F6E001632E}"/>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Freeform 6">
                  <a:extLst>
                    <a:ext uri="{FF2B5EF4-FFF2-40B4-BE49-F238E27FC236}">
                      <a16:creationId xmlns:a16="http://schemas.microsoft.com/office/drawing/2014/main" id="{6282B25F-C43F-7344-259E-7613BCE184D7}"/>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p>
              </p:txBody>
            </p:sp>
          </p:grpSp>
          <p:pic>
            <p:nvPicPr>
              <p:cNvPr id="18" name="图片 17">
                <a:extLst>
                  <a:ext uri="{FF2B5EF4-FFF2-40B4-BE49-F238E27FC236}">
                    <a16:creationId xmlns:a16="http://schemas.microsoft.com/office/drawing/2014/main" id="{E4F9485F-51E3-32F3-0FAD-8A66BA8F4A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19" name="组合 18">
                <a:extLst>
                  <a:ext uri="{FF2B5EF4-FFF2-40B4-BE49-F238E27FC236}">
                    <a16:creationId xmlns:a16="http://schemas.microsoft.com/office/drawing/2014/main" id="{84CBA5A1-4E59-94BE-C580-F6C236A26272}"/>
                  </a:ext>
                </a:extLst>
              </p:cNvPr>
              <p:cNvGrpSpPr/>
              <p:nvPr/>
            </p:nvGrpSpPr>
            <p:grpSpPr>
              <a:xfrm>
                <a:off x="9151034" y="4639752"/>
                <a:ext cx="2704218" cy="1339283"/>
                <a:chOff x="9051182" y="4714359"/>
                <a:chExt cx="2704218" cy="1339283"/>
              </a:xfrm>
            </p:grpSpPr>
            <p:grpSp>
              <p:nvGrpSpPr>
                <p:cNvPr id="20" name="组合 19">
                  <a:extLst>
                    <a:ext uri="{FF2B5EF4-FFF2-40B4-BE49-F238E27FC236}">
                      <a16:creationId xmlns:a16="http://schemas.microsoft.com/office/drawing/2014/main" id="{D36F44E6-1488-263C-F2F7-E31264AC29CC}"/>
                    </a:ext>
                  </a:extLst>
                </p:cNvPr>
                <p:cNvGrpSpPr/>
                <p:nvPr/>
              </p:nvGrpSpPr>
              <p:grpSpPr>
                <a:xfrm>
                  <a:off x="9051182" y="4714359"/>
                  <a:ext cx="2704218" cy="1339283"/>
                  <a:chOff x="8965838" y="4823543"/>
                  <a:chExt cx="2704218" cy="1339283"/>
                </a:xfrm>
              </p:grpSpPr>
              <p:sp>
                <p:nvSpPr>
                  <p:cNvPr id="22" name="矩形: 圆角 21">
                    <a:extLst>
                      <a:ext uri="{FF2B5EF4-FFF2-40B4-BE49-F238E27FC236}">
                        <a16:creationId xmlns:a16="http://schemas.microsoft.com/office/drawing/2014/main" id="{301D4674-5E08-5CEF-6A49-34D932B57894}"/>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23" name="文本框 22">
                    <a:extLst>
                      <a:ext uri="{FF2B5EF4-FFF2-40B4-BE49-F238E27FC236}">
                        <a16:creationId xmlns:a16="http://schemas.microsoft.com/office/drawing/2014/main" id="{99D251E4-C802-36DB-61CF-71D101B9561F}"/>
                      </a:ext>
                    </a:extLst>
                  </p:cNvPr>
                  <p:cNvSpPr txBox="1"/>
                  <p:nvPr/>
                </p:nvSpPr>
                <p:spPr>
                  <a:xfrm>
                    <a:off x="9230509" y="5036925"/>
                    <a:ext cx="2236510" cy="584775"/>
                  </a:xfrm>
                  <a:prstGeom prst="rect">
                    <a:avLst/>
                  </a:prstGeom>
                  <a:noFill/>
                </p:spPr>
                <p:txBody>
                  <a:bodyPr wrap="none" rtlCol="0">
                    <a:spAutoFit/>
                  </a:bodyPr>
                  <a:lstStyle/>
                  <a:p>
                    <a:pPr algn="l"/>
                    <a:r>
                      <a:rPr lang="zh-CN" altLang="en-US" sz="3200" b="1" dirty="0">
                        <a:ea typeface="微软雅黑" panose="020B0503020204020204" pitchFamily="34" charset="-122"/>
                        <a:sym typeface="Times New Roman" panose="02020603050405020304" pitchFamily="18" charset="0"/>
                      </a:rPr>
                      <a:t>道德与法治</a:t>
                    </a:r>
                  </a:p>
                </p:txBody>
              </p:sp>
              <p:sp>
                <p:nvSpPr>
                  <p:cNvPr id="24" name="文本框 23">
                    <a:extLst>
                      <a:ext uri="{FF2B5EF4-FFF2-40B4-BE49-F238E27FC236}">
                        <a16:creationId xmlns:a16="http://schemas.microsoft.com/office/drawing/2014/main" id="{E30A6D2E-16A3-4F16-C35E-D54E79636D4E}"/>
                      </a:ext>
                    </a:extLst>
                  </p:cNvPr>
                  <p:cNvSpPr txBox="1"/>
                  <p:nvPr/>
                </p:nvSpPr>
                <p:spPr>
                  <a:xfrm>
                    <a:off x="9080133" y="5595467"/>
                    <a:ext cx="2475627" cy="400110"/>
                  </a:xfrm>
                  <a:prstGeom prst="rect">
                    <a:avLst/>
                  </a:prstGeom>
                  <a:noFill/>
                </p:spPr>
                <p:txBody>
                  <a:bodyPr wrap="square" rtlCol="0">
                    <a:spAutoFit/>
                  </a:bodyPr>
                  <a:lstStyle/>
                  <a:p>
                    <a:pPr algn="ctr"/>
                    <a:r>
                      <a:rPr lang="zh-CN" altLang="en-US" sz="2000" b="1" spc="300" dirty="0">
                        <a:cs typeface="Times New Roman" panose="02020603050405020304" pitchFamily="18" charset="0"/>
                        <a:sym typeface="Times New Roman" panose="02020603050405020304" pitchFamily="18" charset="0"/>
                      </a:rPr>
                      <a:t>八年级 上册</a:t>
                    </a:r>
                  </a:p>
                </p:txBody>
              </p:sp>
            </p:grpSp>
            <p:cxnSp>
              <p:nvCxnSpPr>
                <p:cNvPr id="21" name="直接连接符 20">
                  <a:extLst>
                    <a:ext uri="{FF2B5EF4-FFF2-40B4-BE49-F238E27FC236}">
                      <a16:creationId xmlns:a16="http://schemas.microsoft.com/office/drawing/2014/main" id="{659DA7CE-0AEE-BFFE-97EE-FBAC238DF54F}"/>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6" name="图片 15">
              <a:extLst>
                <a:ext uri="{FF2B5EF4-FFF2-40B4-BE49-F238E27FC236}">
                  <a16:creationId xmlns:a16="http://schemas.microsoft.com/office/drawing/2014/main" id="{DA9D3E51-302D-E568-08F1-6E7CC941A6B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grpSp>
    </p:spTree>
    <p:extLst>
      <p:ext uri="{BB962C8B-B14F-4D97-AF65-F5344CB8AC3E}">
        <p14:creationId xmlns:p14="http://schemas.microsoft.com/office/powerpoint/2010/main" val="18962664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EF2DA65-966B-152A-FAA8-148ED4443A34}"/>
              </a:ext>
            </a:extLst>
          </p:cNvPr>
          <p:cNvSpPr txBox="1">
            <a:spLocks noChangeAspect="1"/>
          </p:cNvSpPr>
          <p:nvPr/>
        </p:nvSpPr>
        <p:spPr>
          <a:xfrm>
            <a:off x="679450" y="1362536"/>
            <a:ext cx="10833100" cy="4513928"/>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8.2025</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23</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日，是人民海军成立</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76</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周年的纪念日。人民海军从无到有，从弱到强，在党的坚强领导下一路劈波斩浪。人民军队的建军之本、强军之魂是</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．国防和军队现代化</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．听党指挥、能打胜仗、作风优良</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．新时代党的强军思想</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．党对人民军队的绝对领导</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34e34">
            <a:extLst>
              <a:ext uri="{FF2B5EF4-FFF2-40B4-BE49-F238E27FC236}">
                <a16:creationId xmlns:a16="http://schemas.microsoft.com/office/drawing/2014/main" id="{0E4651FE-DF2F-063C-E9CD-C62DBD7BA525}"/>
              </a:ext>
            </a:extLst>
          </p:cNvPr>
          <p:cNvSpPr/>
          <p:nvPr/>
        </p:nvSpPr>
        <p:spPr>
          <a:xfrm>
            <a:off x="6924040" y="2727024"/>
            <a:ext cx="1411350"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D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3053051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59EC2A5-A6C2-639D-152E-E6C1DC8518E8}"/>
              </a:ext>
            </a:extLst>
          </p:cNvPr>
          <p:cNvSpPr txBox="1">
            <a:spLocks noChangeAspect="1"/>
          </p:cNvSpPr>
          <p:nvPr/>
        </p:nvSpPr>
        <p:spPr>
          <a:xfrm>
            <a:off x="679450" y="760612"/>
            <a:ext cx="10833100" cy="5641609"/>
          </a:xfrm>
          <a:prstGeom prst="rect">
            <a:avLst/>
          </a:prstGeom>
          <a:noFill/>
        </p:spPr>
        <p:txBody>
          <a:bodyPr wrap="square">
            <a:spAutoFit/>
          </a:bodyPr>
          <a:lstStyle/>
          <a:p>
            <a:pPr>
              <a:lnSpc>
                <a:spcPct val="130000"/>
              </a:lnSpc>
              <a:buNone/>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9</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中国人民解放军信息支援部队隆重成立，中共中央总书记、国家主席、中央军委主席习近平向信息支援部队授予军旗并致训词。信息支援部队是全新打造的战略性兵种，贯穿陆海空天电网各个作战领域，负责情报信息的采集、融合、分析处理和信息分发，对其他军兵种实施精准高效的信息支援。成立信息支援部队</a:t>
            </a:r>
            <a:r>
              <a:rPr lang="en-US" alt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2800" b="1" dirty="0">
                <a:effectLst/>
                <a:latin typeface="Cambria Math" panose="02040503050406030204" pitchFamily="18" charset="0"/>
                <a:ea typeface="宋体" panose="02010600030101010101" pitchFamily="2" charset="-122"/>
                <a:cs typeface="Cambria Math" panose="02040503050406030204" pitchFamily="18" charset="0"/>
              </a:rPr>
              <a:t>①</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说明我军积极练兵备战，能在复杂军事环境中占绝对优势　</a:t>
            </a:r>
            <a:endPar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buNone/>
            </a:pPr>
            <a:r>
              <a:rPr lang="zh-CN" altLang="zh-CN" sz="2800" b="1" dirty="0">
                <a:effectLst/>
                <a:latin typeface="Cambria Math" panose="02040503050406030204" pitchFamily="18" charset="0"/>
                <a:ea typeface="宋体" panose="02010600030101010101" pitchFamily="2" charset="-122"/>
                <a:cs typeface="Cambria Math" panose="02040503050406030204" pitchFamily="18" charset="0"/>
              </a:rPr>
              <a:t>②</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彰显人民军队听党指挥，是铸牢坚不可摧钢铁长城的举措　</a:t>
            </a:r>
            <a:endPar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buNone/>
            </a:pPr>
            <a:r>
              <a:rPr lang="zh-CN" altLang="zh-CN" sz="2800" b="1" dirty="0">
                <a:effectLst/>
                <a:latin typeface="Cambria Math" panose="02040503050406030204" pitchFamily="18" charset="0"/>
                <a:ea typeface="宋体" panose="02010600030101010101" pitchFamily="2" charset="-122"/>
                <a:cs typeface="Cambria Math" panose="02040503050406030204" pitchFamily="18" charset="0"/>
              </a:rPr>
              <a:t>③</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是我国建成世界一流军队的唯一标志，利于实施强军战略</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2800" b="1" dirty="0">
                <a:effectLst/>
                <a:latin typeface="Cambria Math" panose="02040503050406030204" pitchFamily="18" charset="0"/>
                <a:ea typeface="宋体" panose="02010600030101010101" pitchFamily="2" charset="-122"/>
                <a:cs typeface="Cambria Math" panose="02040503050406030204" pitchFamily="18" charset="0"/>
              </a:rPr>
              <a:t>④</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适应信息时代需要，推动我军高质量发展和应对现代战争</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Cambria Math" panose="02040503050406030204" pitchFamily="18" charset="0"/>
                <a:ea typeface="宋体" panose="02010600030101010101" pitchFamily="2" charset="-122"/>
                <a:cs typeface="Cambria Math" panose="02040503050406030204" pitchFamily="18" charset="0"/>
              </a:rPr>
              <a:t>①②</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B</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Cambria Math" panose="02040503050406030204" pitchFamily="18" charset="0"/>
                <a:ea typeface="宋体" panose="02010600030101010101" pitchFamily="2" charset="-122"/>
                <a:cs typeface="Cambria Math" panose="02040503050406030204" pitchFamily="18" charset="0"/>
              </a:rPr>
              <a:t>①④</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C</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Cambria Math" panose="02040503050406030204" pitchFamily="18" charset="0"/>
                <a:ea typeface="宋体" panose="02010600030101010101" pitchFamily="2" charset="-122"/>
                <a:cs typeface="Cambria Math" panose="02040503050406030204" pitchFamily="18" charset="0"/>
              </a:rPr>
              <a:t>②④</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D</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Cambria Math" panose="02040503050406030204" pitchFamily="18" charset="0"/>
                <a:ea typeface="宋体" panose="02010600030101010101" pitchFamily="2" charset="-122"/>
                <a:cs typeface="Cambria Math" panose="02040503050406030204" pitchFamily="18" charset="0"/>
              </a:rPr>
              <a:t>③④</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afd54">
            <a:extLst>
              <a:ext uri="{FF2B5EF4-FFF2-40B4-BE49-F238E27FC236}">
                <a16:creationId xmlns:a16="http://schemas.microsoft.com/office/drawing/2014/main" id="{27E5A6BF-BF73-E6B0-0CE8-6216C10A5876}"/>
              </a:ext>
            </a:extLst>
          </p:cNvPr>
          <p:cNvSpPr/>
          <p:nvPr/>
        </p:nvSpPr>
        <p:spPr>
          <a:xfrm>
            <a:off x="9003665" y="3076076"/>
            <a:ext cx="1298639" cy="460431"/>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C   </a:t>
            </a:r>
            <a:endParaRPr lang="zh-CN" altLang="en-US"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3039335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45FB788-B673-E970-A14A-F89774F16884}"/>
              </a:ext>
            </a:extLst>
          </p:cNvPr>
          <p:cNvSpPr txBox="1">
            <a:spLocks noChangeAspect="1"/>
          </p:cNvSpPr>
          <p:nvPr/>
        </p:nvSpPr>
        <p:spPr>
          <a:xfrm>
            <a:off x="679450" y="1362536"/>
            <a:ext cx="10833100" cy="4513928"/>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．党的二十大报告指出，如期实现建军一百年奋斗目标，加快把人民军队建成世界一流军队，是全面建设社会主义现代化国家的战略要求。为此，我国必须</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坚持党对人民军队的绝对领导　</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要求全部青少年依法服兵役　</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③</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将维护国家安全作为人民军队的建军之本、强军之魂　</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④</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贯彻习近平强军思想，全面推进国防和军队现代化</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①②</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①④</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②④</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③④</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062b8">
            <a:extLst>
              <a:ext uri="{FF2B5EF4-FFF2-40B4-BE49-F238E27FC236}">
                <a16:creationId xmlns:a16="http://schemas.microsoft.com/office/drawing/2014/main" id="{EA8E0B29-8B80-DD6F-38F2-C6145BCD222B}"/>
              </a:ext>
            </a:extLst>
          </p:cNvPr>
          <p:cNvSpPr/>
          <p:nvPr/>
        </p:nvSpPr>
        <p:spPr>
          <a:xfrm>
            <a:off x="7740015" y="2727024"/>
            <a:ext cx="1389125"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B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2598874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9FD9BEC-DF77-62B3-BDBD-546C222040D6}"/>
              </a:ext>
            </a:extLst>
          </p:cNvPr>
          <p:cNvSpPr txBox="1">
            <a:spLocks noChangeAspect="1"/>
          </p:cNvSpPr>
          <p:nvPr/>
        </p:nvSpPr>
        <p:spPr>
          <a:xfrm>
            <a:off x="679450" y="722361"/>
            <a:ext cx="10833100" cy="5794279"/>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11</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国务院政府工作报告指出，构建现代军事治理体系，抓好军队建设“十四五”规划执行，加快实施国防发展重大工程。巩固提高一体化国家战略体系和能力，优化国防科技工业体系和布局，加强国防教育、国防动员和后备力量建设。这旨在</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．推动军事训练，提高军队战斗力</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．捍卫国家主权、安全和发展利益</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．打造一支对党忠诚的人民军队</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．贯彻落实习近平强军思想</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850e5">
            <a:extLst>
              <a:ext uri="{FF2B5EF4-FFF2-40B4-BE49-F238E27FC236}">
                <a16:creationId xmlns:a16="http://schemas.microsoft.com/office/drawing/2014/main" id="{F592A68D-CD9E-93FA-1B59-623F0562B500}"/>
              </a:ext>
            </a:extLst>
          </p:cNvPr>
          <p:cNvSpPr/>
          <p:nvPr/>
        </p:nvSpPr>
        <p:spPr>
          <a:xfrm>
            <a:off x="2028190" y="3354817"/>
            <a:ext cx="1389126"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B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3478621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DB21756-C8E5-3DBC-0C18-ED6E235DC7D6}"/>
              </a:ext>
            </a:extLst>
          </p:cNvPr>
          <p:cNvSpPr txBox="1">
            <a:spLocks noChangeAspect="1"/>
          </p:cNvSpPr>
          <p:nvPr/>
        </p:nvSpPr>
        <p:spPr>
          <a:xfrm>
            <a:off x="679450" y="1682623"/>
            <a:ext cx="10833100" cy="3873753"/>
          </a:xfrm>
          <a:prstGeom prst="rect">
            <a:avLst/>
          </a:prstGeom>
          <a:noFill/>
        </p:spPr>
        <p:txBody>
          <a:bodyPr wrap="square">
            <a:spAutoFit/>
          </a:bodyPr>
          <a:lstStyle/>
          <a:p>
            <a:pPr>
              <a:lnSpc>
                <a:spcPct val="130000"/>
              </a:lnSpc>
              <a:buNone/>
            </a:pPr>
            <a:r>
              <a:rPr lang="zh-CN" altLang="zh-CN" sz="3200" b="1" dirty="0">
                <a:effectLst/>
                <a:latin typeface="Arial" panose="020B0604020202020204" pitchFamily="34" charset="0"/>
                <a:ea typeface="黑体" panose="02010609060101010101" pitchFamily="49" charset="-122"/>
                <a:cs typeface="Times New Roman" panose="02020603050405020304" pitchFamily="18" charset="0"/>
              </a:rPr>
              <a:t>【人民军队</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effectLst/>
                <a:latin typeface="Arial" panose="020B0604020202020204" pitchFamily="34" charset="0"/>
                <a:ea typeface="黑体" panose="02010609060101010101" pitchFamily="49" charset="-122"/>
                <a:cs typeface="Times New Roman" panose="02020603050405020304" pitchFamily="18" charset="0"/>
              </a:rPr>
              <a:t>英雄本色】</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12</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．阅读材料，完成下列要求。</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Arial" panose="020B0604020202020204" pitchFamily="34" charset="0"/>
                <a:ea typeface="黑体" panose="02010609060101010101" pitchFamily="49" charset="-122"/>
                <a:cs typeface="Times New Roman" panose="02020603050405020304" pitchFamily="18" charset="0"/>
              </a:rPr>
              <a:t>材料一</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美国国会众议院议长佩洛西不顾中方强烈反对和严正交涉，悍然窜访中国台湾地区，严重侵害了中国核心利益。</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170</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多个国家和许多国际组织发出正义声音，重申坚持一个中国原则，支持中国坚决维护自身主权和领土完整。</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927613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111D9EE-3D1D-A84E-3B04-E844EA1F209D}"/>
              </a:ext>
            </a:extLst>
          </p:cNvPr>
          <p:cNvSpPr txBox="1">
            <a:spLocks noChangeAspect="1"/>
          </p:cNvSpPr>
          <p:nvPr/>
        </p:nvSpPr>
        <p:spPr>
          <a:xfrm>
            <a:off x="679450" y="1682623"/>
            <a:ext cx="10833100" cy="3873753"/>
          </a:xfrm>
          <a:prstGeom prst="rect">
            <a:avLst/>
          </a:prstGeom>
          <a:noFill/>
        </p:spPr>
        <p:txBody>
          <a:bodyPr wrap="square">
            <a:spAutoFit/>
          </a:bodyPr>
          <a:lstStyle/>
          <a:p>
            <a:pPr>
              <a:lnSpc>
                <a:spcPct val="130000"/>
              </a:lnSpc>
              <a:buNone/>
            </a:pPr>
            <a:r>
              <a:rPr lang="zh-CN" altLang="zh-CN" sz="3200" b="1" dirty="0">
                <a:effectLst/>
                <a:latin typeface="Arial" panose="020B0604020202020204" pitchFamily="34" charset="0"/>
                <a:ea typeface="黑体" panose="02010609060101010101" pitchFamily="49" charset="-122"/>
                <a:cs typeface="Times New Roman" panose="02020603050405020304" pitchFamily="18" charset="0"/>
              </a:rPr>
              <a:t>材料二</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2025</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年</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月</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日，中国人民解放军东部战区陆军部队，按照</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海峡雷霆</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-2025A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演练计划，位东海相关海域实施远程火力实弹射击演练，对重要港口、能源设施等模拟目标进行精确打击，取得了预期效果。此次演练重点实施查证识别、警告驱离、拦截扣押等科目，检验部队区域管控、联合封控、精打击要能力。</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247709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962FF97-DD45-50CE-CD1A-4A054BBDFE9A}"/>
              </a:ext>
            </a:extLst>
          </p:cNvPr>
          <p:cNvSpPr txBox="1">
            <a:spLocks noChangeAspect="1"/>
          </p:cNvSpPr>
          <p:nvPr/>
        </p:nvSpPr>
        <p:spPr>
          <a:xfrm>
            <a:off x="679450" y="1262813"/>
            <a:ext cx="10833100" cy="672877"/>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佩洛西窜访台湾严重侵害了中国哪些核心利益？</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733E20CA-0335-0AB5-E739-3075F1B8A611}"/>
              </a:ext>
            </a:extLst>
          </p:cNvPr>
          <p:cNvSpPr txBox="1">
            <a:spLocks noChangeAspect="1"/>
          </p:cNvSpPr>
          <p:nvPr/>
        </p:nvSpPr>
        <p:spPr>
          <a:xfrm>
            <a:off x="915424" y="1935690"/>
            <a:ext cx="10833100" cy="672877"/>
          </a:xfrm>
          <a:prstGeom prst="rect">
            <a:avLst/>
          </a:prstGeom>
          <a:noFill/>
        </p:spPr>
        <p:txBody>
          <a:bodyPr wrap="square">
            <a:spAutoFit/>
          </a:bodyPr>
          <a:lstStyle/>
          <a:p>
            <a:pPr>
              <a:lnSpc>
                <a:spcPct val="130000"/>
              </a:lnSpc>
              <a:buNone/>
            </a:pPr>
            <a:r>
              <a:rPr lang="zh-CN"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国家主权、国家统一等。</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7" name="文本框 6">
            <a:extLst>
              <a:ext uri="{FF2B5EF4-FFF2-40B4-BE49-F238E27FC236}">
                <a16:creationId xmlns:a16="http://schemas.microsoft.com/office/drawing/2014/main" id="{FC36BA63-34D5-6692-649F-DEE2016CA6B8}"/>
              </a:ext>
            </a:extLst>
          </p:cNvPr>
          <p:cNvSpPr txBox="1">
            <a:spLocks noChangeAspect="1"/>
          </p:cNvSpPr>
          <p:nvPr/>
        </p:nvSpPr>
        <p:spPr>
          <a:xfrm>
            <a:off x="679450" y="2608567"/>
            <a:ext cx="10833100" cy="672877"/>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概括材料二体现出人民军队的性质。</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51B03E53-7997-1B98-DEF0-6220609CCA28}"/>
              </a:ext>
            </a:extLst>
          </p:cNvPr>
          <p:cNvSpPr txBox="1">
            <a:spLocks noChangeAspect="1"/>
          </p:cNvSpPr>
          <p:nvPr/>
        </p:nvSpPr>
        <p:spPr>
          <a:xfrm>
            <a:off x="679450" y="3281444"/>
            <a:ext cx="10833100" cy="2593402"/>
          </a:xfrm>
          <a:prstGeom prst="rect">
            <a:avLst/>
          </a:prstGeom>
          <a:noFill/>
        </p:spPr>
        <p:txBody>
          <a:bodyPr wrap="square">
            <a:spAutoFit/>
          </a:bodyPr>
          <a:lstStyle/>
          <a:p>
            <a:pPr>
              <a:lnSpc>
                <a:spcPct val="130000"/>
              </a:lnSpc>
              <a:buNone/>
            </a:pPr>
            <a:r>
              <a:rPr lang="zh-CN"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人民军队是党和人民完全可以信赖的英雄军队。人民军队坚决履行党和人民赋予的使命任务，为巩固中国共产党领导和社会主义制度，为捍卫国家主权、统一、领土完整，为维护国家海外利益，为促进世界和平与发展，提供了战略支撑。</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06666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35B6226-7CA5-9845-ED42-36C491423C45}"/>
              </a:ext>
            </a:extLst>
          </p:cNvPr>
          <p:cNvSpPr txBox="1">
            <a:spLocks noChangeAspect="1"/>
          </p:cNvSpPr>
          <p:nvPr/>
        </p:nvSpPr>
        <p:spPr>
          <a:xfrm>
            <a:off x="679450" y="2539171"/>
            <a:ext cx="10833100" cy="1313052"/>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有同学认为：建设世界一流军队，只需要做好练兵备战工作就行了。你赞同这种看法吗？请说明理由。</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214461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A9B0F6F-15FF-BE5D-E605-0EFBE6E7222D}"/>
              </a:ext>
            </a:extLst>
          </p:cNvPr>
          <p:cNvSpPr txBox="1">
            <a:spLocks noChangeAspect="1"/>
          </p:cNvSpPr>
          <p:nvPr/>
        </p:nvSpPr>
        <p:spPr>
          <a:xfrm>
            <a:off x="199292" y="613128"/>
            <a:ext cx="11769970" cy="5259710"/>
          </a:xfrm>
          <a:prstGeom prst="rect">
            <a:avLst/>
          </a:prstGeom>
          <a:noFill/>
        </p:spPr>
        <p:txBody>
          <a:bodyPr wrap="square">
            <a:spAutoFit/>
          </a:bodyPr>
          <a:lstStyle/>
          <a:p>
            <a:pPr>
              <a:lnSpc>
                <a:spcPct val="130000"/>
              </a:lnSpc>
              <a:buNone/>
            </a:pPr>
            <a:r>
              <a:rPr lang="zh-CN" altLang="zh-CN" sz="29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不赞同。</a:t>
            </a:r>
            <a:r>
              <a:rPr lang="zh-CN" altLang="zh-CN" sz="2900" b="1" dirty="0">
                <a:solidFill>
                  <a:srgbClr val="FF0000"/>
                </a:solidFill>
                <a:effectLst/>
                <a:latin typeface="Cambria Math" panose="02040503050406030204" pitchFamily="18" charset="0"/>
                <a:ea typeface="宋体" panose="02010600030101010101" pitchFamily="2" charset="-122"/>
                <a:cs typeface="Cambria Math" panose="02040503050406030204" pitchFamily="18" charset="0"/>
              </a:rPr>
              <a:t>①</a:t>
            </a:r>
            <a:r>
              <a:rPr lang="zh-CN" altLang="zh-CN" sz="29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建设世界一流军队，需要坚持党对人民军队的绝对领导。坚决贯彻党对人民军队绝对领导的根本原则和制度，坚决听从党中央和中央军委指挥，确保人民军队绝对忠诚、绝对纯洁、绝对可靠。</a:t>
            </a:r>
            <a:r>
              <a:rPr lang="zh-CN" altLang="zh-CN" sz="2900" b="1" dirty="0">
                <a:solidFill>
                  <a:srgbClr val="FF0000"/>
                </a:solidFill>
                <a:effectLst/>
                <a:latin typeface="Cambria Math" panose="02040503050406030204" pitchFamily="18" charset="0"/>
                <a:ea typeface="宋体" panose="02010600030101010101" pitchFamily="2" charset="-122"/>
                <a:cs typeface="Cambria Math" panose="02040503050406030204" pitchFamily="18" charset="0"/>
              </a:rPr>
              <a:t>②</a:t>
            </a:r>
            <a:r>
              <a:rPr lang="zh-CN" altLang="zh-CN" sz="29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以高水平治理推动人民军队高质量发展。坚持边斗争、边备战、边建设，坚持机械化信息化智能化融合发展，提高人民军队打赢能力，提高捍卫国家主权、安全、发展利益战略能力，有效履行新时代人民军队使命任务。</a:t>
            </a:r>
            <a:r>
              <a:rPr lang="zh-CN" altLang="zh-CN" sz="2900" b="1" dirty="0">
                <a:solidFill>
                  <a:srgbClr val="FF0000"/>
                </a:solidFill>
                <a:effectLst/>
                <a:latin typeface="Cambria Math" panose="02040503050406030204" pitchFamily="18" charset="0"/>
                <a:ea typeface="宋体" panose="02010600030101010101" pitchFamily="2" charset="-122"/>
                <a:cs typeface="Cambria Math" panose="02040503050406030204" pitchFamily="18" charset="0"/>
              </a:rPr>
              <a:t>③</a:t>
            </a:r>
            <a:r>
              <a:rPr lang="zh-CN" altLang="zh-CN" sz="29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加强全民国防教育。广大公民要主动接受国防教育，增强居安思危的忧患意识、崇军尚武的思想观念、强国强军的责任担当，使关心国防、热爱国防、建设国防、保卫国防成为我们的思想共识和自觉行动。</a:t>
            </a:r>
            <a:endParaRPr lang="zh-CN" altLang="zh-CN" sz="29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0881408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黑体" panose="02010609060101010101" pitchFamily="49" charset="-122"/>
                <a:ea typeface="黑体" panose="02010609060101010101" pitchFamily="49" charset="-122"/>
              </a:rPr>
              <a:t>谢谢观看</a:t>
            </a:r>
          </a:p>
        </p:txBody>
      </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1698759"/>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22" y="2593080"/>
            <a:ext cx="11647357" cy="615553"/>
          </a:xfrm>
          <a:prstGeom prst="rect">
            <a:avLst/>
          </a:prstGeom>
          <a:noFill/>
        </p:spPr>
        <p:txBody>
          <a:bodyPr vert="horz" wrap="square">
            <a:spAutoFit/>
          </a:bodyPr>
          <a:lstStyle/>
          <a:p>
            <a:pPr algn="ctr" fontAlgn="auto">
              <a:spcBef>
                <a:spcPts val="0"/>
              </a:spcBef>
              <a:spcAft>
                <a:spcPts val="0"/>
              </a:spcAft>
              <a:defRPr/>
            </a:pPr>
            <a:r>
              <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课外提升训练</a:t>
            </a:r>
          </a:p>
        </p:txBody>
      </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sp>
        <p:nvSpPr>
          <p:cNvPr id="2" name="TextBox 14">
            <a:extLst>
              <a:ext uri="{FF2B5EF4-FFF2-40B4-BE49-F238E27FC236}">
                <a16:creationId xmlns:a16="http://schemas.microsoft.com/office/drawing/2014/main" id="{DDBB0582-9D5D-6CF5-F6A1-1938C2DA1945}"/>
              </a:ext>
            </a:extLst>
          </p:cNvPr>
          <p:cNvSpPr txBox="1"/>
          <p:nvPr/>
        </p:nvSpPr>
        <p:spPr>
          <a:xfrm>
            <a:off x="272322" y="1792861"/>
            <a:ext cx="11647357" cy="800219"/>
          </a:xfrm>
          <a:prstGeom prst="rect">
            <a:avLst/>
          </a:prstGeom>
          <a:noFill/>
        </p:spPr>
        <p:txBody>
          <a:bodyPr vert="horz" wrap="square">
            <a:spAutoFit/>
          </a:bodyPr>
          <a:lstStyle/>
          <a:p>
            <a:pPr algn="ctr" fontAlgn="auto">
              <a:spcBef>
                <a:spcPts val="0"/>
              </a:spcBef>
              <a:spcAft>
                <a:spcPts val="0"/>
              </a:spcAft>
              <a:defRPr/>
            </a:pPr>
            <a:r>
              <a:rPr lang="zh-CN" altLang="en-US" sz="4600" b="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第十一课　军强才能国安</a:t>
            </a:r>
            <a:endPar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5292029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AF9B4A07-93FA-8B5B-B1D8-B78372F0FA5C}"/>
              </a:ext>
            </a:extLst>
          </p:cNvPr>
          <p:cNvSpPr txBox="1">
            <a:spLocks noChangeAspect="1"/>
          </p:cNvSpPr>
          <p:nvPr/>
        </p:nvSpPr>
        <p:spPr>
          <a:xfrm>
            <a:off x="502468" y="1192548"/>
            <a:ext cx="11148757" cy="5081456"/>
          </a:xfrm>
          <a:prstGeom prst="rect">
            <a:avLst/>
          </a:prstGeom>
          <a:noFill/>
        </p:spPr>
        <p:txBody>
          <a:bodyPr wrap="square">
            <a:spAutoFit/>
          </a:bodyPr>
          <a:lstStyle/>
          <a:p>
            <a:pPr>
              <a:lnSpc>
                <a:spcPct val="130000"/>
              </a:lnSpc>
              <a:buNone/>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．“界碑在我面前，人民在我身后，祖国在我心中，责任在我肩上。”新春佳节，祖国北疆零下</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20</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多摄氏度的低温中，陆军某旅三角山边防连巡逻官兵行至国门前，目光坚定地望向哨所飘扬的国旗，嘹亮的口号在边防线上经久回响。这一场景让我们感受到戍边官兵</a:t>
            </a:r>
            <a:r>
              <a:rPr lang="en-US" alt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2800" b="1" dirty="0">
                <a:effectLst/>
                <a:latin typeface="Cambria Math" panose="02040503050406030204" pitchFamily="18" charset="0"/>
                <a:ea typeface="宋体" panose="02010600030101010101" pitchFamily="2" charset="-122"/>
                <a:cs typeface="Cambria Math" panose="02040503050406030204" pitchFamily="18" charset="0"/>
              </a:rPr>
              <a:t>①</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守卫边防、献身边防的使命担当</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2800" b="1" dirty="0">
                <a:effectLst/>
                <a:latin typeface="Cambria Math" panose="02040503050406030204" pitchFamily="18" charset="0"/>
                <a:ea typeface="宋体" panose="02010600030101010101" pitchFamily="2" charset="-122"/>
                <a:cs typeface="Cambria Math" panose="02040503050406030204" pitchFamily="18" charset="0"/>
              </a:rPr>
              <a:t>②</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平等待人、宽以待人的处世原则</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2800" b="1" dirty="0">
                <a:effectLst/>
                <a:latin typeface="Cambria Math" panose="02040503050406030204" pitchFamily="18" charset="0"/>
                <a:ea typeface="宋体" panose="02010600030101010101" pitchFamily="2" charset="-122"/>
                <a:cs typeface="Cambria Math" panose="02040503050406030204" pitchFamily="18" charset="0"/>
              </a:rPr>
              <a:t>③</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捍卫国家主权、安全、领土完整的坚定决心</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2800" b="1" dirty="0">
                <a:effectLst/>
                <a:latin typeface="Cambria Math" panose="02040503050406030204" pitchFamily="18" charset="0"/>
                <a:ea typeface="宋体" panose="02010600030101010101" pitchFamily="2" charset="-122"/>
                <a:cs typeface="Cambria Math" panose="02040503050406030204" pitchFamily="18" charset="0"/>
              </a:rPr>
              <a:t>④</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维护地区和世界和平的实际行动</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Cambria Math" panose="02040503050406030204" pitchFamily="18" charset="0"/>
                <a:ea typeface="宋体" panose="02010600030101010101" pitchFamily="2" charset="-122"/>
                <a:cs typeface="Cambria Math" panose="02040503050406030204" pitchFamily="18" charset="0"/>
              </a:rPr>
              <a:t>①②</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B</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Cambria Math" panose="02040503050406030204" pitchFamily="18" charset="0"/>
                <a:ea typeface="宋体" panose="02010600030101010101" pitchFamily="2" charset="-122"/>
                <a:cs typeface="Cambria Math" panose="02040503050406030204" pitchFamily="18" charset="0"/>
              </a:rPr>
              <a:t>①③</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C</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Cambria Math" panose="02040503050406030204" pitchFamily="18" charset="0"/>
                <a:ea typeface="宋体" panose="02010600030101010101" pitchFamily="2" charset="-122"/>
                <a:cs typeface="Cambria Math" panose="02040503050406030204" pitchFamily="18" charset="0"/>
              </a:rPr>
              <a:t>②④</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D</a:t>
            </a:r>
            <a:r>
              <a:rPr lang="zh-CN" altLang="zh-CN" sz="28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effectLst/>
                <a:latin typeface="Cambria Math" panose="02040503050406030204" pitchFamily="18" charset="0"/>
                <a:ea typeface="宋体" panose="02010600030101010101" pitchFamily="2" charset="-122"/>
                <a:cs typeface="Cambria Math" panose="02040503050406030204" pitchFamily="18" charset="0"/>
              </a:rPr>
              <a:t>③④</a:t>
            </a: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 name="image2.jpeg">
            <a:extLst>
              <a:ext uri="{FF2B5EF4-FFF2-40B4-BE49-F238E27FC236}">
                <a16:creationId xmlns:a16="http://schemas.microsoft.com/office/drawing/2014/main" id="{7E5E5E85-DB5E-0958-6743-EEA5EF1D3D54}"/>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35482" y="678821"/>
            <a:ext cx="2353285" cy="513727"/>
          </a:xfrm>
          <a:prstGeom prst="rect">
            <a:avLst/>
          </a:prstGeom>
        </p:spPr>
      </p:pic>
      <p:sp>
        <p:nvSpPr>
          <p:cNvPr id="3" name="A_28a2c">
            <a:extLst>
              <a:ext uri="{FF2B5EF4-FFF2-40B4-BE49-F238E27FC236}">
                <a16:creationId xmlns:a16="http://schemas.microsoft.com/office/drawing/2014/main" id="{79412F86-E0E3-4278-C6DA-78351BFD802E}"/>
              </a:ext>
            </a:extLst>
          </p:cNvPr>
          <p:cNvSpPr/>
          <p:nvPr/>
        </p:nvSpPr>
        <p:spPr>
          <a:xfrm>
            <a:off x="9541058" y="2953276"/>
            <a:ext cx="1278001" cy="460431"/>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B   </a:t>
            </a:r>
            <a:endParaRPr lang="zh-CN" altLang="en-US"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432081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FB1F454-5047-FA6A-5CAE-61BA7EB2B80D}"/>
              </a:ext>
            </a:extLst>
          </p:cNvPr>
          <p:cNvSpPr txBox="1">
            <a:spLocks noChangeAspect="1"/>
          </p:cNvSpPr>
          <p:nvPr/>
        </p:nvSpPr>
        <p:spPr>
          <a:xfrm>
            <a:off x="679450" y="1682623"/>
            <a:ext cx="10833100" cy="3873753"/>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．为适应国家安全需求，我国要全面推进国防和军队现代化，力争到本世纪中叶</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．以武装力量实现国家统一</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．基本实现国防和军队现代化</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．建成听党指挥、能打胜仗、作风优良的人民军队</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．把人民军队全面建成世界一流军队</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2e818">
            <a:extLst>
              <a:ext uri="{FF2B5EF4-FFF2-40B4-BE49-F238E27FC236}">
                <a16:creationId xmlns:a16="http://schemas.microsoft.com/office/drawing/2014/main" id="{4ED3B612-E9B1-8662-4296-A296F7B67E86}"/>
              </a:ext>
            </a:extLst>
          </p:cNvPr>
          <p:cNvSpPr/>
          <p:nvPr/>
        </p:nvSpPr>
        <p:spPr>
          <a:xfrm>
            <a:off x="4884103" y="2413127"/>
            <a:ext cx="1411351"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D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4088723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7919D92-61D6-0EF0-2FD3-DFAF2EC29A86}"/>
              </a:ext>
            </a:extLst>
          </p:cNvPr>
          <p:cNvSpPr txBox="1">
            <a:spLocks noChangeAspect="1"/>
          </p:cNvSpPr>
          <p:nvPr/>
        </p:nvSpPr>
        <p:spPr>
          <a:xfrm>
            <a:off x="458224" y="697241"/>
            <a:ext cx="11517465" cy="5794279"/>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中央军委主席习近平在中国人民解放军信息支援部队成立大会上强调，信息支援部队是统筹网络信息体系建设运用的关键支撑，在推动我军高质量发展和打赢现代战争中地位重要、责任重大。成立这支部队，是因为</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现代战争形态正在由机械化战争向信息化战争转变　</a:t>
            </a:r>
            <a:endPar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中国的发展，需要一支现代化的人民军队保驾护航　</a:t>
            </a:r>
            <a:endPar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③</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国际形势严峻，建设一支强大的人民军队日益迫切　</a:t>
            </a:r>
            <a:endPar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④</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维护国家安全是各族人民根本利益所在，人人可为</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①②③</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①②④</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①③④</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②③④</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e1c01">
            <a:extLst>
              <a:ext uri="{FF2B5EF4-FFF2-40B4-BE49-F238E27FC236}">
                <a16:creationId xmlns:a16="http://schemas.microsoft.com/office/drawing/2014/main" id="{8FCD8CED-3C02-78A9-06A6-1CC1850F2B90}"/>
              </a:ext>
            </a:extLst>
          </p:cNvPr>
          <p:cNvSpPr/>
          <p:nvPr/>
        </p:nvSpPr>
        <p:spPr>
          <a:xfrm>
            <a:off x="6294827" y="2695713"/>
            <a:ext cx="1366520"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3291051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310B934-AC55-A557-A1AF-1CF259EDD824}"/>
              </a:ext>
            </a:extLst>
          </p:cNvPr>
          <p:cNvSpPr txBox="1">
            <a:spLocks noChangeAspect="1"/>
          </p:cNvSpPr>
          <p:nvPr/>
        </p:nvSpPr>
        <p:spPr>
          <a:xfrm>
            <a:off x="679450" y="1362536"/>
            <a:ext cx="10833100" cy="4513928"/>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．某中学在学习贯彻《关于加强和改进新时代全民国防教育工作的意见》活动中，播放我国完全自主设计的航空母舰“福建舰”下水的新闻视频。这一做法旨在</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．提升学生军事操作能力</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．推进人民军队现代化</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．培养学生国家安全意识</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．增强我国的国防实力</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2e3a1">
            <a:extLst>
              <a:ext uri="{FF2B5EF4-FFF2-40B4-BE49-F238E27FC236}">
                <a16:creationId xmlns:a16="http://schemas.microsoft.com/office/drawing/2014/main" id="{B4F3D3B7-938A-9D62-F771-FE33152BCF6B}"/>
              </a:ext>
            </a:extLst>
          </p:cNvPr>
          <p:cNvSpPr/>
          <p:nvPr/>
        </p:nvSpPr>
        <p:spPr>
          <a:xfrm>
            <a:off x="8555990" y="2727024"/>
            <a:ext cx="1411350"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C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1630004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87BF443-ED1F-2E85-6570-79244364687F}"/>
              </a:ext>
            </a:extLst>
          </p:cNvPr>
          <p:cNvSpPr txBox="1">
            <a:spLocks noChangeAspect="1"/>
          </p:cNvSpPr>
          <p:nvPr/>
        </p:nvSpPr>
        <p:spPr>
          <a:xfrm>
            <a:off x="679450" y="722361"/>
            <a:ext cx="10833100" cy="5794279"/>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．西部战区空军一架运</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-20</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，从西南某军用机场起飞，运送西部战区应急指挥组赶赴灾区一线，统筹抗震救灾工作。这一消息迅速引发网友热议，不少网友纷纷留言表示，“看到运</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-20</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，就是定心丸”“你可以永远相信人民空军”。对此解读正确的是</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．人民利益在灾难面前才能得到维护</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．人民军队是党和人民完全可以信赖的英雄军队</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．国家利益和个人利益在紧急关头是一致的</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．国家利益需要依靠人民艰苦奋斗才能实现</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fe588">
            <a:extLst>
              <a:ext uri="{FF2B5EF4-FFF2-40B4-BE49-F238E27FC236}">
                <a16:creationId xmlns:a16="http://schemas.microsoft.com/office/drawing/2014/main" id="{3A3EC6B8-B247-A0B4-884F-01873C11ECCA}"/>
              </a:ext>
            </a:extLst>
          </p:cNvPr>
          <p:cNvSpPr/>
          <p:nvPr/>
        </p:nvSpPr>
        <p:spPr>
          <a:xfrm>
            <a:off x="3252153" y="3354817"/>
            <a:ext cx="1389126"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B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1049912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3001271-4133-ACD8-7CF0-318800D2D501}"/>
              </a:ext>
            </a:extLst>
          </p:cNvPr>
          <p:cNvSpPr txBox="1">
            <a:spLocks noChangeAspect="1"/>
          </p:cNvSpPr>
          <p:nvPr/>
        </p:nvSpPr>
        <p:spPr>
          <a:xfrm>
            <a:off x="543744" y="987832"/>
            <a:ext cx="11104511" cy="5154103"/>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6.2025</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日是中国人民解放军建军</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98</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周年。</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98</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载光辉岁月，以党的使命为使命，以党的方向为方向，军旗跟着党旗走，是人民军队永远不变的追求。这带给我们的启示是</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必须坚持党对人民军队的绝对领导</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人民军队是维护世界和平的坚强柱石</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③</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我国全面建成世界一流军队的目标已经实现</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④</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党对人民军队的领导是建军之本、强军之魂</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①③</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①④</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②③</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②④</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e4b93">
            <a:extLst>
              <a:ext uri="{FF2B5EF4-FFF2-40B4-BE49-F238E27FC236}">
                <a16:creationId xmlns:a16="http://schemas.microsoft.com/office/drawing/2014/main" id="{87545AC4-9F95-3DA2-0C0A-6ED3314A7823}"/>
              </a:ext>
            </a:extLst>
          </p:cNvPr>
          <p:cNvSpPr/>
          <p:nvPr/>
        </p:nvSpPr>
        <p:spPr>
          <a:xfrm>
            <a:off x="9644247" y="2352320"/>
            <a:ext cx="1389126"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B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3592612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E466E83-BFB6-84F5-0547-C9E88DF0636C}"/>
              </a:ext>
            </a:extLst>
          </p:cNvPr>
          <p:cNvSpPr txBox="1">
            <a:spLocks noChangeAspect="1"/>
          </p:cNvSpPr>
          <p:nvPr/>
        </p:nvSpPr>
        <p:spPr>
          <a:xfrm>
            <a:off x="679450" y="987832"/>
            <a:ext cx="10833100" cy="5154103"/>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．“强国必须强军，军强才能国安。”巩固国防和强大军队是新时代坚持和发展中国特色社会主义、实现中华民族伟大复兴的战略支撑。下列关于人民军队说法正确的是</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党对人民军队的绝对领导是人民军队的建军之本、强军之魂　</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我们要建设一支听党指挥、能打胜仗、作风优良的人民军队　</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③</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人民军队是党和人民完全可以信赖的英雄军队　</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④</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中华人民共和国的一切武装力量属于公民</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①②③</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①②④</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②③④</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①③④</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6ee62">
            <a:extLst>
              <a:ext uri="{FF2B5EF4-FFF2-40B4-BE49-F238E27FC236}">
                <a16:creationId xmlns:a16="http://schemas.microsoft.com/office/drawing/2014/main" id="{628168B2-2E42-A25C-C9E2-A77C9DDCDD9B}"/>
              </a:ext>
            </a:extLst>
          </p:cNvPr>
          <p:cNvSpPr/>
          <p:nvPr/>
        </p:nvSpPr>
        <p:spPr>
          <a:xfrm>
            <a:off x="10187940" y="2352320"/>
            <a:ext cx="1366520"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1106642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theme/theme1.xml><?xml version="1.0" encoding="utf-8"?>
<a:theme xmlns:a="http://schemas.openxmlformats.org/drawingml/2006/main" name="全频道课时作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模板无字号2个栏目  32号复制.potx" id="{EEF34D57-1CD1-4187-A1D4-2EDACFAF27DC}" vid="{A3987F0F-1148-49C8-B41F-2229E4383FF7}"/>
    </a:ext>
  </a:extLst>
</a:theme>
</file>

<file path=docProps/app.xml><?xml version="1.0" encoding="utf-8"?>
<Properties xmlns="http://schemas.openxmlformats.org/officeDocument/2006/extended-properties" xmlns:vt="http://schemas.openxmlformats.org/officeDocument/2006/docPropsVTypes">
  <Template>模板无字号2个栏目  32号复制</Template>
  <TotalTime>19</TotalTime>
  <Words>2690</Words>
  <Application>Microsoft Office PowerPoint</Application>
  <PresentationFormat>宽屏</PresentationFormat>
  <Paragraphs>81</Paragraphs>
  <Slides>19</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19</vt:i4>
      </vt:variant>
    </vt:vector>
  </HeadingPairs>
  <TitlesOfParts>
    <vt:vector size="27" baseType="lpstr">
      <vt:lpstr>等线</vt:lpstr>
      <vt:lpstr>黑体</vt:lpstr>
      <vt:lpstr>微软雅黑</vt:lpstr>
      <vt:lpstr>Arial</vt:lpstr>
      <vt:lpstr>Calibri</vt:lpstr>
      <vt:lpstr>Cambria Math</vt:lpstr>
      <vt:lpstr>Times New Roman</vt:lpstr>
      <vt:lpstr>全频道课时作业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xj h</dc:creator>
  <cp:lastModifiedBy>fei li</cp:lastModifiedBy>
  <cp:revision>19</cp:revision>
  <dcterms:created xsi:type="dcterms:W3CDTF">2025-08-29T23:53:35Z</dcterms:created>
  <dcterms:modified xsi:type="dcterms:W3CDTF">2025-09-02T03:04:26Z</dcterms:modified>
</cp:coreProperties>
</file>