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882" r:id="rId13"/>
    <p:sldId id="259" r:id="rId14"/>
    <p:sldId id="883" r:id="rId15"/>
    <p:sldId id="884" r:id="rId16"/>
    <p:sldId id="885" r:id="rId17"/>
    <p:sldId id="8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5" autoAdjust="0"/>
    <p:restoredTop sz="94660"/>
  </p:normalViewPr>
  <p:slideViewPr>
    <p:cSldViewPr snapToGrid="0" showGuides="1">
      <p:cViewPr varScale="1">
        <p:scale>
          <a:sx n="82" d="100"/>
          <a:sy n="82" d="100"/>
        </p:scale>
        <p:origin x="120"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第二课时　守护正义</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230509" y="5036925"/>
                    <a:ext cx="2236510" cy="584775"/>
                  </a:xfrm>
                  <a:prstGeom prst="rect">
                    <a:avLst/>
                  </a:prstGeom>
                  <a:noFill/>
                </p:spPr>
                <p:txBody>
                  <a:bodyPr wrap="none" rtlCol="0">
                    <a:spAutoFit/>
                  </a:bodyPr>
                  <a:lstStyle/>
                  <a:p>
                    <a:pPr algn="l"/>
                    <a:r>
                      <a:rPr lang="zh-CN" altLang="en-US" sz="3200" b="1" dirty="0">
                        <a:ea typeface="微软雅黑" panose="020B0503020204020204" pitchFamily="34" charset="-122"/>
                        <a:sym typeface="Times New Roman" panose="02020603050405020304" pitchFamily="18" charset="0"/>
                      </a:rPr>
                      <a:t>道德与法治</a:t>
                    </a: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99D7A15-5652-61DB-C65F-B357C6F09E40}"/>
              </a:ext>
            </a:extLst>
          </p:cNvPr>
          <p:cNvSpPr txBox="1">
            <a:spLocks noChangeAspect="1"/>
          </p:cNvSpPr>
          <p:nvPr/>
        </p:nvSpPr>
        <p:spPr>
          <a:xfrm>
            <a:off x="551118" y="888970"/>
            <a:ext cx="11089763" cy="5437899"/>
          </a:xfrm>
          <a:prstGeom prst="rect">
            <a:avLst/>
          </a:prstGeom>
          <a:noFill/>
        </p:spPr>
        <p:txBody>
          <a:bodyPr wrap="square">
            <a:spAutoFit/>
          </a:bodyPr>
          <a:lstStyle/>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法不能向不法让步”不是口号，而是在不断落实。付某酒后夜间到马某家砸门，马某告知其找错人并报警，付某不予理会并砸碎多片窗玻璃，马某持刀出门制止，两人厮打起来，马某手、背部受伤，付某被刀伤多处致失血性休克死亡。人民法院认定马某属正当防卫，宣告其无罪！人民法院这种做法彰显</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．守护正义需要勇气和智慧</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．守护正义需要维护国际正义</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．守护正义需要维护司法公正</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．正义保障人们有尊严的生活</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49fa7">
            <a:extLst>
              <a:ext uri="{FF2B5EF4-FFF2-40B4-BE49-F238E27FC236}">
                <a16:creationId xmlns:a16="http://schemas.microsoft.com/office/drawing/2014/main" id="{9E9FA34A-9489-2453-EBED-4D7D7B9BFDD9}"/>
              </a:ext>
            </a:extLst>
          </p:cNvPr>
          <p:cNvSpPr/>
          <p:nvPr/>
        </p:nvSpPr>
        <p:spPr>
          <a:xfrm>
            <a:off x="9467471" y="3362930"/>
            <a:ext cx="1354201"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758839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6430802-9B5F-DFB8-EDE1-404D9D341B67}"/>
              </a:ext>
            </a:extLst>
          </p:cNvPr>
          <p:cNvSpPr txBox="1">
            <a:spLocks noChangeAspect="1"/>
          </p:cNvSpPr>
          <p:nvPr/>
        </p:nvSpPr>
        <p:spPr>
          <a:xfrm>
            <a:off x="679450" y="722361"/>
            <a:ext cx="10833100"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某市曾经发生惊心动魄的一幕：一辆醉驾车辆冲岗拖行交警，三名互不相识的出租车司机迅速冲上去，但他们很快意识到单向追截很危险。于是，三辆出租车相互配合，形成默契，分别从前、左、后将肇事车辆合力逼停，及时挽救了交警的生命。三名出租车司机的做法让我们领悟到</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．履行公民义务要明确界限</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．守护正义需要勇气和智慧</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．追求公平需要严格执法</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．维护公民权利要守程序</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89f3b">
            <a:extLst>
              <a:ext uri="{FF2B5EF4-FFF2-40B4-BE49-F238E27FC236}">
                <a16:creationId xmlns:a16="http://schemas.microsoft.com/office/drawing/2014/main" id="{ED65E86A-291B-09B2-7112-67D71DA25BCB}"/>
              </a:ext>
            </a:extLst>
          </p:cNvPr>
          <p:cNvSpPr/>
          <p:nvPr/>
        </p:nvSpPr>
        <p:spPr>
          <a:xfrm>
            <a:off x="9779953" y="3354817"/>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61033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E0F7E77-12D4-DD84-8D1A-287C9A87F231}"/>
              </a:ext>
            </a:extLst>
          </p:cNvPr>
          <p:cNvSpPr txBox="1">
            <a:spLocks noChangeAspect="1"/>
          </p:cNvSpPr>
          <p:nvPr/>
        </p:nvSpPr>
        <p:spPr>
          <a:xfrm>
            <a:off x="679450" y="1682623"/>
            <a:ext cx="10833100" cy="387375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10.2024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年国务院政府工作报告指出，要持续加强农村义务教育薄弱环节建设，推动城乡融合和区域协调发展，扩大中等收入群体规模，努力促进低收入群体增收，做好留守儿童和困境儿童关爱救助。这表明我国旨在</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．发展义务教育</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．维护社会公平正义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．培养创新人才</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．保障公民政治权利</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e9458">
            <a:extLst>
              <a:ext uri="{FF2B5EF4-FFF2-40B4-BE49-F238E27FC236}">
                <a16:creationId xmlns:a16="http://schemas.microsoft.com/office/drawing/2014/main" id="{3EA7D244-67B8-8CC4-53DF-2D47E2E83871}"/>
              </a:ext>
            </a:extLst>
          </p:cNvPr>
          <p:cNvSpPr/>
          <p:nvPr/>
        </p:nvSpPr>
        <p:spPr>
          <a:xfrm>
            <a:off x="7740015" y="3681095"/>
            <a:ext cx="1389125"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20527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文本框 3">
            <a:extLst>
              <a:ext uri="{FF2B5EF4-FFF2-40B4-BE49-F238E27FC236}">
                <a16:creationId xmlns:a16="http://schemas.microsoft.com/office/drawing/2014/main" id="{D6D2417C-7ABC-3571-36C0-8F67F49E81D9}"/>
              </a:ext>
            </a:extLst>
          </p:cNvPr>
          <p:cNvSpPr txBox="1">
            <a:spLocks noChangeAspect="1"/>
          </p:cNvSpPr>
          <p:nvPr/>
        </p:nvSpPr>
        <p:spPr>
          <a:xfrm>
            <a:off x="679450" y="1283940"/>
            <a:ext cx="10833100" cy="4513928"/>
          </a:xfrm>
          <a:prstGeom prst="rect">
            <a:avLst/>
          </a:prstGeom>
          <a:noFill/>
        </p:spPr>
        <p:txBody>
          <a:bodyPr wrap="square">
            <a:spAutoFit/>
          </a:bodyPr>
          <a:lstStyle/>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【严格司法</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守护正义】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党的二十大报告指出，公正司法是维护社会公平正义的最后一道防线。</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年，人民法院以公正司法筑牢社会公平正义基石。全国法院全年审结故意杀人等严重暴力犯罪案件</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4.9</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万件，同比下降</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5.8%</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，对驾车冲撞行人、校园持刀行凶等恶性案件被告人依法判处死刑，彰显</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零容忍</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态度。</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78EE1C3-2B83-A08C-5466-8854F5F8B96A}"/>
              </a:ext>
            </a:extLst>
          </p:cNvPr>
          <p:cNvSpPr txBox="1">
            <a:spLocks noChangeAspect="1"/>
          </p:cNvSpPr>
          <p:nvPr/>
        </p:nvSpPr>
        <p:spPr>
          <a:xfrm>
            <a:off x="425757" y="851499"/>
            <a:ext cx="11340485" cy="5155001"/>
          </a:xfrm>
          <a:prstGeom prst="rect">
            <a:avLst/>
          </a:prstGeom>
          <a:noFill/>
        </p:spPr>
        <p:txBody>
          <a:bodyPr wrap="square">
            <a:spAutoFit/>
          </a:bodyPr>
          <a:lstStyle/>
          <a:p>
            <a:pPr>
              <a:lnSpc>
                <a:spcPct val="130000"/>
              </a:lnSpc>
            </a:pP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在反腐领域，审结贪污贿赂案件</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万件，同比增长</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22.3%</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，对孙志刚等</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48</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名原中管干部依法惩处，以</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受贿行贿一起查</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追责行贿者</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873</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人，严惩足球领域系列腐败案。知识产权审判中，对恶意侵权案件适用惩罚性赔偿</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460</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起，同比增长</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44.2%</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新能源汽车底盘</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技术秘密侵权案判赔</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6.4</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亿元，严惩侵权行为。通过深化</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枫桥经验</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，诉前化解纠纷</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218.2</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万件，同比增长</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，推动矛盾纠纷源头治理。人民法院以严格司法守护公平正义，让人民群众切实感受到法治的温度与力量。</a:t>
            </a:r>
            <a:endParaRPr lang="zh-CN" altLang="en-US" sz="3200" dirty="0"/>
          </a:p>
        </p:txBody>
      </p:sp>
    </p:spTree>
    <p:extLst>
      <p:ext uri="{BB962C8B-B14F-4D97-AF65-F5344CB8AC3E}">
        <p14:creationId xmlns:p14="http://schemas.microsoft.com/office/powerpoint/2010/main" val="2419019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F97C64C-64D6-6582-794E-8A1A4932D728}"/>
              </a:ext>
            </a:extLst>
          </p:cNvPr>
          <p:cNvSpPr txBox="1">
            <a:spLocks noChangeAspect="1"/>
          </p:cNvSpPr>
          <p:nvPr/>
        </p:nvSpPr>
        <p:spPr>
          <a:xfrm>
            <a:off x="462628" y="1362536"/>
            <a:ext cx="11266744" cy="1313052"/>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为了维护好社会公平正义的最后一道防线，努力让人民群众在每一个司法案件中感受到公平正义，司法机关应如何做？</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8898CF7-CC8D-5733-F716-F4B59035C9B5}"/>
              </a:ext>
            </a:extLst>
          </p:cNvPr>
          <p:cNvSpPr txBox="1">
            <a:spLocks noChangeAspect="1"/>
          </p:cNvSpPr>
          <p:nvPr/>
        </p:nvSpPr>
        <p:spPr>
          <a:xfrm>
            <a:off x="462628" y="2675588"/>
            <a:ext cx="10833100" cy="1953227"/>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司法机关坚持以事实为根据，以法律为准绳，确保司法过程和结果合法、公正，努力让人民群众在每一个司法案件中感受到公平正义。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0432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303D37-615B-52DD-5CFF-65BE063E6334}"/>
              </a:ext>
            </a:extLst>
          </p:cNvPr>
          <p:cNvSpPr txBox="1">
            <a:spLocks noChangeAspect="1"/>
          </p:cNvSpPr>
          <p:nvPr/>
        </p:nvSpPr>
        <p:spPr>
          <a:xfrm>
            <a:off x="679450" y="1284824"/>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运用所学知识，说说该如何守护正义。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E0E4D7F6-8506-8B14-946A-326639F97346}"/>
              </a:ext>
            </a:extLst>
          </p:cNvPr>
          <p:cNvSpPr txBox="1">
            <a:spLocks noChangeAspect="1"/>
          </p:cNvSpPr>
          <p:nvPr/>
        </p:nvSpPr>
        <p:spPr>
          <a:xfrm>
            <a:off x="679450" y="2002262"/>
            <a:ext cx="10833100" cy="3234475"/>
          </a:xfrm>
          <a:prstGeom prst="rect">
            <a:avLst/>
          </a:prstGeom>
          <a:noFill/>
        </p:spPr>
        <p:txBody>
          <a:bodyPr wrap="square">
            <a:spAutoFit/>
          </a:bodyPr>
          <a:lstStyle/>
          <a:p>
            <a:pPr>
              <a:lnSpc>
                <a:spcPct val="130000"/>
              </a:lnSpc>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守护正义需要勇气和智慧。每个人都要自觉识事理、辨是非、知善恶，以实际行动推动正义的实现。</a:t>
            </a:r>
            <a:endPar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a:lnSpc>
                <a:spcPct val="130000"/>
              </a:lnSpc>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守护正义需要维护司法公正。</a:t>
            </a:r>
            <a:endPar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a:lnSpc>
                <a:spcPct val="130000"/>
              </a:lnSpc>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守护正义需要维护国际正义。各国要同心协力、妥善应对各种问题和挑战，构建更加符合正义的国际秩序和美好世界。</a:t>
            </a:r>
            <a:endParaRPr lang="zh-CN" altLang="en-US" sz="3200" dirty="0"/>
          </a:p>
        </p:txBody>
      </p:sp>
    </p:spTree>
    <p:extLst>
      <p:ext uri="{BB962C8B-B14F-4D97-AF65-F5344CB8AC3E}">
        <p14:creationId xmlns:p14="http://schemas.microsoft.com/office/powerpoint/2010/main" val="2263695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第二课时　守护正义</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第八课　维护公平正义</a:t>
            </a: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1846CA6-8350-6546-752F-38751C8B5765}"/>
              </a:ext>
            </a:extLst>
          </p:cNvPr>
          <p:cNvSpPr txBox="1">
            <a:spLocks noChangeAspect="1"/>
          </p:cNvSpPr>
          <p:nvPr/>
        </p:nvSpPr>
        <p:spPr>
          <a:xfrm>
            <a:off x="679450" y="2002711"/>
            <a:ext cx="10833100" cy="323357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．有正义感、为人正直是做人应该具有的优良品质。做有正义感的人就应该明辨什么是正义行为，什么是非正义行为。下列行为属于正义行为的是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．排斥异己</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．见义智为</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．以权谋私</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．恃强凌弱</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A_de116">
            <a:extLst>
              <a:ext uri="{FF2B5EF4-FFF2-40B4-BE49-F238E27FC236}">
                <a16:creationId xmlns:a16="http://schemas.microsoft.com/office/drawing/2014/main" id="{A3634F52-0426-E215-D65B-D8C0ADB69EC7}"/>
              </a:ext>
            </a:extLst>
          </p:cNvPr>
          <p:cNvSpPr/>
          <p:nvPr/>
        </p:nvSpPr>
        <p:spPr>
          <a:xfrm>
            <a:off x="5700078" y="3367199"/>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90184DF-A326-A28E-1324-2A6DD299CD00}"/>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．期盼正义、捍卫正义是我们的共同心声。以下行为能体现正义要求的是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小明捡到了钱包拒绝归还给失主</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小福主动照顾身体有残疾的同学</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小闽向公安部门举报某制假窝点</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小田在考试时给好朋友传递答案</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a6621">
            <a:extLst>
              <a:ext uri="{FF2B5EF4-FFF2-40B4-BE49-F238E27FC236}">
                <a16:creationId xmlns:a16="http://schemas.microsoft.com/office/drawing/2014/main" id="{52C9E2CB-42F3-09AF-F1A0-052D655EEE63}"/>
              </a:ext>
            </a:extLst>
          </p:cNvPr>
          <p:cNvSpPr/>
          <p:nvPr/>
        </p:nvSpPr>
        <p:spPr>
          <a:xfrm>
            <a:off x="3660140" y="1772953"/>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112554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EBBD8E9-9D87-A591-154E-19AF594F48E5}"/>
              </a:ext>
            </a:extLst>
          </p:cNvPr>
          <p:cNvSpPr txBox="1">
            <a:spLocks noChangeAspect="1"/>
          </p:cNvSpPr>
          <p:nvPr/>
        </p:nvSpPr>
        <p:spPr>
          <a:xfrm>
            <a:off x="576211" y="672121"/>
            <a:ext cx="11060266"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原告柯先生乘坐被告某公司的客车发生交通事故导致严重受伤。在案件审理过程中，人民法院了解到柯先生身在边远地区、无力到庭等情况后，积极与被告沟通，前往柯先生住所地开庭，促成当事人解决纠纷。这个事例告诉我们</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正义营造风清气正的社会风尚</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和解是当事人之间自行解决纠纷的方式</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合法权益受到侵害时，要首选诉讼维权</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审判机关保护公民合法权益，维护正义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f3aa2">
            <a:extLst>
              <a:ext uri="{FF2B5EF4-FFF2-40B4-BE49-F238E27FC236}">
                <a16:creationId xmlns:a16="http://schemas.microsoft.com/office/drawing/2014/main" id="{661A9241-E3AF-671C-B2FE-FFAA76354E72}"/>
              </a:ext>
            </a:extLst>
          </p:cNvPr>
          <p:cNvSpPr/>
          <p:nvPr/>
        </p:nvSpPr>
        <p:spPr>
          <a:xfrm>
            <a:off x="10084701" y="2670593"/>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131497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6A12E8A-6BFC-4A58-71AA-387020BF9986}"/>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．广东省残联等多部门联合印发《广东省“十四五”残疾人职业技能提升计划实施方案》，方案提出重点开展七类培训、推进残疾人参加职业技能评价等多项措施，以提升残疾人职业技能。对此，理解不恰当的是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．正义制度的制定只是为了保障弱势群体合法权益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．方案的出台有利于促进残疾人更充分地就业创业</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．此举能更加充分保障残疾人平等权利和合法权益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．此举彰显我国始终坚持维护公平正义的价值追求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585e9">
            <a:extLst>
              <a:ext uri="{FF2B5EF4-FFF2-40B4-BE49-F238E27FC236}">
                <a16:creationId xmlns:a16="http://schemas.microsoft.com/office/drawing/2014/main" id="{D86FFE78-F3B6-0FB0-7A24-BF6FF8E6C401}"/>
              </a:ext>
            </a:extLst>
          </p:cNvPr>
          <p:cNvSpPr/>
          <p:nvPr/>
        </p:nvSpPr>
        <p:spPr>
          <a:xfrm>
            <a:off x="7332028" y="3040921"/>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34833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F279960-061B-46BB-1E77-91C6BE6D0496}"/>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．下列属于正义行为的是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驾驶员醉酒驾车，小明及时拨打“</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110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”报警</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为了能开开心心过年，小芳帮小刚考试作弊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听到好朋友小帆受欺负，小峰打了小军一顿</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出租车司机小金帮助乘客追回了遗失的钱包</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a661c">
            <a:extLst>
              <a:ext uri="{FF2B5EF4-FFF2-40B4-BE49-F238E27FC236}">
                <a16:creationId xmlns:a16="http://schemas.microsoft.com/office/drawing/2014/main" id="{C84B502B-79DF-F2CE-0432-FD730B2A32FB}"/>
              </a:ext>
            </a:extLst>
          </p:cNvPr>
          <p:cNvSpPr/>
          <p:nvPr/>
        </p:nvSpPr>
        <p:spPr>
          <a:xfrm>
            <a:off x="5495290" y="1459056"/>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147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B255B32-EDC8-746A-4153-F7CAB9AFD1E6}"/>
              </a:ext>
            </a:extLst>
          </p:cNvPr>
          <p:cNvSpPr txBox="1">
            <a:spLocks noChangeAspect="1"/>
          </p:cNvSpPr>
          <p:nvPr/>
        </p:nvSpPr>
        <p:spPr>
          <a:xfrm>
            <a:off x="561462" y="834354"/>
            <a:ext cx="11030769" cy="5437899"/>
          </a:xfrm>
          <a:prstGeom prst="rect">
            <a:avLst/>
          </a:prstGeom>
          <a:noFill/>
        </p:spPr>
        <p:txBody>
          <a:bodyPr wrap="square">
            <a:spAutoFit/>
          </a:bodyPr>
          <a:lstStyle/>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6.2024</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月</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16</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日上午，广州市见义勇为基金会在中国人民财产保险股份有限公司广州分公司礼堂举办第五批见义勇为人员的集中慰问奖励活动，对今年以来广州市涌现出的</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68</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位见义勇为平民英雄予以表彰。广东省表彰奖励见义勇为先进典型是因为</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正义感是人们的行为底线，鼓励人们都见义勇为　</a:t>
            </a:r>
            <a:endPar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鼓励人们要敢于不顾一切与违法犯罪行为作斗争　</a:t>
            </a:r>
            <a:endPar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正义是社会文明的尺度，激励更多的人见义智为　</a:t>
            </a:r>
            <a:endPar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正义营造风清气正的社会风尚，需要公民共同守护</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000" dirty="0">
                <a:latin typeface="Calibri" panose="020F0502020204030204" pitchFamily="34"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②④</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ed4db">
            <a:extLst>
              <a:ext uri="{FF2B5EF4-FFF2-40B4-BE49-F238E27FC236}">
                <a16:creationId xmlns:a16="http://schemas.microsoft.com/office/drawing/2014/main" id="{F6C7F2FD-E9EB-5F79-4C12-ED770FE182F6}"/>
              </a:ext>
            </a:extLst>
          </p:cNvPr>
          <p:cNvSpPr/>
          <p:nvPr/>
        </p:nvSpPr>
        <p:spPr>
          <a:xfrm>
            <a:off x="10242990" y="2713954"/>
            <a:ext cx="1354201"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58534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C4EB852-0C89-A187-5988-EF02A1CE8E7F}"/>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7.2024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年最高人民检察院工作报告指出：</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2023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年，检察机关审查认定属正当防卫依法不捕不诉</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261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人，同比上升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25.5%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。这一数据引起了人们的广泛关注，这种关注体现出</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．人们对公平正义的追求</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．正当防卫是公民的基本义务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．人们对绝对自由的向往</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．审判机关保障社会公平正义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9162e">
            <a:extLst>
              <a:ext uri="{FF2B5EF4-FFF2-40B4-BE49-F238E27FC236}">
                <a16:creationId xmlns:a16="http://schemas.microsoft.com/office/drawing/2014/main" id="{DBB550AB-1439-F349-B81F-C0D4F27E90F4}"/>
              </a:ext>
            </a:extLst>
          </p:cNvPr>
          <p:cNvSpPr/>
          <p:nvPr/>
        </p:nvSpPr>
        <p:spPr>
          <a:xfrm>
            <a:off x="9779953" y="2727024"/>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735056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2个栏目  32号复制.potx" id="{EEF34D57-1CD1-4187-A1D4-2EDACFAF27DC}" vid="{A3987F0F-1148-49C8-B41F-2229E4383FF7}"/>
    </a:ext>
  </a:extLst>
</a:theme>
</file>

<file path=docProps/app.xml><?xml version="1.0" encoding="utf-8"?>
<Properties xmlns="http://schemas.openxmlformats.org/officeDocument/2006/extended-properties" xmlns:vt="http://schemas.openxmlformats.org/officeDocument/2006/docPropsVTypes">
  <Template>模板无字号2个栏目  32号复制</Template>
  <TotalTime>9</TotalTime>
  <Words>2196</Words>
  <Application>Microsoft Office PowerPoint</Application>
  <PresentationFormat>宽屏</PresentationFormat>
  <Paragraphs>81</Paragraphs>
  <Slides>17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等线</vt:lpstr>
      <vt:lpstr>黑体</vt:lpstr>
      <vt:lpstr>微软雅黑</vt:lpstr>
      <vt:lpstr>Arial</vt:lpstr>
      <vt:lpstr>Calibri</vt:lpstr>
      <vt:lpstr>Cambria Math</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xj h</dc:creator>
  <cp:lastModifiedBy>fei li</cp:lastModifiedBy>
  <cp:revision>14</cp:revision>
  <dcterms:created xsi:type="dcterms:W3CDTF">2025-08-29T23:53:35Z</dcterms:created>
  <dcterms:modified xsi:type="dcterms:W3CDTF">2025-09-02T03:11:51Z</dcterms:modified>
</cp:coreProperties>
</file>