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14747D1-CB85-D356-1BE7-4429C5B8504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959870"/>
            <a:ext cx="10833100" cy="2437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这些举措表明长沙地铁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加强管理，服务群众　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遵守法律，维护正义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改进规则，维护秩序　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惩恶扬善，保障公平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8B0F9B-BC59-CEFA-CDF2-CF56C6B69F4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97074"/>
            <a:ext cx="10833100" cy="1237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．人民群众顺利出行与长沙地铁高效运转密不可分。某班同学收集到以下地铁运营举措。</a:t>
            </a:r>
            <a:endParaRPr lang="zh-CN" altLang="en-US" sz="3000" dirty="0"/>
          </a:p>
        </p:txBody>
      </p:sp>
      <p:sp>
        <p:nvSpPr>
          <p:cNvPr id="2" name="A_80b4c">
            <a:extLst>
              <a:ext uri="{FF2B5EF4-FFF2-40B4-BE49-F238E27FC236}">
                <a16:creationId xmlns:a16="http://schemas.microsoft.com/office/drawing/2014/main" id="{9516062D-E990-EBC4-DDF2-BE447D2387A5}"/>
              </a:ext>
            </a:extLst>
          </p:cNvPr>
          <p:cNvSpPr/>
          <p:nvPr/>
        </p:nvSpPr>
        <p:spPr>
          <a:xfrm>
            <a:off x="4622165" y="4056390"/>
            <a:ext cx="13335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629FD7A-C25B-1589-26BD-E0BD37B4CD5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91645455"/>
              </p:ext>
            </p:extLst>
          </p:nvPr>
        </p:nvGraphicFramePr>
        <p:xfrm>
          <a:off x="679450" y="2034721"/>
          <a:ext cx="10833101" cy="1887220"/>
        </p:xfrm>
        <a:graphic>
          <a:graphicData uri="http://schemas.openxmlformats.org/drawingml/2006/table">
            <a:tbl>
              <a:tblPr firstRow="1" firstCol="1" bandRow="1"/>
              <a:tblGrid>
                <a:gridCol w="3678305">
                  <a:extLst>
                    <a:ext uri="{9D8B030D-6E8A-4147-A177-3AD203B41FA5}">
                      <a16:colId xmlns:a16="http://schemas.microsoft.com/office/drawing/2014/main" val="4219637234"/>
                    </a:ext>
                  </a:extLst>
                </a:gridCol>
                <a:gridCol w="3678305">
                  <a:extLst>
                    <a:ext uri="{9D8B030D-6E8A-4147-A177-3AD203B41FA5}">
                      <a16:colId xmlns:a16="http://schemas.microsoft.com/office/drawing/2014/main" val="4215553800"/>
                    </a:ext>
                  </a:extLst>
                </a:gridCol>
                <a:gridCol w="3476491">
                  <a:extLst>
                    <a:ext uri="{9D8B030D-6E8A-4147-A177-3AD203B41FA5}">
                      <a16:colId xmlns:a16="http://schemas.microsoft.com/office/drawing/2014/main" val="36015905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提醒事项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引导客流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加强运营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2947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乘电扶梯时应站稳扶好，不要低头看手机，更不要嬉戏打闹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采取栏杆绕行、分批次进站、改变扶梯方向等措施引导人群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节假日增加上线列车、缩短行车间隔、延长运营服务时间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146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864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22A5236-A607-5C4F-B5B2-ABDC544D347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163457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．遵守交通规则，维护公共秩序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．尊重社会规则，践行道德规范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．人人参与环保，建设美好家园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．注重友好交往，促进社会和谐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551BBA-4F8F-BB54-1528-1D59D2FA136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55092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．为进一步加强校园文化建设，构建特色育人环境，省城某校打造了特色宣传栏。如图是某期部分内容，由此可推断出这一期宣传的主题是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a2bc">
            <a:extLst>
              <a:ext uri="{FF2B5EF4-FFF2-40B4-BE49-F238E27FC236}">
                <a16:creationId xmlns:a16="http://schemas.microsoft.com/office/drawing/2014/main" id="{BCE02E86-2FF9-1C8A-B643-813301FEA445}"/>
              </a:ext>
            </a:extLst>
          </p:cNvPr>
          <p:cNvSpPr/>
          <p:nvPr/>
        </p:nvSpPr>
        <p:spPr>
          <a:xfrm>
            <a:off x="4884103" y="2119580"/>
            <a:ext cx="13891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40.jpeg">
            <a:extLst>
              <a:ext uri="{FF2B5EF4-FFF2-40B4-BE49-F238E27FC236}">
                <a16:creationId xmlns:a16="http://schemas.microsoft.com/office/drawing/2014/main" id="{2989F887-8423-E94E-29CE-623530EC6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242" y="2331085"/>
            <a:ext cx="4436268" cy="342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4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98E490-35D5-294F-5443-391ABB998CA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1989"/>
            <a:ext cx="108331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【维护秩序】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××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市文明行为促进条例》第七条规定：公民应当恪守社会公德，遵循公共场所文明礼仪，自觉遵守下列规定：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在公共场所着装整洁得体，举止文明，使用礼貌用语，轻声接打电话，不大声喧哗，不追逐打闹；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等候公共服务、使用公共设施、参加公共活动时依次排队，上下楼梯时靠右侧通行，乘坐升降电梯时先出后进，礼让老、弱、病、残、孕和携带婴幼儿的人员。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387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93447C8-1822-C93F-E04D-1183E4E4E4C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情境一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每到夏日周末的晚上，张某就在居民楼下人行道摆开大排档。高分贝的音响中放着流行音乐，人们围着排档吃吃喝喝，吵吵嚷嚷到半夜。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情境二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蒋某和朋友一起到客车站乘车外出，为能提早上车，强行插队，不听工作人员制止，造成车站乘客乘车秩序混乱，客车晚点发车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205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F2017A9-1530-69CF-EFCF-E45CEF07FFD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22665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上述情境中的张某和蒋某没有遵守的社会秩序是什么？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094B0D-3707-71DB-B229-E652C804F3A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95542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没有遵守公共场所秩序。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1B3E9E-BB56-077C-1791-D597D962644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56841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请谈一谈社会秩序的作用有哪些。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A58E10-7AE6-1B09-039E-9921AAF90F1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24129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社会生活需要秩序。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社会正常运行需要每个社会成员各司其职、密切合作，有序利用社会资源，积极承担社会责任。只有这样，我们才能拥有安全、有序、和谐的社会环境。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25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2FE5F6-65CE-F9C6-AC97-FF7FCCBF25C3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85194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【遵守规则】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近年来，乘坐公交车的人逐年减少，引发公众对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公交专用车道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的讨论。针对这一问题，同学们也有不同看法。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小明：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建议取消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公交专用车道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。一些公交专用车道公交车辆确实比较少、设施利用率不高，而旁边的社会车道却很拥堵。我觉得只要公交专用车道车少或没车，社会车辆就可以使用。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801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1B98A7-3701-C03B-F50B-B0E2118C55D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小道：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公交专用车道的设置是为了提高公交运行效率和减少交通拥堵，我早晨上学都选择乘坐公交车。但是也经常看到一些不自觉的社会车辆挤占公交专用车道，对于这种现象只有靠严厉处罚才能解决问题。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小治：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北京市对部分公交专用车道进行了优化调整，包括公休日和法定节假日放开使用、允许校车和单位通勤班车使用。我觉得这些做法挺好的。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574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DA8EEC-F6D8-48BA-90D3-B8B532C5605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运用所学知识，围绕三位同学的看法，谈谈你的认识。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060E41-374F-CD9C-9168-AD9FAFF44DA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3541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设置公交专用车道是为了保障公共交通顺畅，我们每个人都应该发自内心地敬畏规则，自觉遵守规则，将规则内化于心、外化于行。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遵守规则需要监督、提醒、奖惩等外在约束，即他律，也需要严于律己，即自律。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随着社会的发展和社会生活的变迁，规则需要改进和完善，我们可以积极建言献策。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96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第四课　遵守社会规则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67A0E88-3CBC-01FE-24DF-68879B182DE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．在由深圳站开往广州东站的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C7007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次列车上，乘警在巡视车厢的过程中发现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号车厢的一名旅客正坐在座位上吸烟，乘警当即对他的行为进行制止。列车抵达终点站后，该乘客被移交至广州东站派出所，并被依法处行政罚款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元。这说明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社会规则保障社会秩序的实现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社会规则保障社会的良性运行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遵守规则，需要增强规则意识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违反社会规则必将受行政处罚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71d2">
            <a:extLst>
              <a:ext uri="{FF2B5EF4-FFF2-40B4-BE49-F238E27FC236}">
                <a16:creationId xmlns:a16="http://schemas.microsoft.com/office/drawing/2014/main" id="{EC539EBC-9B76-91F1-AB22-1A996953045F}"/>
              </a:ext>
            </a:extLst>
          </p:cNvPr>
          <p:cNvSpPr/>
          <p:nvPr/>
        </p:nvSpPr>
        <p:spPr>
          <a:xfrm>
            <a:off x="1620203" y="335481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3EC3B5-A028-AAA3-AEEB-645FC8EB5FE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．在公共场所活动，公民应当遵守一定的秩序。下列行为符合维护公共秩序规定的是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购买商品、等候服务时依次排队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文明就餐，使用公勺、公筷分餐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乘坐公共交通工具时按秩序上下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劳动者依法与企业签订劳动合同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a46c">
            <a:extLst>
              <a:ext uri="{FF2B5EF4-FFF2-40B4-BE49-F238E27FC236}">
                <a16:creationId xmlns:a16="http://schemas.microsoft.com/office/drawing/2014/main" id="{47A999B7-CB7A-B178-A65F-FE81A7880A62}"/>
              </a:ext>
            </a:extLst>
          </p:cNvPr>
          <p:cNvSpPr/>
          <p:nvPr/>
        </p:nvSpPr>
        <p:spPr>
          <a:xfrm>
            <a:off x="5700078" y="20930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1267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93EC4E-F8F3-FC4C-F7A4-DDA6C6C3DB87}"/>
              </a:ext>
            </a:extLst>
          </p:cNvPr>
          <p:cNvSpPr txBox="1">
            <a:spLocks noChangeAspect="1"/>
          </p:cNvSpPr>
          <p:nvPr/>
        </p:nvSpPr>
        <p:spPr>
          <a:xfrm>
            <a:off x="398585" y="1362536"/>
            <a:ext cx="11385375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．乘车时要自觉排队，依次上车；游览时要爱护公物、文物、古迹和花草树木；观看电影时，不能高声喧哗，这说明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社会生活离不开规则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社会正常运行需要秩序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社会秩序全都得靠法律约束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社会秩序离不开社会规则的维系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23dc">
            <a:extLst>
              <a:ext uri="{FF2B5EF4-FFF2-40B4-BE49-F238E27FC236}">
                <a16:creationId xmlns:a16="http://schemas.microsoft.com/office/drawing/2014/main" id="{84DC2B22-DCBB-E38E-7C6C-A6D469FA6594}"/>
              </a:ext>
            </a:extLst>
          </p:cNvPr>
          <p:cNvSpPr/>
          <p:nvPr/>
        </p:nvSpPr>
        <p:spPr>
          <a:xfrm>
            <a:off x="10315063" y="2093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6958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094A5FC-B002-CD6A-B14E-939741EF0B7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．保护动物，爱心满满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．不守规则，缺乏文明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．凭票坐车，无可厚非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．严重违法，应受处罚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8FC75F-17F1-795D-308D-5087ECB79B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27696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．管好一只宠物狗，绝不是一件微不足道的小事、私事。图中公交车上养狗人士的行为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cf1d">
            <a:extLst>
              <a:ext uri="{FF2B5EF4-FFF2-40B4-BE49-F238E27FC236}">
                <a16:creationId xmlns:a16="http://schemas.microsoft.com/office/drawing/2014/main" id="{95A7F4DE-F5A6-0A34-D4E9-75E9D048C0D4}"/>
              </a:ext>
            </a:extLst>
          </p:cNvPr>
          <p:cNvSpPr/>
          <p:nvPr/>
        </p:nvSpPr>
        <p:spPr>
          <a:xfrm>
            <a:off x="6108065" y="1658200"/>
            <a:ext cx="1389125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38.jpeg">
            <a:extLst>
              <a:ext uri="{FF2B5EF4-FFF2-40B4-BE49-F238E27FC236}">
                <a16:creationId xmlns:a16="http://schemas.microsoft.com/office/drawing/2014/main" id="{FF2ECC1C-B823-FE85-4EA8-BDD41FB1F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119" y="2322799"/>
            <a:ext cx="3319994" cy="259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7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C13332-C780-8BE0-DF59-185C3D92B30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．在生活中有很多规定，如“不准带手机进考场”“严禁酒后驾车”“严禁携带易燃易爆物品上车”等。每个公民都必须遵守这些规定，因为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．我国现在建立的法律制度还不够完备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．社会规则保障社会秩序的实现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．公民无法做到自律只能依靠外在约束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．人们的社会行为都是不自觉的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45de">
            <a:extLst>
              <a:ext uri="{FF2B5EF4-FFF2-40B4-BE49-F238E27FC236}">
                <a16:creationId xmlns:a16="http://schemas.microsoft.com/office/drawing/2014/main" id="{A8AE7046-65E7-4DBF-7D6F-62C9D861F624}"/>
              </a:ext>
            </a:extLst>
          </p:cNvPr>
          <p:cNvSpPr/>
          <p:nvPr/>
        </p:nvSpPr>
        <p:spPr>
          <a:xfrm>
            <a:off x="5292090" y="272702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502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224232-3132-D8D4-7139-B117C51E351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．下列行为属于他律的是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．出租车司机小王将乘客遗忘在车上的钱包拿到公司并设法寻找失主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．小林坚持锻炼身体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．小亮被妈妈从网吧寻找到并带回家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．小强在上网时发现不健康的网页立即关闭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d066">
            <a:extLst>
              <a:ext uri="{FF2B5EF4-FFF2-40B4-BE49-F238E27FC236}">
                <a16:creationId xmlns:a16="http://schemas.microsoft.com/office/drawing/2014/main" id="{56D0CF82-347A-B7AE-A3B6-F789E8A7F2A8}"/>
              </a:ext>
            </a:extLst>
          </p:cNvPr>
          <p:cNvSpPr/>
          <p:nvPr/>
        </p:nvSpPr>
        <p:spPr>
          <a:xfrm>
            <a:off x="5495290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69557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64580A8-82AA-D948-E889-6AEE6BBB26A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900876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．我们应具有规则意识，自觉遵守社会秩序</a:t>
            </a:r>
            <a:endParaRPr lang="zh-CN" altLang="zh-CN" sz="32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．社会秩序包括公共场所、生产、交通等方面</a:t>
            </a:r>
            <a:endParaRPr lang="zh-CN" altLang="zh-CN" sz="32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．我国应进步完善道德、纪律、法律等规则</a:t>
            </a:r>
            <a:endParaRPr lang="zh-CN" altLang="zh-CN" sz="32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．有关部门应依法打击扰乱企事业单位秩序的行为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CF89F1-9455-EB01-6B0E-469BD6FDBE4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99338"/>
            <a:ext cx="6856976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．某校学生会开展一次以“红灯停，绿灯行”为主题的社会调查活动。他们在市区某交通路口统计闯红灯情况，结果汇总如图。这给我们的警示是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aef9">
            <a:extLst>
              <a:ext uri="{FF2B5EF4-FFF2-40B4-BE49-F238E27FC236}">
                <a16:creationId xmlns:a16="http://schemas.microsoft.com/office/drawing/2014/main" id="{8B325461-1317-3BE5-5803-56A7CF32416C}"/>
              </a:ext>
            </a:extLst>
          </p:cNvPr>
          <p:cNvSpPr/>
          <p:nvPr/>
        </p:nvSpPr>
        <p:spPr>
          <a:xfrm>
            <a:off x="804228" y="3431794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8" name="image39.jpeg">
            <a:extLst>
              <a:ext uri="{FF2B5EF4-FFF2-40B4-BE49-F238E27FC236}">
                <a16:creationId xmlns:a16="http://schemas.microsoft.com/office/drawing/2014/main" id="{0FB6BDF1-169C-F809-0683-2AC2F84C4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1591" y="1042126"/>
            <a:ext cx="3712707" cy="238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2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11</TotalTime>
  <Words>2161</Words>
  <Application>Microsoft Office PowerPoint</Application>
  <PresentationFormat>宽屏</PresentationFormat>
  <Paragraphs>85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8</cp:revision>
  <dcterms:created xsi:type="dcterms:W3CDTF">2025-08-29T23:53:35Z</dcterms:created>
  <dcterms:modified xsi:type="dcterms:W3CDTF">2025-09-02T02:56:45Z</dcterms:modified>
</cp:coreProperties>
</file>