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879" r:id="rId10"/>
    <p:sldId id="880" r:id="rId11"/>
    <p:sldId id="881" r:id="rId12"/>
    <p:sldId id="882" r:id="rId13"/>
    <p:sldId id="259" r:id="rId14"/>
    <p:sldId id="883" r:id="rId15"/>
    <p:sldId id="884" r:id="rId16"/>
    <p:sldId id="885" r:id="rId17"/>
    <p:sldId id="886" r:id="rId18"/>
    <p:sldId id="873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5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120" y="84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第一课时　坚守公平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DA24D249-5D20-91BC-2052-028BEBF204E7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C3596A30-3B68-1884-36C1-687B7FDA4B17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821515"/>
              <a:chExt cx="11744425" cy="5332963"/>
            </a:xfrm>
          </p:grpSpPr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C3305333-B7BC-8098-4E0A-AE9CEE8950C5}"/>
                  </a:ext>
                </a:extLst>
              </p:cNvPr>
              <p:cNvGrpSpPr/>
              <p:nvPr/>
            </p:nvGrpSpPr>
            <p:grpSpPr>
              <a:xfrm>
                <a:off x="223788" y="821515"/>
                <a:ext cx="11744425" cy="5332963"/>
                <a:chOff x="223788" y="561261"/>
                <a:chExt cx="11744425" cy="5332963"/>
              </a:xfrm>
            </p:grpSpPr>
            <p:sp>
              <p:nvSpPr>
                <p:cNvPr id="25" name="矩形 24">
                  <a:extLst>
                    <a:ext uri="{FF2B5EF4-FFF2-40B4-BE49-F238E27FC236}">
                      <a16:creationId xmlns:a16="http://schemas.microsoft.com/office/drawing/2014/main" id="{C6D72928-2564-AC34-C8A5-E6F6E001632E}"/>
                    </a:ext>
                  </a:extLst>
                </p:cNvPr>
                <p:cNvSpPr/>
                <p:nvPr/>
              </p:nvSpPr>
              <p:spPr>
                <a:xfrm>
                  <a:off x="223788" y="561261"/>
                  <a:ext cx="11744425" cy="5332963"/>
                </a:xfrm>
                <a:prstGeom prst="rect">
                  <a:avLst/>
                </a:prstGeom>
                <a:solidFill>
                  <a:srgbClr val="FFFCC5"/>
                </a:solidFill>
                <a:ln>
                  <a:solidFill>
                    <a:srgbClr val="FF01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26" name="Freeform 6">
                  <a:extLst>
                    <a:ext uri="{FF2B5EF4-FFF2-40B4-BE49-F238E27FC236}">
                      <a16:creationId xmlns:a16="http://schemas.microsoft.com/office/drawing/2014/main" id="{6282B25F-C43F-7344-259E-7613BCE184D7}"/>
                    </a:ext>
                  </a:extLst>
                </p:cNvPr>
                <p:cNvSpPr/>
                <p:nvPr/>
              </p:nvSpPr>
              <p:spPr bwMode="auto">
                <a:xfrm>
                  <a:off x="225393" y="561261"/>
                  <a:ext cx="9490509" cy="5332963"/>
                </a:xfrm>
                <a:custGeom>
                  <a:avLst/>
                  <a:gdLst>
                    <a:gd name="T0" fmla="*/ 0 w 4756"/>
                    <a:gd name="T1" fmla="*/ 0 h 2239"/>
                    <a:gd name="T2" fmla="*/ 3897 w 4756"/>
                    <a:gd name="T3" fmla="*/ 0 h 2239"/>
                    <a:gd name="T4" fmla="*/ 4756 w 4756"/>
                    <a:gd name="T5" fmla="*/ 1121 h 2239"/>
                    <a:gd name="T6" fmla="*/ 3897 w 4756"/>
                    <a:gd name="T7" fmla="*/ 2239 h 2239"/>
                    <a:gd name="T8" fmla="*/ 0 w 4756"/>
                    <a:gd name="T9" fmla="*/ 2239 h 2239"/>
                    <a:gd name="T10" fmla="*/ 0 w 4756"/>
                    <a:gd name="T11" fmla="*/ 0 h 22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756" h="2239">
                      <a:moveTo>
                        <a:pt x="0" y="0"/>
                      </a:moveTo>
                      <a:lnTo>
                        <a:pt x="3897" y="0"/>
                      </a:lnTo>
                      <a:lnTo>
                        <a:pt x="4756" y="1121"/>
                      </a:lnTo>
                      <a:lnTo>
                        <a:pt x="3897" y="2239"/>
                      </a:lnTo>
                      <a:lnTo>
                        <a:pt x="0" y="223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0012"/>
                </a:solidFill>
                <a:ln w="0">
                  <a:noFill/>
                  <a:prstDash val="solid"/>
                  <a:round/>
                </a:ln>
              </p:spPr>
              <p:txBody>
                <a:bodyPr vert="horz" wrap="square" lIns="128580" tIns="64290" rIns="128580" bIns="64290" numCol="1" anchor="t" anchorCtr="0" compatLnSpc="1"/>
                <a:lstStyle/>
                <a:p>
                  <a:endParaRPr lang="zh-CN" altLang="en-US" dirty="0"/>
                </a:p>
              </p:txBody>
            </p:sp>
          </p:grpSp>
          <p:pic>
            <p:nvPicPr>
              <p:cNvPr id="18" name="图片 17">
                <a:extLst>
                  <a:ext uri="{FF2B5EF4-FFF2-40B4-BE49-F238E27FC236}">
                    <a16:creationId xmlns:a16="http://schemas.microsoft.com/office/drawing/2014/main" id="{E4F9485F-51E3-32F3-0FAD-8A66BA8F4A5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538843" y="1514759"/>
                <a:ext cx="5602377" cy="3753593"/>
              </a:xfrm>
              <a:prstGeom prst="rect">
                <a:avLst/>
              </a:prstGeom>
            </p:spPr>
          </p:pic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id="{84CBA5A1-4E59-94BE-C580-F6C236A26272}"/>
                  </a:ext>
                </a:extLst>
              </p:cNvPr>
              <p:cNvGrpSpPr/>
              <p:nvPr/>
            </p:nvGrpSpPr>
            <p:grpSpPr>
              <a:xfrm>
                <a:off x="9151034" y="4639752"/>
                <a:ext cx="2704218" cy="1339283"/>
                <a:chOff x="9051182" y="4714359"/>
                <a:chExt cx="2704218" cy="1339283"/>
              </a:xfrm>
            </p:grpSpPr>
            <p:grpSp>
              <p:nvGrpSpPr>
                <p:cNvPr id="20" name="组合 19">
                  <a:extLst>
                    <a:ext uri="{FF2B5EF4-FFF2-40B4-BE49-F238E27FC236}">
                      <a16:creationId xmlns:a16="http://schemas.microsoft.com/office/drawing/2014/main" id="{D36F44E6-1488-263C-F2F7-E31264AC29CC}"/>
                    </a:ext>
                  </a:extLst>
                </p:cNvPr>
                <p:cNvGrpSpPr/>
                <p:nvPr/>
              </p:nvGrpSpPr>
              <p:grpSpPr>
                <a:xfrm>
                  <a:off x="9051182" y="4714359"/>
                  <a:ext cx="2704218" cy="1339283"/>
                  <a:chOff x="8965838" y="4823543"/>
                  <a:chExt cx="2704218" cy="1339283"/>
                </a:xfrm>
              </p:grpSpPr>
              <p:sp>
                <p:nvSpPr>
                  <p:cNvPr id="22" name="矩形: 圆角 21">
                    <a:extLst>
                      <a:ext uri="{FF2B5EF4-FFF2-40B4-BE49-F238E27FC236}">
                        <a16:creationId xmlns:a16="http://schemas.microsoft.com/office/drawing/2014/main" id="{301D4674-5E08-5CEF-6A49-34D932B57894}"/>
                      </a:ext>
                    </a:extLst>
                  </p:cNvPr>
                  <p:cNvSpPr/>
                  <p:nvPr/>
                </p:nvSpPr>
                <p:spPr>
                  <a:xfrm>
                    <a:off x="8965838" y="4823543"/>
                    <a:ext cx="2704218" cy="1339283"/>
                  </a:xfrm>
                  <a:prstGeom prst="roundRect">
                    <a:avLst/>
                  </a:prstGeom>
                  <a:noFill/>
                  <a:ln w="28575">
                    <a:noFill/>
                  </a:ln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840">
                      <a:latin typeface="Times New Roman" panose="02020603050405020304" pitchFamily="18" charset="0"/>
                      <a:sym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3" name="文本框 22">
                    <a:extLst>
                      <a:ext uri="{FF2B5EF4-FFF2-40B4-BE49-F238E27FC236}">
                        <a16:creationId xmlns:a16="http://schemas.microsoft.com/office/drawing/2014/main" id="{99D251E4-C802-36DB-61CF-71D101B9561F}"/>
                      </a:ext>
                    </a:extLst>
                  </p:cNvPr>
                  <p:cNvSpPr txBox="1"/>
                  <p:nvPr/>
                </p:nvSpPr>
                <p:spPr>
                  <a:xfrm>
                    <a:off x="9230509" y="5036925"/>
                    <a:ext cx="2236510" cy="58477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l"/>
                    <a:r>
                      <a:rPr lang="zh-CN" altLang="en-US" sz="3200" b="1" dirty="0">
                        <a:ea typeface="微软雅黑" panose="020B0503020204020204" pitchFamily="34" charset="-122"/>
                        <a:sym typeface="Times New Roman" panose="02020603050405020304" pitchFamily="18" charset="0"/>
                      </a:rPr>
                      <a:t>道德与法治</a:t>
                    </a:r>
                  </a:p>
                </p:txBody>
              </p:sp>
              <p:sp>
                <p:nvSpPr>
                  <p:cNvPr id="24" name="文本框 23">
                    <a:extLst>
                      <a:ext uri="{FF2B5EF4-FFF2-40B4-BE49-F238E27FC236}">
                        <a16:creationId xmlns:a16="http://schemas.microsoft.com/office/drawing/2014/main" id="{E30A6D2E-16A3-4F16-C35E-D54E79636D4E}"/>
                      </a:ext>
                    </a:extLst>
                  </p:cNvPr>
                  <p:cNvSpPr txBox="1"/>
                  <p:nvPr/>
                </p:nvSpPr>
                <p:spPr>
                  <a:xfrm>
                    <a:off x="9080133" y="5595467"/>
                    <a:ext cx="2475627" cy="4001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2000" b="1" spc="300" dirty="0">
                        <a:cs typeface="Times New Roman" panose="02020603050405020304" pitchFamily="18" charset="0"/>
                        <a:sym typeface="Times New Roman" panose="02020603050405020304" pitchFamily="18" charset="0"/>
                      </a:rPr>
                      <a:t>八年级 上册</a:t>
                    </a:r>
                  </a:p>
                </p:txBody>
              </p:sp>
            </p:grp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659DA7CE-0AEE-BFFE-97EE-FBAC238DF54F}"/>
                    </a:ext>
                  </a:extLst>
                </p:cNvPr>
                <p:cNvCxnSpPr/>
                <p:nvPr/>
              </p:nvCxnSpPr>
              <p:spPr>
                <a:xfrm>
                  <a:off x="9288057" y="5485237"/>
                  <a:ext cx="2254217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DA9D3E51-302D-E568-08F1-6E7CC941A6B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17992" y="1043545"/>
              <a:ext cx="1730939" cy="6164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C4D6E8E-2E1F-DFE0-5880-16E1BB136B31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82623"/>
            <a:ext cx="10833100" cy="3873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．“人人好公，则天下太平；人人营私，则天下大乱。”这一名言揭示的道理是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．公平是个人生存和发展的重要保障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．公平就是处理事情不偏袒任何一方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．公平是社会稳定和进步的重要基础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．违背公平原则就会受到法律的制裁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ffc40">
            <a:extLst>
              <a:ext uri="{FF2B5EF4-FFF2-40B4-BE49-F238E27FC236}">
                <a16:creationId xmlns:a16="http://schemas.microsoft.com/office/drawing/2014/main" id="{59E5864D-CD8B-5B4A-A7EF-59D8F542B179}"/>
              </a:ext>
            </a:extLst>
          </p:cNvPr>
          <p:cNvSpPr/>
          <p:nvPr/>
        </p:nvSpPr>
        <p:spPr>
          <a:xfrm>
            <a:off x="4884103" y="2413127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3483870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658811C-7610-C6A3-A8CF-53FB03EA5B30}"/>
              </a:ext>
            </a:extLst>
          </p:cNvPr>
          <p:cNvSpPr txBox="1">
            <a:spLocks noChangeAspect="1"/>
          </p:cNvSpPr>
          <p:nvPr/>
        </p:nvSpPr>
        <p:spPr>
          <a:xfrm>
            <a:off x="472972" y="937592"/>
            <a:ext cx="10833100" cy="54378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9.2024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，一网民发布视频称，在某市场购物时发现一商户短斤少两，并被市场主办方工作人员抢夺手机。相关部门立即成立联合调查组开展调查。目前，市场主办方已将涉事商户清理出场，对工作人员曹某予以辞退。这告诉我们</a:t>
            </a:r>
            <a:r>
              <a:rPr lang="en-US" altLang="zh-CN" sz="30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0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0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客观、理智地面对，努力营造公平的环境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0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多份理解，多份宽容，不要小题大做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0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坚守原则立场，敢于对不公平说“不”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0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采用合理合法方式，谋求最大限度的公平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0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①②③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B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0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①②④</a:t>
            </a:r>
            <a:r>
              <a:rPr lang="en-US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0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①③④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D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0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②③④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171b9">
            <a:extLst>
              <a:ext uri="{FF2B5EF4-FFF2-40B4-BE49-F238E27FC236}">
                <a16:creationId xmlns:a16="http://schemas.microsoft.com/office/drawing/2014/main" id="{18F1DF38-8403-5A60-CF73-3AF99CA245BA}"/>
              </a:ext>
            </a:extLst>
          </p:cNvPr>
          <p:cNvSpPr/>
          <p:nvPr/>
        </p:nvSpPr>
        <p:spPr>
          <a:xfrm>
            <a:off x="9389325" y="2817192"/>
            <a:ext cx="1354201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0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2713252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DBC92FE-B56F-76AF-97D2-355342551F5F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722361"/>
            <a:ext cx="10833100" cy="57942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小花是学校学生会的卫生检查员。她在检查本班卫生状况的时候，发现地上有垃圾，就依照规定扣了班级的分。在检查隔壁班时，发现该班卫生情况良好，就按照规定评了高分。她所在班级因此失去了清洁班的荣誉。对小花的行为，下列说法正确的是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．表明她缺乏集体荣誉感和归属感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．面对利益冲突她能坚守公平立场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．她的做法不利于维护班级的利益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．她采用合理方法谋求了绝对公平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b5748">
            <a:extLst>
              <a:ext uri="{FF2B5EF4-FFF2-40B4-BE49-F238E27FC236}">
                <a16:creationId xmlns:a16="http://schemas.microsoft.com/office/drawing/2014/main" id="{3B91045E-FD61-95CF-7A36-10E59AED1AED}"/>
              </a:ext>
            </a:extLst>
          </p:cNvPr>
          <p:cNvSpPr/>
          <p:nvPr/>
        </p:nvSpPr>
        <p:spPr>
          <a:xfrm>
            <a:off x="4068128" y="3354817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852281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58781BB8-D096-514C-C308-51F6EB4D0BFB}"/>
              </a:ext>
            </a:extLst>
          </p:cNvPr>
          <p:cNvSpPr txBox="1">
            <a:spLocks noChangeAspect="1"/>
          </p:cNvSpPr>
          <p:nvPr/>
        </p:nvSpPr>
        <p:spPr>
          <a:xfrm>
            <a:off x="277132" y="1179525"/>
            <a:ext cx="11637736" cy="54378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0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【感受公平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0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共建和谐】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．阅读材料，完成下列要求。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0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材料一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古希腊剧作家欧里庇得斯在《腓尼基妇女》中写道：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平等，它是人类的自然法则</a:t>
            </a:r>
            <a:r>
              <a:rPr lang="en-US" altLang="zh-CN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权利和命运由它分配。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中国历代农民战争和农民起义都以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均平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为口号。如北宋初的王小波、李顺起义，口号为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吾疾贫富不均，今为汝均之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。直至清朝末年洪秀全的太平天国运动，口号仍是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薄赋税、均贫富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。我国宪法明确规定，公民在法律面前一律平等。党的十八大将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平等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作为我国社会主义核心价值观的基本要素确定下来。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7D6B45D-E387-9599-23B0-BE82BD9050FC}"/>
              </a:ext>
            </a:extLst>
          </p:cNvPr>
          <p:cNvSpPr txBox="1">
            <a:spLocks noChangeAspect="1"/>
          </p:cNvSpPr>
          <p:nvPr/>
        </p:nvSpPr>
        <p:spPr>
          <a:xfrm>
            <a:off x="546715" y="1645544"/>
            <a:ext cx="10833100" cy="672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结合材料和所学知识，谈谈平等的重要性。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5E1EBCD-CB35-0BFE-72D8-644F5DB401B5}"/>
              </a:ext>
            </a:extLst>
          </p:cNvPr>
          <p:cNvSpPr txBox="1">
            <a:spLocks noChangeAspect="1"/>
          </p:cNvSpPr>
          <p:nvPr/>
        </p:nvSpPr>
        <p:spPr>
          <a:xfrm>
            <a:off x="546715" y="2318421"/>
            <a:ext cx="11369982" cy="19532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平等是人类的崇高理想，是社会主义核心价值观的重要内容。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平等是社会发展的永恒主题，它有助于人们政治上平等参与、经济上共同富裕、文化上共建共享。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3233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7E372B8-4C25-5AA7-AB59-68757447429B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42449"/>
            <a:ext cx="108331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材料二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国梦是民族的梦，也是每个中国人的梦。鼓励人人成就梦想，离不开公平正义的社会环境。公平正义是中国特色社会主义的内在要求，更是人人成就梦想的重要前提。一个合理且充满活力和创造力的社会，应该是充满机遇的社会，更是通过奋斗实现愿望、获取成功的社会。营造公平的社会环境，保证人民平等参与平等发展的权利，才能让每个人的梦想都能开出灿烂的花朵，结出累累的果实，为中国梦的实现增光添彩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64714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C28F229-DE98-A8E2-F1A7-0D47EA1567A4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42449"/>
            <a:ext cx="10833100" cy="672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结合材料，谈谈公平对个人和社会的重要性。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D9FDA4C-173E-322E-7796-4344E05C826C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715326"/>
            <a:ext cx="1083310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公平是个人生存和发展的重要保障。公平能保证个人的合法权益，使个人获得实实在在的发展机会和成长条件，而且能让人感到被尊重，感受生活的美好，激发工作热情和积极性。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公平是社会稳定和进步的重要基础。公平有利于协调社会各方面的利益关系，减少社会冲突，化解社会矛盾，保障社会长治久安；有利于营造良好的竞争环境，激励人们通过奋斗创造社会财富，推动社会持续健康发展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7093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362D0AC-076C-3568-54E5-77101A580DF5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676498"/>
            <a:ext cx="10833100" cy="618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公平是人类社会共同的向往和追求，我们应该怎样坚守公平？</a:t>
            </a:r>
            <a:endParaRPr lang="zh-CN" altLang="zh-CN" sz="29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49FA177-36E5-CDED-CC4F-71CE8BB04A96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16673"/>
            <a:ext cx="10833100" cy="52597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29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29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维护社会公平，需要每个人努力追求公平、捍卫公平。面对利益冲突，我们要站在公平的立场，学会担当，以公平之心为人处世。遇到不公平的现象时，我们要坚守原则立场，敢于对不公平说</a:t>
            </a:r>
            <a:r>
              <a:rPr lang="zh-CN" altLang="zh-CN" sz="29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9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</a:t>
            </a:r>
            <a:r>
              <a:rPr lang="zh-CN" altLang="zh-CN" sz="29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9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，采用合理合法的方式，谋求最大限度的公平，努力营造公平的环境。</a:t>
            </a:r>
            <a:r>
              <a:rPr lang="zh-CN" altLang="zh-CN" sz="29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29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维护社会公平，需要充分发挥规则的保障作用。社会的稳定和发展，要依靠规则来调整和维系。只有全体社会成员都遵守规则，按规则行事，社会公平才有可靠的保障。要通过确立社会的共同准则，明确人们的行为规范，有效调节利益关系、化解矛盾冲突，保障人们各个方面的合理权益。</a:t>
            </a:r>
            <a:endParaRPr lang="zh-CN" altLang="zh-CN" sz="29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4278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第一课时　坚守公平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751701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基础过关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70481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能力提升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第八课　维护公平正义</a:t>
            </a: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5CA2FCD9-5A91-C96B-330C-B34B48812C59}"/>
              </a:ext>
            </a:extLst>
          </p:cNvPr>
          <p:cNvSpPr txBox="1">
            <a:spLocks noChangeAspect="1"/>
          </p:cNvSpPr>
          <p:nvPr/>
        </p:nvSpPr>
        <p:spPr>
          <a:xfrm>
            <a:off x="576211" y="4352400"/>
            <a:ext cx="10833100" cy="13130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．坚守公平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．爱岗敬业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．服务社会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．珍视自由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4F5ABC3-19D7-2C1D-AB23-8D1FD0B1E906}"/>
              </a:ext>
            </a:extLst>
          </p:cNvPr>
          <p:cNvSpPr txBox="1">
            <a:spLocks noChangeAspect="1"/>
          </p:cNvSpPr>
          <p:nvPr/>
        </p:nvSpPr>
        <p:spPr>
          <a:xfrm>
            <a:off x="576211" y="1394425"/>
            <a:ext cx="10833100" cy="672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．以下两名同学讨论的共同话题是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3" name="A_b504d">
            <a:extLst>
              <a:ext uri="{FF2B5EF4-FFF2-40B4-BE49-F238E27FC236}">
                <a16:creationId xmlns:a16="http://schemas.microsoft.com/office/drawing/2014/main" id="{A398C0DC-A86F-920D-3D0B-DD6DA4C456BE}"/>
              </a:ext>
            </a:extLst>
          </p:cNvPr>
          <p:cNvSpPr/>
          <p:nvPr/>
        </p:nvSpPr>
        <p:spPr>
          <a:xfrm>
            <a:off x="7024001" y="1490945"/>
            <a:ext cx="1366519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pic>
        <p:nvPicPr>
          <p:cNvPr id="7" name="image76.jpeg">
            <a:extLst>
              <a:ext uri="{FF2B5EF4-FFF2-40B4-BE49-F238E27FC236}">
                <a16:creationId xmlns:a16="http://schemas.microsoft.com/office/drawing/2014/main" id="{52C50B96-FB72-38DC-BC29-2C65C415B1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88767" y="2269179"/>
            <a:ext cx="6887579" cy="2083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3A89B68-82B7-8EB9-4D2A-964F4D2C62B6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42449"/>
            <a:ext cx="108331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［跨学科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3200" b="1" dirty="0">
                <a:effectLst/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语文］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“大道之行也，天下为公。”公平正义是一个美好社会应有的价值。下列名言能够体现“公平”的有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公与平者，即国之基址也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人而无礼，焉以为德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理国要道，在于公平正直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己所不欲，勿施于人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①③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③④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73a0f">
            <a:extLst>
              <a:ext uri="{FF2B5EF4-FFF2-40B4-BE49-F238E27FC236}">
                <a16:creationId xmlns:a16="http://schemas.microsoft.com/office/drawing/2014/main" id="{82B1A450-CF03-5726-B118-05C12E0CF305}"/>
              </a:ext>
            </a:extLst>
          </p:cNvPr>
          <p:cNvSpPr/>
          <p:nvPr/>
        </p:nvSpPr>
        <p:spPr>
          <a:xfrm>
            <a:off x="1212215" y="2406937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1898397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C1A777F-39F9-C2A0-67E1-3F787B09D239}"/>
              </a:ext>
            </a:extLst>
          </p:cNvPr>
          <p:cNvSpPr txBox="1">
            <a:spLocks noChangeAspect="1"/>
          </p:cNvSpPr>
          <p:nvPr/>
        </p:nvSpPr>
        <p:spPr>
          <a:xfrm>
            <a:off x="440505" y="851948"/>
            <a:ext cx="11310989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．公平正义是一个美好社会应有的价值。我国政府创造条件，让每个人通过自己的奋斗都有公平发展的机会，把公平贯彻到社会最底层。我国政府如此重视公平，因为公平是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社会制度的重要价值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个人生存和发展的重要保障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社会和谐的基本条件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社会稳定和进步的重要基础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①③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②③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②④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a8841">
            <a:extLst>
              <a:ext uri="{FF2B5EF4-FFF2-40B4-BE49-F238E27FC236}">
                <a16:creationId xmlns:a16="http://schemas.microsoft.com/office/drawing/2014/main" id="{2AF77FC9-86E2-C16B-4264-D20DA49F7E6D}"/>
              </a:ext>
            </a:extLst>
          </p:cNvPr>
          <p:cNvSpPr/>
          <p:nvPr/>
        </p:nvSpPr>
        <p:spPr>
          <a:xfrm>
            <a:off x="9541008" y="2216436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3876719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6C2C46A-33DF-7745-E3B6-53F5C90A6B6D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42449"/>
            <a:ext cx="108331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．公平通常指人们基于一定标准或原则，处理事情合情合理、不偏不倚。下列行为中体现公平的是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未成年人违法犯罪免于处罚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国家通过考试公开招考公务员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城乡居民养老保险全覆盖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国家大力推进义务教育均衡发展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①②③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①②④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①③④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②③④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11b46">
            <a:extLst>
              <a:ext uri="{FF2B5EF4-FFF2-40B4-BE49-F238E27FC236}">
                <a16:creationId xmlns:a16="http://schemas.microsoft.com/office/drawing/2014/main" id="{80067C34-6EC0-CA74-43CD-952BD7D3CB14}"/>
              </a:ext>
            </a:extLst>
          </p:cNvPr>
          <p:cNvSpPr/>
          <p:nvPr/>
        </p:nvSpPr>
        <p:spPr>
          <a:xfrm>
            <a:off x="8148003" y="1772953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736548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5FD6641-B085-F262-F927-83E79798D511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62536"/>
            <a:ext cx="1083310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．甲、乙两人分一块蛋糕，因担心谁来切都会给自己多切一些，于是有人出了一个主意，让一个人切，另一人挑，这样分蛋糕的公平问题就解决了。这个故事启示我们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．废除规则，就可以实现公平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．实现公平，需要人人都参与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．规则合理，才可能实现公平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．守护公平，一定要多出主意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f7c3d">
            <a:extLst>
              <a:ext uri="{FF2B5EF4-FFF2-40B4-BE49-F238E27FC236}">
                <a16:creationId xmlns:a16="http://schemas.microsoft.com/office/drawing/2014/main" id="{C5D967E7-046D-9389-1090-E9779885641F}"/>
              </a:ext>
            </a:extLst>
          </p:cNvPr>
          <p:cNvSpPr/>
          <p:nvPr/>
        </p:nvSpPr>
        <p:spPr>
          <a:xfrm>
            <a:off x="9779953" y="2727024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3425831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567D958-6E60-BDE6-6B94-C3F7A2254361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42449"/>
            <a:ext cx="108331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．某校举行党史知识竞赛，下列有利于保证竞赛公平的措施有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参赛对象：所有在本校就读的学生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参赛准备：征求选手对比赛规则的看法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参赛规则：选手根据抽签决定参赛次序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参赛结果：对参加竞赛的选手都给一样的名次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①②③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①②④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①③④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②③④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d67e0">
            <a:extLst>
              <a:ext uri="{FF2B5EF4-FFF2-40B4-BE49-F238E27FC236}">
                <a16:creationId xmlns:a16="http://schemas.microsoft.com/office/drawing/2014/main" id="{E7F865E2-8E80-6769-6BB1-64E6CDB7CC8E}"/>
              </a:ext>
            </a:extLst>
          </p:cNvPr>
          <p:cNvSpPr/>
          <p:nvPr/>
        </p:nvSpPr>
        <p:spPr>
          <a:xfrm>
            <a:off x="1620203" y="1772953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248835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149011D-7BB0-4150-D67B-0D2269E672A7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722361"/>
            <a:ext cx="10833100" cy="57942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．某市体育中考采用人脸识别进行检录，严防替考代考；增加一分钟跳绳、仰卧起坐等电子检测设备，确保数据精准化；考试过程实行全监控覆盖，数据实现同步上传，做到公平公开公正。这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为每位考生提供了同等的机会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体现了对每位考生的不偏不倚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使考生所有的利益都能够实现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保证每位考生都取得优秀成绩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②③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③④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a40b2">
            <a:extLst>
              <a:ext uri="{FF2B5EF4-FFF2-40B4-BE49-F238E27FC236}">
                <a16:creationId xmlns:a16="http://schemas.microsoft.com/office/drawing/2014/main" id="{621C5B5E-B0DB-BF3D-628C-451D4AC7E1FA}"/>
              </a:ext>
            </a:extLst>
          </p:cNvPr>
          <p:cNvSpPr/>
          <p:nvPr/>
        </p:nvSpPr>
        <p:spPr>
          <a:xfrm>
            <a:off x="3660140" y="2720833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2104010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2个栏目  32号复制.potx" id="{EEF34D57-1CD1-4187-A1D4-2EDACFAF27DC}" vid="{A3987F0F-1148-49C8-B41F-2229E4383FF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模板无字号2个栏目  32号复制</Template>
  <TotalTime>9</TotalTime>
  <Words>2354</Words>
  <Application>Microsoft Office PowerPoint</Application>
  <PresentationFormat>宽屏</PresentationFormat>
  <Paragraphs>85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等线</vt:lpstr>
      <vt:lpstr>黑体</vt:lpstr>
      <vt:lpstr>宋体</vt:lpstr>
      <vt:lpstr>微软雅黑</vt:lpstr>
      <vt:lpstr>Arial</vt:lpstr>
      <vt:lpstr>Calibri</vt:lpstr>
      <vt:lpstr>Cambria Math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xj h</dc:creator>
  <cp:lastModifiedBy>fei li</cp:lastModifiedBy>
  <cp:revision>13</cp:revision>
  <dcterms:created xsi:type="dcterms:W3CDTF">2025-08-29T23:53:35Z</dcterms:created>
  <dcterms:modified xsi:type="dcterms:W3CDTF">2025-09-02T03:10:08Z</dcterms:modified>
</cp:coreProperties>
</file>