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ECC581B-9E35-0F57-C96E-272EF087ACD4}"/>
              </a:ext>
            </a:extLst>
          </p:cNvPr>
          <p:cNvSpPr txBox="1">
            <a:spLocks noChangeAspect="1"/>
          </p:cNvSpPr>
          <p:nvPr/>
        </p:nvSpPr>
        <p:spPr>
          <a:xfrm>
            <a:off x="531965" y="5093822"/>
            <a:ext cx="11384731" cy="11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增强奉献意识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丰富精神生活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增强劳动意识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培养亲社会行为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85D3FC-B336-AC39-B015-DA6421A85EF6}"/>
              </a:ext>
            </a:extLst>
          </p:cNvPr>
          <p:cNvSpPr txBox="1">
            <a:spLocks noChangeAspect="1"/>
          </p:cNvSpPr>
          <p:nvPr/>
        </p:nvSpPr>
        <p:spPr>
          <a:xfrm>
            <a:off x="531965" y="856974"/>
            <a:ext cx="108331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．某校因地制宜，开展了以“栽种仙草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NEU-BZ"/>
                <a:cs typeface="Times New Roman" panose="02020603050405020304" pitchFamily="18" charset="0"/>
              </a:rPr>
              <a:t>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奏响劳动赞歌”为主题的研学活动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如表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。开展这一活动有利于我们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dirty="0"/>
          </a:p>
        </p:txBody>
      </p:sp>
      <p:sp>
        <p:nvSpPr>
          <p:cNvPr id="2" name="A_ae329">
            <a:extLst>
              <a:ext uri="{FF2B5EF4-FFF2-40B4-BE49-F238E27FC236}">
                <a16:creationId xmlns:a16="http://schemas.microsoft.com/office/drawing/2014/main" id="{C02748CF-98C9-3DC3-9BA3-6F236E5D793B}"/>
              </a:ext>
            </a:extLst>
          </p:cNvPr>
          <p:cNvSpPr/>
          <p:nvPr/>
        </p:nvSpPr>
        <p:spPr>
          <a:xfrm>
            <a:off x="7308368" y="1508230"/>
            <a:ext cx="1298638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A81E6E4-F36B-1947-4449-54B87225419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14296166"/>
              </p:ext>
            </p:extLst>
          </p:nvPr>
        </p:nvGraphicFramePr>
        <p:xfrm>
          <a:off x="679450" y="2018254"/>
          <a:ext cx="10833100" cy="3074670"/>
        </p:xfrm>
        <a:graphic>
          <a:graphicData uri="http://schemas.openxmlformats.org/drawingml/2006/table">
            <a:tbl>
              <a:tblPr firstRow="1" firstCol="1" bandRow="1"/>
              <a:tblGrid>
                <a:gridCol w="1208344">
                  <a:extLst>
                    <a:ext uri="{9D8B030D-6E8A-4147-A177-3AD203B41FA5}">
                      <a16:colId xmlns:a16="http://schemas.microsoft.com/office/drawing/2014/main" val="1269536625"/>
                    </a:ext>
                  </a:extLst>
                </a:gridCol>
                <a:gridCol w="9624756">
                  <a:extLst>
                    <a:ext uri="{9D8B030D-6E8A-4147-A177-3AD203B41FA5}">
                      <a16:colId xmlns:a16="http://schemas.microsoft.com/office/drawing/2014/main" val="5754523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研学行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为让学生从教室走向田间，从书本走向生活，该研学团走进基地，进行研学种植。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9821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亲体验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同学们在现场种植了仙草之后，还体验了烧仙草的制作过程。从清洗到熬煮仙草，亲眼见证烧仙草的奇迹变化，并尝到了纯天然零添加的烧仙草。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7160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享收获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在经历了眼中仙草到嘴里仙草的奇妙之旅后，同学们积极分享了自己此次研学的收获。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244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31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BF766C-DE48-7057-55AF-685C1A2EDE7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【学习榜样精神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积极奉献社会】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中央宣传部文明培育局公布了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年全国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新时代好少年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先进事迹发布名单。让我们一起来关注安徽好少年李智琳、李慧琳双胞胎姐妹的事迹，向她们学习，汲取榜样力量。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757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5B75AB-F090-63C3-0625-D8DFA01105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亲社会行为助成长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李智琳、李慧琳姐妹俩很小的时候，爸爸因病失去了工作和行动能力。为了给妈妈分忧，姐妹俩传承良好家风，在生活上学会自理，收拾家务样样在行；学习上你追我赶，连续四年获评校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三好学生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优秀班干部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；对身边有困难的同学，她们也有求必应，总是积极伸出援助的小手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姐妹俩还经常利用周末和假期积极参加志愿服务活动，累计服务时长近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小时，服务近万人。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608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379D69-9C21-6F67-1B35-B8EE9FB979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326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李智琳、李慧琳姐妹参加这些活动有什么意义？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6625D2-5D94-57F9-F0FF-BF9B06178DB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06138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有利于她们养成良好的行为习惯，形成正确的价值观，获得他人和社会的接纳与认可；能够为他人带来温暖，使人际关系更加融洽，为社会增添正能量。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75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8ADF00-9236-817E-2ED5-F6414BAEDEC3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716713"/>
            <a:ext cx="10833100" cy="259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青春在行动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共筑成长桥梁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为了向李智琳、李慧琳姐妹学习，汲取榜样力量，绽放青春光彩，你所在的学校决定组建学生志愿服务队伍，并设计了以下招募方案。</a:t>
            </a:r>
            <a:endParaRPr lang="zh-CN" altLang="en-US" sz="32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AF7DFE-A770-F899-553A-FC93A8E9FFD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910132"/>
              </p:ext>
            </p:extLst>
          </p:nvPr>
        </p:nvGraphicFramePr>
        <p:xfrm>
          <a:off x="679450" y="3288890"/>
          <a:ext cx="10833100" cy="3013710"/>
        </p:xfrm>
        <a:graphic>
          <a:graphicData uri="http://schemas.openxmlformats.org/drawingml/2006/table">
            <a:tbl>
              <a:tblPr firstRow="1" firstCol="1" bandRow="1"/>
              <a:tblGrid>
                <a:gridCol w="1766266">
                  <a:extLst>
                    <a:ext uri="{9D8B030D-6E8A-4147-A177-3AD203B41FA5}">
                      <a16:colId xmlns:a16="http://schemas.microsoft.com/office/drawing/2014/main" val="3160915802"/>
                    </a:ext>
                  </a:extLst>
                </a:gridCol>
                <a:gridCol w="9066834">
                  <a:extLst>
                    <a:ext uri="{9D8B030D-6E8A-4147-A177-3AD203B41FA5}">
                      <a16:colId xmlns:a16="http://schemas.microsoft.com/office/drawing/2014/main" val="1718651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活动目的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组建我校学生志愿服务队伍，进行志愿服务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006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服务内容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①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协助完成校园垃圾分类工作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②</a:t>
                      </a:r>
                      <a:r>
                        <a:rPr lang="en-US" alt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___________________________________________________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③</a:t>
                      </a:r>
                      <a:r>
                        <a:rPr lang="en-US" alt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___________________________________________________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3238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招募宣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传方式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①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利用升旗仪式向全校师生进行宣讲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②</a:t>
                      </a:r>
                      <a:r>
                        <a:rPr lang="en-US" altLang="zh-CN" sz="3200" b="1" dirty="0">
                          <a:effectLst/>
                          <a:latin typeface="Cambria Math" panose="02040503050406030204" pitchFamily="18" charset="0"/>
                          <a:ea typeface="宋体" panose="02010600030101010101" pitchFamily="2" charset="-122"/>
                          <a:cs typeface="Cambria Math" panose="02040503050406030204" pitchFamily="18" charset="0"/>
                        </a:rPr>
                        <a:t>___________________________________________________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537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520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0C6580-CE17-733A-51CC-327223B1A81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请你运用所学知识，将以上方案补充完整。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B99601-14AA-DA4B-0B03-426754FFA55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7558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服务内容：参与校园环境清洁；社区法治知识宣讲；协助图书馆进行书籍整理；到福利院帮助孤寡老人等。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招募宣传方式：召开主题班会动员；校园宣传栏张贴海报；学生会、团支部进行号召等。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2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BF13E7-108D-24DB-992F-1B3352C84E25}"/>
              </a:ext>
            </a:extLst>
          </p:cNvPr>
          <p:cNvSpPr txBox="1">
            <a:spLocks noChangeAspect="1"/>
          </p:cNvSpPr>
          <p:nvPr/>
        </p:nvSpPr>
        <p:spPr>
          <a:xfrm>
            <a:off x="590959" y="531860"/>
            <a:ext cx="1125199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【走进社会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快乐成长】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周末，某校八年级学生通过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走进农场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的活动，在包饺子、煮饺子、做面饼、蒸面饼的过程中，体会到了生活的乐趣；从搓稻草绳、剪窗花等实践活动中领略了创造和成功的喜悦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请列举两种你曾体验过的了解、感受社会生活的具体方式。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937265-F69C-1EC3-515D-B29EB8A47091}"/>
              </a:ext>
            </a:extLst>
          </p:cNvPr>
          <p:cNvSpPr txBox="1">
            <a:spLocks noChangeAspect="1"/>
          </p:cNvSpPr>
          <p:nvPr/>
        </p:nvSpPr>
        <p:spPr>
          <a:xfrm>
            <a:off x="590959" y="5013088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学校统一组织参观省博物馆、在老师的带领下和同学们集体野炊、假期和父母一起旅游、参加校外义务植树等。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DF0115-7AD1-044C-DE56-8ECEF2942F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人的成长是不断社会化的过程，那我们应如何参与社会生活，在社会中成长呢？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615453-9C68-4386-A4C6-D915CA90D4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1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在社会生活中，我们学习知识，提升能力，锤炼品格，逐步成长为一名合格的社会成员。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通过持续不断的学习，促进自我发展，创造更加美好的未来。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主动了解社会，关注社会变化发展；了解风俗习惯，遵守社会公德，积极融入社会生活；热心帮助他人，积极投身于社会实践，以聪明才智贡献国家，以开拓进取服务社会。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08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　在社会中健康成长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0ECB4C2-1F04-8C0A-01C3-599C54A860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．出生时，我们是一张“白纸”，父母、老师和社会不停地在“白纸”上添加“颜料”，如教育、帮助和关爱，逐步帮助我们成长为有知识、懂礼貌、守规则的公民。从“白纸”到“公民”的蜕变说明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．人的成长是不断社会化的过程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．社会的发展离不开每个人的努力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．人的身份是在社会关系中确定的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．每个人最终都能成长为一名合格的社会成员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0621">
            <a:extLst>
              <a:ext uri="{FF2B5EF4-FFF2-40B4-BE49-F238E27FC236}">
                <a16:creationId xmlns:a16="http://schemas.microsoft.com/office/drawing/2014/main" id="{EFD9825F-F883-7A86-4C85-711996D94CA8}"/>
              </a:ext>
            </a:extLst>
          </p:cNvPr>
          <p:cNvSpPr/>
          <p:nvPr/>
        </p:nvSpPr>
        <p:spPr>
          <a:xfrm>
            <a:off x="4884103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F7FE15-B8C9-8B23-2764-4F416BE28D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．小明的困惑：“父母总是让我多参与家务劳动，这太耽误学习了，我该怎么办？”以下能帮他走出误区的观点是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．家务劳动是在学习生活技能，但是没有学习重要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．学习既包括知识的获取，也包括各种能力的培养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．我们要在老师的指导下，学习各种科学文化知识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．拥有生活技能，我们就可以成长为合格的社会成员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056">
            <a:extLst>
              <a:ext uri="{FF2B5EF4-FFF2-40B4-BE49-F238E27FC236}">
                <a16:creationId xmlns:a16="http://schemas.microsoft.com/office/drawing/2014/main" id="{C184F424-B2ED-A364-F14F-AE2D057BB1D8}"/>
              </a:ext>
            </a:extLst>
          </p:cNvPr>
          <p:cNvSpPr/>
          <p:nvPr/>
        </p:nvSpPr>
        <p:spPr>
          <a:xfrm>
            <a:off x="804228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8887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B9D54D2-608B-4E68-E339-119340C6B22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25033"/>
            <a:ext cx="10833100" cy="3037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要主动认识社会，融入社会生活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我们的成长是不断社会化的过程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倾力奉献社会才能实现人生价值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每个人都从社会中获得物质支持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5904D6-34DD-B75E-F777-3E17B6034B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55501"/>
            <a:ext cx="10833100" cy="63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．安安参与社会生活的过程，使我们认识到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000" dirty="0"/>
          </a:p>
        </p:txBody>
      </p:sp>
      <p:sp>
        <p:nvSpPr>
          <p:cNvPr id="2" name="A_3f7b2">
            <a:extLst>
              <a:ext uri="{FF2B5EF4-FFF2-40B4-BE49-F238E27FC236}">
                <a16:creationId xmlns:a16="http://schemas.microsoft.com/office/drawing/2014/main" id="{2B7A49DB-5CD5-FD25-6680-C577F0B8F329}"/>
              </a:ext>
            </a:extLst>
          </p:cNvPr>
          <p:cNvSpPr/>
          <p:nvPr/>
        </p:nvSpPr>
        <p:spPr>
          <a:xfrm>
            <a:off x="8255953" y="652021"/>
            <a:ext cx="1312165" cy="44809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A9B27D0-F436-7706-AB21-9AB12278480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81873904"/>
              </p:ext>
            </p:extLst>
          </p:nvPr>
        </p:nvGraphicFramePr>
        <p:xfrm>
          <a:off x="856431" y="1192983"/>
          <a:ext cx="10833100" cy="2432050"/>
        </p:xfrm>
        <a:graphic>
          <a:graphicData uri="http://schemas.openxmlformats.org/drawingml/2006/table">
            <a:tbl>
              <a:tblPr firstRow="1" firstCol="1" bandRow="1"/>
              <a:tblGrid>
                <a:gridCol w="2735874">
                  <a:extLst>
                    <a:ext uri="{9D8B030D-6E8A-4147-A177-3AD203B41FA5}">
                      <a16:colId xmlns:a16="http://schemas.microsoft.com/office/drawing/2014/main" val="644033808"/>
                    </a:ext>
                  </a:extLst>
                </a:gridCol>
                <a:gridCol w="8097226">
                  <a:extLst>
                    <a:ext uri="{9D8B030D-6E8A-4147-A177-3AD203B41FA5}">
                      <a16:colId xmlns:a16="http://schemas.microsoft.com/office/drawing/2014/main" val="1568427165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安安的一天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周六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331620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早上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和爷爷到公园晨练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653602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上午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和妈妈到门口的菜市场买菜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9496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下午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和同学一起去敬老院看望老人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68078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晚上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和爸爸一起看电视节目并交流看法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893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0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FA11946-5BB3-DB71-FCA2-F4D6F68A655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．中国青年五四奖章获得者邓小燕，用勤劳务实，甘于奉献，让青春充满稻花香的味道。她的青春事迹启示我们青少年要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．亲近社会，发扬实干精神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．特立独行，展现青春风采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．学会质疑，培养批判精神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．悦纳自己，形成自我认同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3ffa">
            <a:extLst>
              <a:ext uri="{FF2B5EF4-FFF2-40B4-BE49-F238E27FC236}">
                <a16:creationId xmlns:a16="http://schemas.microsoft.com/office/drawing/2014/main" id="{51990D3D-1530-7715-AFB2-A153CB0BD5D3}"/>
              </a:ext>
            </a:extLst>
          </p:cNvPr>
          <p:cNvSpPr/>
          <p:nvPr/>
        </p:nvSpPr>
        <p:spPr>
          <a:xfrm>
            <a:off x="1620203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62280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4DD6E9-98A1-92C2-0D01-BE82BCCCFA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日，第九届亚洲冬季运动会在哈尔滨圆满闭幕。中国体育代表团收获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枚奖牌，位列金牌榜和奖牌榜第一名，创造亚冬会历史参赛最好成绩。小东读到这个新闻时心情无比激动。小东的行为属于亲社会行为中的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．帮助他人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	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．谦让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．关心社会发展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．分享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0d2">
            <a:extLst>
              <a:ext uri="{FF2B5EF4-FFF2-40B4-BE49-F238E27FC236}">
                <a16:creationId xmlns:a16="http://schemas.microsoft.com/office/drawing/2014/main" id="{0FBD1DBB-53AD-FF53-DADC-C32330809789}"/>
              </a:ext>
            </a:extLst>
          </p:cNvPr>
          <p:cNvSpPr/>
          <p:nvPr/>
        </p:nvSpPr>
        <p:spPr>
          <a:xfrm>
            <a:off x="1620203" y="3994992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6321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DEA18DB-EF81-A79E-0323-AF5B35E60A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590332"/>
            <a:ext cx="7166692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培养了亲社会行为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积极为社会作贡献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主动关心家乡发展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保护了青少年的合法权益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C1F619-0CB9-BF8C-516C-4449493C00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37105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．某校八年级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班学生开展的社会综合实践活动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过程如图所示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受到了各方好评。你认为本次活动受到各方好评的原因有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e3e9">
            <a:extLst>
              <a:ext uri="{FF2B5EF4-FFF2-40B4-BE49-F238E27FC236}">
                <a16:creationId xmlns:a16="http://schemas.microsoft.com/office/drawing/2014/main" id="{6B5171E8-6816-9A1C-218D-B26DA3A7400E}"/>
              </a:ext>
            </a:extLst>
          </p:cNvPr>
          <p:cNvSpPr/>
          <p:nvPr/>
        </p:nvSpPr>
        <p:spPr>
          <a:xfrm>
            <a:off x="1620203" y="2001593"/>
            <a:ext cx="136652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4" name="image14.jpeg">
            <a:extLst>
              <a:ext uri="{FF2B5EF4-FFF2-40B4-BE49-F238E27FC236}">
                <a16:creationId xmlns:a16="http://schemas.microsoft.com/office/drawing/2014/main" id="{96A8A32B-A05C-C212-5B99-895E2BB36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216" y="2098695"/>
            <a:ext cx="3408700" cy="433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1D0779-3976-A969-C25B-2353BCF7A3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．晓晓所在的学校组织同学们去天安门广场参观人民英雄纪念碑，观看天安门升旗仪式，到中国人民抗日战争纪念馆组织研学活动，到蔬菜基地参加学农活动，到社区敬老院进行志愿服务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对此，下列看法正确的有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学习不局限在学校，学习方式多种多样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参加社会实践活动是获取知识的最佳途径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参加实践活动浪费了学习时间，没有意义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带着学习心态，生活中的点点滴滴都是学习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c43c">
            <a:extLst>
              <a:ext uri="{FF2B5EF4-FFF2-40B4-BE49-F238E27FC236}">
                <a16:creationId xmlns:a16="http://schemas.microsoft.com/office/drawing/2014/main" id="{C0ECA9C9-3AE2-10D3-CC34-7FBEB128E852}"/>
              </a:ext>
            </a:extLst>
          </p:cNvPr>
          <p:cNvSpPr/>
          <p:nvPr/>
        </p:nvSpPr>
        <p:spPr>
          <a:xfrm>
            <a:off x="8148003" y="272083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0300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15</TotalTime>
  <Words>2307</Words>
  <Application>Microsoft Office PowerPoint</Application>
  <PresentationFormat>宽屏</PresentationFormat>
  <Paragraphs>98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5</cp:revision>
  <dcterms:created xsi:type="dcterms:W3CDTF">2025-08-29T23:53:35Z</dcterms:created>
  <dcterms:modified xsi:type="dcterms:W3CDTF">2025-09-02T02:56:08Z</dcterms:modified>
</cp:coreProperties>
</file>