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259" r:id="rId13"/>
    <p:sldId id="882" r:id="rId14"/>
    <p:sldId id="883" r:id="rId15"/>
    <p:sldId id="884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国家利益高于一切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B6CE19-38F9-BBC3-9A5E-E069EC6988A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57373"/>
            <a:ext cx="108331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西安交大校长王树国寄语毕业生：“人的一生不能没有情怀，家国情怀是最大的情怀。没有这个情怀，任何一个个体都难以成大事；没有这个情怀，你无法在人生道路上一路走得顺畅；没有这个情怀，将会失去灵魂、茫然、无所应对，不知人生的方向在哪里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”这段寄语启示我们要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心怀爱国之情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努力学习，提高素质，为国家发展作贡献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增强维护国家利益的责任感和使命感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把个人利益看得和国家利益同等重要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ab5b">
            <a:extLst>
              <a:ext uri="{FF2B5EF4-FFF2-40B4-BE49-F238E27FC236}">
                <a16:creationId xmlns:a16="http://schemas.microsoft.com/office/drawing/2014/main" id="{B9933A9A-D073-D6E4-10DB-469869E0ACD4}"/>
              </a:ext>
            </a:extLst>
          </p:cNvPr>
          <p:cNvSpPr/>
          <p:nvPr/>
        </p:nvSpPr>
        <p:spPr>
          <a:xfrm>
            <a:off x="7300278" y="3131333"/>
            <a:ext cx="1312165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6681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FA93FF-67A8-C42F-E784-C98B9DEBBC0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［跨学科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语文］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国家利益关系民族生存、国家兴旺。下列诗句体现国家利益至上的有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此夜曲中闻折柳，何人不起故园情——李白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寄意寒星荃不察，我以我血荐轩辕——鲁迅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苟利国家生死以，岂因祸福避趋之——林则徐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人生自古谁无死？留取丹心照汗青——文天祥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f1b3">
            <a:extLst>
              <a:ext uri="{FF2B5EF4-FFF2-40B4-BE49-F238E27FC236}">
                <a16:creationId xmlns:a16="http://schemas.microsoft.com/office/drawing/2014/main" id="{2C5B7FAD-D138-9EC5-F98E-5C4AC962C8F0}"/>
              </a:ext>
            </a:extLst>
          </p:cNvPr>
          <p:cNvSpPr/>
          <p:nvPr/>
        </p:nvSpPr>
        <p:spPr>
          <a:xfrm>
            <a:off x="6108065" y="1772953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54164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A620D8D-1455-1BC0-87E9-97C713D6DF7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【维护国家利益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实现人民幸福】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邓小平说：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我是中国人民的儿子，要把人民满意不满意、答应不答应、高兴不高兴作为衡量一切工作得失的根本标准。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他还强调，要维护中国人民的利益，就必须坚定地捍卫中国的国家利益。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CCF2F2-8F8A-C329-2B3C-4C769D291850}"/>
              </a:ext>
            </a:extLst>
          </p:cNvPr>
          <p:cNvSpPr txBox="1">
            <a:spLocks noChangeAspect="1"/>
          </p:cNvSpPr>
          <p:nvPr/>
        </p:nvSpPr>
        <p:spPr>
          <a:xfrm>
            <a:off x="204531" y="819605"/>
            <a:ext cx="11782937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被誉为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中国核潜艇之父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的黄旭华院士，由于严格的保密制度，隐姓埋名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年，一直无法向家人解释自己的工作。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年来，他没有回过一次家，兄弟姐妹们责备他不孝，家人的关系逐渐淡化。最终母亲还是从一篇报告文学上间接了解到，他们眼中的这个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不孝子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实际上是中国核潜艇事业的幕后英雄。有人问起他对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忠孝不能两全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的理解时，黄老噙着泪说：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对国家的忠，就是对父母最大的孝。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在现场，黄老也深情地说：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我非常爱我的夫人，爱我的女儿，爱我的父母。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随后，他又补充道：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但是，我更爱国家、更爱事业、更爱核潜艇，在核潜艇这个事业上，我可以牺牲一切！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385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4F69D6-8F98-86A4-2318-06B014104F2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7000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我国的核心利益指的是什么？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CA7B19-BC32-3539-5726-BFF23EF6DA87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2642886"/>
            <a:ext cx="11030769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国家主权、国家安全、领土完整、国家统一、宪法确立的国家政治制度和社会大局稳定、经济社会可持续发展的基本保障。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12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216F44-4D32-05C1-1491-8340668FC38A}"/>
              </a:ext>
            </a:extLst>
          </p:cNvPr>
          <p:cNvSpPr txBox="1">
            <a:spLocks noChangeAspect="1"/>
          </p:cNvSpPr>
          <p:nvPr/>
        </p:nvSpPr>
        <p:spPr>
          <a:xfrm>
            <a:off x="487721" y="543314"/>
            <a:ext cx="10833100" cy="11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“誓言无声”“鞠躬尽瘁”“国家利益高于一切”。结合所学知识谈谈你对国家利益与人民利益关系的理解。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D98D16-25AA-E9CF-E2F0-4D3BB7797DF8}"/>
              </a:ext>
            </a:extLst>
          </p:cNvPr>
          <p:cNvSpPr txBox="1">
            <a:spLocks noChangeAspect="1"/>
          </p:cNvSpPr>
          <p:nvPr/>
        </p:nvSpPr>
        <p:spPr>
          <a:xfrm>
            <a:off x="487721" y="1597457"/>
            <a:ext cx="11216558" cy="5260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家利益是人民利益的集中体现。我国是人民当家作主的社会主义国家，国家利益反映广大人民的共同需求，体现了人民对美好生活的向往与期盼，国家利益与人民利益是高度统一的。国家独立自主、繁荣富强，国际地位提高，人民的生活就充满希望，内心就感到自豪和骄傲。反之，如果国家利益得不到维护，人民利益就会受到损害，人民就会遭受奴役、欺辱。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国家利益只有反映人民利益，依靠人民艰苦奋斗，才能得到真正的实现。我们党始终坚持人民至上，把握人民愿望，回应人民关切，充分调动一切积极因素，凝聚起强国建设、民族复兴的磅礴力量。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777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59308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第一课时　国家利益高于一切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第十课　国家利益至上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457A456-AB02-A547-5AAC-1B52007B4091}"/>
              </a:ext>
            </a:extLst>
          </p:cNvPr>
          <p:cNvSpPr txBox="1">
            <a:spLocks noChangeAspect="1"/>
          </p:cNvSpPr>
          <p:nvPr/>
        </p:nvSpPr>
        <p:spPr>
          <a:xfrm>
            <a:off x="487721" y="119254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．国家核心利益是指关乎国家存亡、绝不能退让或进行交易的重大利益，是主权国家生存和发展的前提和基础。以下属于我国的核心利益的是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国家主权、国家安全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领土完整、国家统一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宪法规定的公民基本权利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宪法确立的国家政治制度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b66ba">
            <a:extLst>
              <a:ext uri="{FF2B5EF4-FFF2-40B4-BE49-F238E27FC236}">
                <a16:creationId xmlns:a16="http://schemas.microsoft.com/office/drawing/2014/main" id="{67439B61-0E00-3BB0-7FC4-3199913CD227}"/>
              </a:ext>
            </a:extLst>
          </p:cNvPr>
          <p:cNvSpPr/>
          <p:nvPr/>
        </p:nvSpPr>
        <p:spPr>
          <a:xfrm>
            <a:off x="5100361" y="2557036"/>
            <a:ext cx="138912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A1505E-9FD6-4A7D-5CC7-F7EE8673D12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．“八一勋章”获得者钱七虎倾心竭力六十余年为祖国“铸盾”，矢志强军。钱老说：“为了国家和人民安全贡献心血，有价值。”他的事迹启示我们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捍卫国家利益是专家名人的事情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要增强责任感坚持国家利益至上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将个人利益与国家利益紧密结合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维护个人利益必须牺牲国家利益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dfdd">
            <a:extLst>
              <a:ext uri="{FF2B5EF4-FFF2-40B4-BE49-F238E27FC236}">
                <a16:creationId xmlns:a16="http://schemas.microsoft.com/office/drawing/2014/main" id="{ED497DCE-BF1F-6804-2337-1205F977E28A}"/>
              </a:ext>
            </a:extLst>
          </p:cNvPr>
          <p:cNvSpPr/>
          <p:nvPr/>
        </p:nvSpPr>
        <p:spPr>
          <a:xfrm>
            <a:off x="7332028" y="240693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0198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AC5E531-0936-297A-E396-F5A2AD3F6AC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526303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．安全利益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．政治利益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．经济利益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．文化利益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27B190-22F4-91CD-D4F5-D1B64F9DF196}"/>
              </a:ext>
            </a:extLst>
          </p:cNvPr>
          <p:cNvSpPr txBox="1">
            <a:spLocks noChangeAspect="1"/>
          </p:cNvSpPr>
          <p:nvPr/>
        </p:nvSpPr>
        <p:spPr>
          <a:xfrm>
            <a:off x="458223" y="1018645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．漫画说明国家利益包含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3c24">
            <a:extLst>
              <a:ext uri="{FF2B5EF4-FFF2-40B4-BE49-F238E27FC236}">
                <a16:creationId xmlns:a16="http://schemas.microsoft.com/office/drawing/2014/main" id="{0D2B3A99-B990-103F-4D42-82151CADFDCC}"/>
              </a:ext>
            </a:extLst>
          </p:cNvPr>
          <p:cNvSpPr/>
          <p:nvPr/>
        </p:nvSpPr>
        <p:spPr>
          <a:xfrm>
            <a:off x="5274063" y="1115165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7" name="image93.jpeg">
            <a:extLst>
              <a:ext uri="{FF2B5EF4-FFF2-40B4-BE49-F238E27FC236}">
                <a16:creationId xmlns:a16="http://schemas.microsoft.com/office/drawing/2014/main" id="{9A8010B8-54DD-8BB8-8FBA-434A1D6D5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316" y="1775678"/>
            <a:ext cx="4035329" cy="275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2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497111-FB6B-D735-15D7-EB7B612F34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．互联网是一种大规模、无特定对象的大众传媒。一些危害国家安全的言论和行为通过网络可以迅速、广泛地传播，危害性极大。作为公民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必须遵守使用网络的法律规定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不要在网上发表言论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要尽可能减少上网时间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使用网络时要坚持国家利益至上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1efa">
            <a:extLst>
              <a:ext uri="{FF2B5EF4-FFF2-40B4-BE49-F238E27FC236}">
                <a16:creationId xmlns:a16="http://schemas.microsoft.com/office/drawing/2014/main" id="{B3EAD25D-EAD7-7784-8AC7-738FDA0B9E93}"/>
              </a:ext>
            </a:extLst>
          </p:cNvPr>
          <p:cNvSpPr/>
          <p:nvPr/>
        </p:nvSpPr>
        <p:spPr>
          <a:xfrm>
            <a:off x="4884103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8000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90C188-966E-C516-4E86-DA4E3B7F009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．为了梦想，你可以坚持多久？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年间，邓清明做了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次“备份航天员”，依旧不放弃。而在航天员身后，为航天英雄搭建“天梯”的人又何止万千，他们汇成托举神舟飞天的强大力量。他们用行动体现了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厚植爱国情怀，坚定报国之志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只要坚持不懈就一定能实现梦想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美好集体是充满关怀和友爱的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勇于承担责任，国家利益至上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2193">
            <a:extLst>
              <a:ext uri="{FF2B5EF4-FFF2-40B4-BE49-F238E27FC236}">
                <a16:creationId xmlns:a16="http://schemas.microsoft.com/office/drawing/2014/main" id="{8263D284-8466-B9BE-A926-61C54C2C6175}"/>
              </a:ext>
            </a:extLst>
          </p:cNvPr>
          <p:cNvSpPr/>
          <p:nvPr/>
        </p:nvSpPr>
        <p:spPr>
          <a:xfrm>
            <a:off x="6108065" y="2720833"/>
            <a:ext cx="13891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021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79F58E-2CEA-EA88-FE4F-E90B818231C5}"/>
              </a:ext>
            </a:extLst>
          </p:cNvPr>
          <p:cNvSpPr txBox="1">
            <a:spLocks noChangeAspect="1"/>
          </p:cNvSpPr>
          <p:nvPr/>
        </p:nvSpPr>
        <p:spPr>
          <a:xfrm>
            <a:off x="528996" y="947963"/>
            <a:ext cx="11134008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童年时，母亲带着习近平，到新华书店买《岳飞传》等小人书。回来之后，就给他讲精忠报国、岳母刺字的故事。习近平总书记回忆：“我说，把字刺上去，多疼啊！我母亲说，是疼，但心里铭记住了。‘精忠报国’四个字，我从那个时候一直记到现在，它也是我一生追求的目标。”这一故事主要告诉我们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．要服从父母合理的惩戒教育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．要牢固树立国家利益至上观念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．要阅读有爱国主义情怀的书籍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．为了国家利益要放弃个人利益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57db">
            <a:extLst>
              <a:ext uri="{FF2B5EF4-FFF2-40B4-BE49-F238E27FC236}">
                <a16:creationId xmlns:a16="http://schemas.microsoft.com/office/drawing/2014/main" id="{DBFCAD8B-A600-2812-6906-DC31542C1DCB}"/>
              </a:ext>
            </a:extLst>
          </p:cNvPr>
          <p:cNvSpPr/>
          <p:nvPr/>
        </p:nvSpPr>
        <p:spPr>
          <a:xfrm>
            <a:off x="9445349" y="3421923"/>
            <a:ext cx="1333563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8144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C82A7C-09E8-8CDD-9151-D6120C39FBE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94002"/>
            <a:ext cx="108331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．“有一种安全叫祖国接你回家。”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日至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日，中国政府先后派出多架次包机，在不到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的时间里将数千名滞留在中东的中国公民平安接回国内，还为撤侨人员提供免费机票和医疗服务。脱险的激动、回家的温暖，以及身为中国人的自豪，都浓缩成一句“强大的祖国是我们坚强的后盾”。这让我们感受到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．国家利益依靠人民艰苦奋斗来实现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．国家强大是人民利益的重要保障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．国家利益与个人利益是完全一致的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．人民利益是国家利益的集中表现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e18c">
            <a:extLst>
              <a:ext uri="{FF2B5EF4-FFF2-40B4-BE49-F238E27FC236}">
                <a16:creationId xmlns:a16="http://schemas.microsoft.com/office/drawing/2014/main" id="{1A348D5F-9C2A-2270-FAAA-890595EBF99B}"/>
              </a:ext>
            </a:extLst>
          </p:cNvPr>
          <p:cNvSpPr/>
          <p:nvPr/>
        </p:nvSpPr>
        <p:spPr>
          <a:xfrm>
            <a:off x="3091815" y="3662322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506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10</TotalTime>
  <Words>2183</Words>
  <Application>Microsoft Office PowerPoint</Application>
  <PresentationFormat>宽屏</PresentationFormat>
  <Paragraphs>75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16</cp:revision>
  <dcterms:created xsi:type="dcterms:W3CDTF">2025-08-29T23:53:35Z</dcterms:created>
  <dcterms:modified xsi:type="dcterms:W3CDTF">2025-09-02T03:12:22Z</dcterms:modified>
</cp:coreProperties>
</file>