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259" r:id="rId8"/>
    <p:sldId id="877" r:id="rId9"/>
    <p:sldId id="878" r:id="rId10"/>
    <p:sldId id="879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第二课时　遵守规则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7E5150C-69B8-E12B-3080-1137656352A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栏目三：“从我做起”。为了让同学们自觉遵守规则，孟磊打算向同学们发出倡议，你认为他应该怎样写？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056EEA-9439-449F-65FD-99E0BAD79CC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75588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遵守规则，需要增强规则意识。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遵守规则，需要他律和自律。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遵守规则，需要坚定地维护规则。要从自己做起，自觉将规则作为自己的行动准绳，将规则内化于心、外化于行；要用恰当的方法，提醒、劝导、帮助他人遵守规则，营造遵规守纪、崇德守法的良好氛围。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064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第二课时　遵守规则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第四课　遵守社会规则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B740506-9A84-B398-9FF9-8080EF6BF95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92548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．“一米线”是银行、邮局等窗口服务行业为防止客户的个人账号、储户密码等信息被泄露而采取的防范措施。这一措施的作用是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培养规则意识，维护公共秩序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保持社交距离，营造安全公共环境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约束公民行为，限制公民自由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保护公民隐私，确保信息不被窥探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a51b8">
            <a:extLst>
              <a:ext uri="{FF2B5EF4-FFF2-40B4-BE49-F238E27FC236}">
                <a16:creationId xmlns:a16="http://schemas.microsoft.com/office/drawing/2014/main" id="{0E53B097-34B4-C18C-69BD-39BF0C5C8792}"/>
              </a:ext>
            </a:extLst>
          </p:cNvPr>
          <p:cNvSpPr/>
          <p:nvPr/>
        </p:nvSpPr>
        <p:spPr>
          <a:xfrm>
            <a:off x="3252153" y="255703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214A6415-653C-86F5-B98F-9B00A6B2465F}"/>
              </a:ext>
            </a:extLst>
          </p:cNvPr>
          <p:cNvSpPr txBox="1">
            <a:spLocks noChangeAspect="1"/>
          </p:cNvSpPr>
          <p:nvPr/>
        </p:nvSpPr>
        <p:spPr>
          <a:xfrm>
            <a:off x="1770945" y="3731703"/>
            <a:ext cx="9741605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禁止烟火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禁止吸烟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禁止毒品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禁止游泳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DDE8EAB-0315-8375-24F0-77541AF2D0BA}"/>
              </a:ext>
            </a:extLst>
          </p:cNvPr>
          <p:cNvSpPr txBox="1">
            <a:spLocks noChangeAspect="1"/>
          </p:cNvSpPr>
          <p:nvPr/>
        </p:nvSpPr>
        <p:spPr>
          <a:xfrm>
            <a:off x="871179" y="4501183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己所不欲，勿施于人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行己有耻，见贤思齐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遵守规则，承担责任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敬畏生命，守护安全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01A5AE-6FF8-0AA2-7838-A6F49E4A4C1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924678"/>
            <a:ext cx="10833100" cy="1318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．在生活中经常可以看见如图标志，这些标志提示我们要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2664">
            <a:extLst>
              <a:ext uri="{FF2B5EF4-FFF2-40B4-BE49-F238E27FC236}">
                <a16:creationId xmlns:a16="http://schemas.microsoft.com/office/drawing/2014/main" id="{73402903-D66A-D9C7-1F94-581A34C60B16}"/>
              </a:ext>
            </a:extLst>
          </p:cNvPr>
          <p:cNvSpPr/>
          <p:nvPr/>
        </p:nvSpPr>
        <p:spPr>
          <a:xfrm>
            <a:off x="804228" y="1655182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4" name="image33.jpeg">
            <a:extLst>
              <a:ext uri="{FF2B5EF4-FFF2-40B4-BE49-F238E27FC236}">
                <a16:creationId xmlns:a16="http://schemas.microsoft.com/office/drawing/2014/main" id="{3082FEC2-4C9C-D55C-D0C4-A0F23E1715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8895" y="2413329"/>
            <a:ext cx="1318374" cy="1318374"/>
          </a:xfrm>
          <a:prstGeom prst="rect">
            <a:avLst/>
          </a:prstGeom>
        </p:spPr>
      </p:pic>
      <p:pic>
        <p:nvPicPr>
          <p:cNvPr id="5" name="image34.jpeg">
            <a:extLst>
              <a:ext uri="{FF2B5EF4-FFF2-40B4-BE49-F238E27FC236}">
                <a16:creationId xmlns:a16="http://schemas.microsoft.com/office/drawing/2014/main" id="{64B66876-B0D0-F596-55C9-6AB44B86FC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0942" y="2339655"/>
            <a:ext cx="1392048" cy="1392048"/>
          </a:xfrm>
          <a:prstGeom prst="rect">
            <a:avLst/>
          </a:prstGeom>
        </p:spPr>
      </p:pic>
      <p:pic>
        <p:nvPicPr>
          <p:cNvPr id="6" name="image35.jpeg">
            <a:extLst>
              <a:ext uri="{FF2B5EF4-FFF2-40B4-BE49-F238E27FC236}">
                <a16:creationId xmlns:a16="http://schemas.microsoft.com/office/drawing/2014/main" id="{4CE5D3B0-DB03-ACD0-EF63-BEF41B8BD4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6663" y="2339655"/>
            <a:ext cx="1392048" cy="1392048"/>
          </a:xfrm>
          <a:prstGeom prst="rect">
            <a:avLst/>
          </a:prstGeom>
        </p:spPr>
      </p:pic>
      <p:pic>
        <p:nvPicPr>
          <p:cNvPr id="7" name="image36.jpeg">
            <a:extLst>
              <a:ext uri="{FF2B5EF4-FFF2-40B4-BE49-F238E27FC236}">
                <a16:creationId xmlns:a16="http://schemas.microsoft.com/office/drawing/2014/main" id="{685981D7-B112-E0B5-9438-3BAF2701EC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11651" y="2339655"/>
            <a:ext cx="1392048" cy="139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99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DFB12B0-A338-9AB7-423F-D8CC0F26AFC0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667744"/>
            <a:ext cx="11030769" cy="603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．放学的时候，学校门口总是混乱不堪，来接孩子的家长和车辆将学校大门堵得水泄不通。为解决此问题，校团支部组织学生开展“校门口拥堵问题”调查研究活动。下列活动程序排列正确的是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现场采访家长和学生对拥堵问题的看法及建议　</a:t>
            </a:r>
            <a:endParaRPr lang="en-US" altLang="zh-CN" sz="30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同学们对拥堵问题展开大讨论并提出解决方案　</a:t>
            </a:r>
            <a:endParaRPr lang="en-US" altLang="zh-CN" sz="30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放学时间到学校门口实地调研察看拥堵的情况　</a:t>
            </a:r>
            <a:endParaRPr lang="en-US" altLang="zh-CN" sz="30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形成调查研究报告文本提交给学校和交管部门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7e2f">
            <a:extLst>
              <a:ext uri="{FF2B5EF4-FFF2-40B4-BE49-F238E27FC236}">
                <a16:creationId xmlns:a16="http://schemas.microsoft.com/office/drawing/2014/main" id="{B0BF407E-9F36-F8C1-0D34-85C6973598BA}"/>
              </a:ext>
            </a:extLst>
          </p:cNvPr>
          <p:cNvSpPr/>
          <p:nvPr/>
        </p:nvSpPr>
        <p:spPr>
          <a:xfrm>
            <a:off x="1561464" y="2547344"/>
            <a:ext cx="13542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09316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C15BA5E-A60B-1A03-2D5C-B09A19F587D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4.2025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日，吴某某不顾站台工作人员的制止，强行阻挡列车车门关闭，直到同行人赶到才离开车门。目前，吴某某因妨碍交通工具正常行驶，被深圳铁路警方依法处以行政拘留。对此你认为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社会秩序保障社会规则，规则保障自由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吴某某侵犯了他人民事权利，必须以强制性手段处罚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站台人员履职尽责，铁路警方坚持依法行政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应敬畏规则，自觉遵守规则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e4b9">
            <a:extLst>
              <a:ext uri="{FF2B5EF4-FFF2-40B4-BE49-F238E27FC236}">
                <a16:creationId xmlns:a16="http://schemas.microsoft.com/office/drawing/2014/main" id="{3279B5A1-CDAE-ECE6-51CA-2CF9AA0F4905}"/>
              </a:ext>
            </a:extLst>
          </p:cNvPr>
          <p:cNvSpPr/>
          <p:nvPr/>
        </p:nvSpPr>
        <p:spPr>
          <a:xfrm>
            <a:off x="4476115" y="272083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955736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D8CB5A9-8ABA-A7A5-1AE6-FDFB34869CA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07264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【遵守规则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从我做起】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国有国法，校有校规。生活中，时时有规则，处处有规则。为了增强同学们的规则意识，让同学们理解规则、遵守规则，某中学特举办了以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规则伴我行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为主题的手抄报宣传活动。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A42E55D-F1D0-7D9D-D113-B1E87723665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3337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孟磊设计的手抄报有以下三个栏目，请你帮助他完成：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栏目一：“规则问题面面观”。请你帮助孟磊列举班上存在的不遵守规则的现象，以警示大家遵守规则。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A78ABD-289C-6F6B-C1F3-A563CE47490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306564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个别同学在课堂上讲话；上课迟到或早退；在校园里乱扔垃圾；随地吐痰；就餐时不排队；就寝时，熄灯后还在聊天，影响其他同学休息；考试作弊，抄袭作业；给同学起绰号等。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673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D8F0444-00FF-86F8-5849-AA5DBFC224D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栏目二：“校长信箱”。孟磊想给校长提几条有关加强规则教育的建议，请你帮他写三条。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29472D-0A08-9F3F-249A-5EA613D7DBC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995675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组织各班开展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规则伴我行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主题班会、手抄报比赛、演讲比赛、征文比赛。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利用黑板报、宣传橱窗开展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规则伴我行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宣传教育活动。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每学期举行一次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遵规守法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标兵评选活动。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开展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规则问题面面观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的调查走访活动等。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43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69</TotalTime>
  <Words>1246</Words>
  <Application>Microsoft Office PowerPoint</Application>
  <PresentationFormat>宽屏</PresentationFormat>
  <Paragraphs>48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黑体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7</cp:revision>
  <dcterms:created xsi:type="dcterms:W3CDTF">2025-08-29T23:53:35Z</dcterms:created>
  <dcterms:modified xsi:type="dcterms:W3CDTF">2025-09-02T04:23:42Z</dcterms:modified>
</cp:coreProperties>
</file>