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82" r:id="rId5"/>
    <p:sldId id="259" r:id="rId6"/>
    <p:sldId id="874" r:id="rId7"/>
    <p:sldId id="875" r:id="rId8"/>
    <p:sldId id="876" r:id="rId9"/>
    <p:sldId id="877" r:id="rId10"/>
    <p:sldId id="878" r:id="rId11"/>
    <p:sldId id="879" r:id="rId12"/>
    <p:sldId id="880" r:id="rId13"/>
    <p:sldId id="881" r:id="rId14"/>
    <p:sldId id="873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0" y="8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单元知识总结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package" Target="../embeddings/Microsoft_Word_Document1.docx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A24D249-5D20-91BC-2052-028BEBF204E7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3596A30-3B68-1884-36C1-687B7FDA4B1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821515"/>
              <a:chExt cx="11744425" cy="5332963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C3305333-B7BC-8098-4E0A-AE9CEE8950C5}"/>
                  </a:ext>
                </a:extLst>
              </p:cNvPr>
              <p:cNvGrpSpPr/>
              <p:nvPr/>
            </p:nvGrpSpPr>
            <p:grpSpPr>
              <a:xfrm>
                <a:off x="223788" y="821515"/>
                <a:ext cx="11744425" cy="5332963"/>
                <a:chOff x="223788" y="561261"/>
                <a:chExt cx="11744425" cy="5332963"/>
              </a:xfrm>
            </p:grpSpPr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C6D72928-2564-AC34-C8A5-E6F6E001632E}"/>
                    </a:ext>
                  </a:extLst>
                </p:cNvPr>
                <p:cNvSpPr/>
                <p:nvPr/>
              </p:nvSpPr>
              <p:spPr>
                <a:xfrm>
                  <a:off x="223788" y="561261"/>
                  <a:ext cx="11744425" cy="5332963"/>
                </a:xfrm>
                <a:prstGeom prst="rect">
                  <a:avLst/>
                </a:prstGeom>
                <a:solidFill>
                  <a:srgbClr val="FFFCC5"/>
                </a:solidFill>
                <a:ln>
                  <a:solidFill>
                    <a:srgbClr val="FF01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Freeform 6">
                  <a:extLst>
                    <a:ext uri="{FF2B5EF4-FFF2-40B4-BE49-F238E27FC236}">
                      <a16:creationId xmlns:a16="http://schemas.microsoft.com/office/drawing/2014/main" id="{6282B25F-C43F-7344-259E-7613BCE184D7}"/>
                    </a:ext>
                  </a:extLst>
                </p:cNvPr>
                <p:cNvSpPr/>
                <p:nvPr/>
              </p:nvSpPr>
              <p:spPr bwMode="auto">
                <a:xfrm>
                  <a:off x="225393" y="561261"/>
                  <a:ext cx="9490509" cy="5332963"/>
                </a:xfrm>
                <a:custGeom>
                  <a:avLst/>
                  <a:gdLst>
                    <a:gd name="T0" fmla="*/ 0 w 4756"/>
                    <a:gd name="T1" fmla="*/ 0 h 2239"/>
                    <a:gd name="T2" fmla="*/ 3897 w 4756"/>
                    <a:gd name="T3" fmla="*/ 0 h 2239"/>
                    <a:gd name="T4" fmla="*/ 4756 w 4756"/>
                    <a:gd name="T5" fmla="*/ 1121 h 2239"/>
                    <a:gd name="T6" fmla="*/ 3897 w 4756"/>
                    <a:gd name="T7" fmla="*/ 2239 h 2239"/>
                    <a:gd name="T8" fmla="*/ 0 w 4756"/>
                    <a:gd name="T9" fmla="*/ 2239 h 2239"/>
                    <a:gd name="T10" fmla="*/ 0 w 4756"/>
                    <a:gd name="T11" fmla="*/ 0 h 2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56" h="2239">
                      <a:moveTo>
                        <a:pt x="0" y="0"/>
                      </a:moveTo>
                      <a:lnTo>
                        <a:pt x="3897" y="0"/>
                      </a:lnTo>
                      <a:lnTo>
                        <a:pt x="4756" y="1121"/>
                      </a:lnTo>
                      <a:lnTo>
                        <a:pt x="3897" y="2239"/>
                      </a:lnTo>
                      <a:lnTo>
                        <a:pt x="0" y="22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zh-CN" altLang="en-US" dirty="0"/>
                </a:p>
              </p:txBody>
            </p:sp>
          </p:grpSp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E4F9485F-51E3-32F3-0FAD-8A66BA8F4A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38843" y="1514759"/>
                <a:ext cx="5602377" cy="3753593"/>
              </a:xfrm>
              <a:prstGeom prst="rect">
                <a:avLst/>
              </a:prstGeom>
            </p:spPr>
          </p:pic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84CBA5A1-4E59-94BE-C580-F6C236A26272}"/>
                  </a:ext>
                </a:extLst>
              </p:cNvPr>
              <p:cNvGrpSpPr/>
              <p:nvPr/>
            </p:nvGrpSpPr>
            <p:grpSpPr>
              <a:xfrm>
                <a:off x="9151034" y="4639752"/>
                <a:ext cx="2704218" cy="1339283"/>
                <a:chOff x="9051182" y="4714359"/>
                <a:chExt cx="2704218" cy="1339283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D36F44E6-1488-263C-F2F7-E31264AC29CC}"/>
                    </a:ext>
                  </a:extLst>
                </p:cNvPr>
                <p:cNvGrpSpPr/>
                <p:nvPr/>
              </p:nvGrpSpPr>
              <p:grpSpPr>
                <a:xfrm>
                  <a:off x="9051182" y="4714359"/>
                  <a:ext cx="2704218" cy="1339283"/>
                  <a:chOff x="8965838" y="4823543"/>
                  <a:chExt cx="2704218" cy="1339283"/>
                </a:xfrm>
              </p:grpSpPr>
              <p:sp>
                <p:nvSpPr>
                  <p:cNvPr id="22" name="矩形: 圆角 21">
                    <a:extLst>
                      <a:ext uri="{FF2B5EF4-FFF2-40B4-BE49-F238E27FC236}">
                        <a16:creationId xmlns:a16="http://schemas.microsoft.com/office/drawing/2014/main" id="{301D4674-5E08-5CEF-6A49-34D932B57894}"/>
                      </a:ext>
                    </a:extLst>
                  </p:cNvPr>
                  <p:cNvSpPr/>
                  <p:nvPr/>
                </p:nvSpPr>
                <p:spPr>
                  <a:xfrm>
                    <a:off x="8965838" y="4823543"/>
                    <a:ext cx="2704218" cy="1339283"/>
                  </a:xfrm>
                  <a:prstGeom prst="roundRect">
                    <a:avLst/>
                  </a:prstGeom>
                  <a:noFill/>
                  <a:ln w="28575">
                    <a:noFill/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840">
                      <a:latin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" name="文本框 22">
                    <a:extLst>
                      <a:ext uri="{FF2B5EF4-FFF2-40B4-BE49-F238E27FC236}">
                        <a16:creationId xmlns:a16="http://schemas.microsoft.com/office/drawing/2014/main" id="{99D251E4-C802-36DB-61CF-71D101B9561F}"/>
                      </a:ext>
                    </a:extLst>
                  </p:cNvPr>
                  <p:cNvSpPr txBox="1"/>
                  <p:nvPr/>
                </p:nvSpPr>
                <p:spPr>
                  <a:xfrm>
                    <a:off x="9230509" y="5036925"/>
                    <a:ext cx="2236510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zh-CN" altLang="en-US" sz="3200" b="1" dirty="0">
                        <a:ea typeface="微软雅黑" panose="020B0503020204020204" pitchFamily="34" charset="-122"/>
                        <a:sym typeface="Times New Roman" panose="02020603050405020304" pitchFamily="18" charset="0"/>
                      </a:rPr>
                      <a:t>道德与法治</a:t>
                    </a:r>
                  </a:p>
                </p:txBody>
              </p:sp>
              <p:sp>
                <p:nvSpPr>
                  <p:cNvPr id="24" name="文本框 23">
                    <a:extLst>
                      <a:ext uri="{FF2B5EF4-FFF2-40B4-BE49-F238E27FC236}">
                        <a16:creationId xmlns:a16="http://schemas.microsoft.com/office/drawing/2014/main" id="{E30A6D2E-16A3-4F16-C35E-D54E79636D4E}"/>
                      </a:ext>
                    </a:extLst>
                  </p:cNvPr>
                  <p:cNvSpPr txBox="1"/>
                  <p:nvPr/>
                </p:nvSpPr>
                <p:spPr>
                  <a:xfrm>
                    <a:off x="9080133" y="5595467"/>
                    <a:ext cx="2475627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000" b="1" spc="300" dirty="0">
                        <a:cs typeface="Times New Roman" panose="02020603050405020304" pitchFamily="18" charset="0"/>
                        <a:sym typeface="Times New Roman" panose="02020603050405020304" pitchFamily="18" charset="0"/>
                      </a:rPr>
                      <a:t>八年级 上册</a:t>
                    </a:r>
                  </a:p>
                </p:txBody>
              </p:sp>
            </p:grp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659DA7CE-0AEE-BFFE-97EE-FBAC238DF54F}"/>
                    </a:ext>
                  </a:extLst>
                </p:cNvPr>
                <p:cNvCxnSpPr/>
                <p:nvPr/>
              </p:nvCxnSpPr>
              <p:spPr>
                <a:xfrm>
                  <a:off x="9288057" y="5485237"/>
                  <a:ext cx="2254217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DA9D3E51-302D-E568-08F1-6E7CC941A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17992" y="1043545"/>
              <a:ext cx="1730939" cy="6164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3E818E5-716E-3ED6-E58D-40BE5D547CA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山西中考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［责任意识］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月，由中央网信办主办的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年中国正能量网络精品征集展播活动揭晓结果，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550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件讴歌新时代、唱响主旋律、传递正能量的网络精品脱颖而出。举办这样的活动旨在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．提高网络信息的传播速度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．打破人际交往的时空限制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．利用网络平台建言献策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．培育向上向善的网络文化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b015a">
            <a:extLst>
              <a:ext uri="{FF2B5EF4-FFF2-40B4-BE49-F238E27FC236}">
                <a16:creationId xmlns:a16="http://schemas.microsoft.com/office/drawing/2014/main" id="{6329F30D-4438-FDFC-33CB-23ED7DADC32E}"/>
              </a:ext>
            </a:extLst>
          </p:cNvPr>
          <p:cNvSpPr/>
          <p:nvPr/>
        </p:nvSpPr>
        <p:spPr>
          <a:xfrm>
            <a:off x="5292090" y="3040921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268461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77B6FB3-432C-175B-2B78-072889EFC5B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天津中考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［健全人格］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互联网助力乡村振兴：流量成了“新农资”，手机成了“新农机”，直播成了“新农事”。可见，网络能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．快速消除城乡差距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．拓宽人际交往渠道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．促进民主政治进步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．为经济发展注入新活力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d0d35">
            <a:extLst>
              <a:ext uri="{FF2B5EF4-FFF2-40B4-BE49-F238E27FC236}">
                <a16:creationId xmlns:a16="http://schemas.microsoft.com/office/drawing/2014/main" id="{66780717-7424-0114-DD97-98EAD7D47EA9}"/>
              </a:ext>
            </a:extLst>
          </p:cNvPr>
          <p:cNvSpPr/>
          <p:nvPr/>
        </p:nvSpPr>
        <p:spPr>
          <a:xfrm>
            <a:off x="3252153" y="272702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428829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1571698-B215-0E79-4669-C11364111E3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盐城中考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［责任意识、法治观念］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《未成年人网络保护条例》要求加强未成年人网络沉迷防治工作。相关网络平台及时推出“青少年模式”，通过过滤不良信息、限制使用时间、规范使用时段等方式保护未成年人文明上网、绿色上网。该模式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．促进未成年人参与民主生活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．提醒未成年人慎重结交网友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．加强未成年人心理健康教育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．引导未成年人合理利用网络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a8b8f">
            <a:extLst>
              <a:ext uri="{FF2B5EF4-FFF2-40B4-BE49-F238E27FC236}">
                <a16:creationId xmlns:a16="http://schemas.microsoft.com/office/drawing/2014/main" id="{C7D75076-41F8-D437-3901-115695D8532D}"/>
              </a:ext>
            </a:extLst>
          </p:cNvPr>
          <p:cNvSpPr/>
          <p:nvPr/>
        </p:nvSpPr>
        <p:spPr>
          <a:xfrm>
            <a:off x="2844165" y="335481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982310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9161438-E9B1-00EF-4C56-5987D112D47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苏州中考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［责任意识、法治观念］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年《中国互联网络发展状况统计报告》显示，全国一体化政务服务平台基本建成，加大了信息公开力度，监督政府不断提高服务水平。这说明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．网络推动了民主政治进步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．网络提升了经济发展水平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．我国扩大了民主权利内容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．我国加强了法治宣传教育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d19df">
            <a:extLst>
              <a:ext uri="{FF2B5EF4-FFF2-40B4-BE49-F238E27FC236}">
                <a16:creationId xmlns:a16="http://schemas.microsoft.com/office/drawing/2014/main" id="{CDAB8021-3577-4C54-BEE7-789B11C71602}"/>
              </a:ext>
            </a:extLst>
          </p:cNvPr>
          <p:cNvSpPr/>
          <p:nvPr/>
        </p:nvSpPr>
        <p:spPr>
          <a:xfrm>
            <a:off x="2028190" y="3040921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5588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单元知识总结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思维导图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素养训练营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第一单元　走进社会生活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5354488F-2BA1-6FD9-E3EE-29CDBBECE403}"/>
              </a:ext>
            </a:extLst>
          </p:cNvPr>
          <p:cNvSpPr txBox="1">
            <a:spLocks noChangeAspect="1"/>
          </p:cNvSpPr>
          <p:nvPr/>
        </p:nvSpPr>
        <p:spPr>
          <a:xfrm>
            <a:off x="412954" y="583658"/>
            <a:ext cx="2492477" cy="637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0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思维导图</a:t>
            </a:r>
            <a:endParaRPr lang="zh-CN" altLang="en-US" sz="3000" dirty="0"/>
          </a:p>
        </p:txBody>
      </p:sp>
      <p:pic>
        <p:nvPicPr>
          <p:cNvPr id="7" name="image27.jpeg" descr="source:si_idm1472351280;FounderCES">
            <a:extLst>
              <a:ext uri="{FF2B5EF4-FFF2-40B4-BE49-F238E27FC236}">
                <a16:creationId xmlns:a16="http://schemas.microsoft.com/office/drawing/2014/main" id="{63C6FB34-337A-0BA7-B06B-74683E1D27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873" y="2498604"/>
            <a:ext cx="534634" cy="2461585"/>
          </a:xfrm>
          <a:prstGeom prst="rect">
            <a:avLst/>
          </a:prstGeom>
        </p:spPr>
      </p:pic>
      <p:graphicFrame>
        <p:nvGraphicFramePr>
          <p:cNvPr id="9" name="对象 8">
            <a:extLst>
              <a:ext uri="{FF2B5EF4-FFF2-40B4-BE49-F238E27FC236}">
                <a16:creationId xmlns:a16="http://schemas.microsoft.com/office/drawing/2014/main" id="{BE8FCFD2-3309-9B61-8E05-A68AA05919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631701"/>
              </p:ext>
            </p:extLst>
          </p:nvPr>
        </p:nvGraphicFramePr>
        <p:xfrm>
          <a:off x="2685374" y="884054"/>
          <a:ext cx="9423400" cy="687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3" imgW="4607984" imgH="3362521" progId="Word.Document.12">
                  <p:embed/>
                </p:oleObj>
              </mc:Choice>
              <mc:Fallback>
                <p:oleObj name="Document" r:id="rId3" imgW="4607984" imgH="336252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85374" y="884054"/>
                        <a:ext cx="9423400" cy="6872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EAD23A26-5E39-D446-13CC-476129A5B3BA}"/>
                  </a:ext>
                </a:extLst>
              </p:cNvPr>
              <p:cNvSpPr txBox="1"/>
              <p:nvPr/>
            </p:nvSpPr>
            <p:spPr>
              <a:xfrm>
                <a:off x="1123655" y="3430992"/>
                <a:ext cx="1912647" cy="4924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2600" smtClean="0">
                          <a:latin typeface="Cambria Math" panose="02040503050406030204" pitchFamily="18" charset="0"/>
                        </a:rPr>
                        <m:t>现</m:t>
                      </m:r>
                      <m:r>
                        <a:rPr lang="zh-CN" altLang="en-US" sz="2600" i="0">
                          <a:latin typeface="Cambria Math" panose="02040503050406030204" pitchFamily="18" charset="0"/>
                        </a:rPr>
                        <m:t>实生活</m:t>
                      </m:r>
                    </m:oMath>
                  </m:oMathPara>
                </a14:m>
                <a:endParaRPr lang="zh-CN" altLang="en-US" sz="2600" dirty="0"/>
              </a:p>
            </p:txBody>
          </p:sp>
        </mc:Choice>
        <mc:Fallback xmlns="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EAD23A26-5E39-D446-13CC-476129A5B3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3655" y="3430992"/>
                <a:ext cx="1912647" cy="49244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左大括号 14">
            <a:extLst>
              <a:ext uri="{FF2B5EF4-FFF2-40B4-BE49-F238E27FC236}">
                <a16:creationId xmlns:a16="http://schemas.microsoft.com/office/drawing/2014/main" id="{AC12E2E9-BAE3-205B-969D-71A03A1C2559}"/>
              </a:ext>
            </a:extLst>
          </p:cNvPr>
          <p:cNvSpPr/>
          <p:nvPr/>
        </p:nvSpPr>
        <p:spPr>
          <a:xfrm>
            <a:off x="1123655" y="1179477"/>
            <a:ext cx="351184" cy="5099837"/>
          </a:xfrm>
          <a:prstGeom prst="leftBrac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左大括号 15">
            <a:extLst>
              <a:ext uri="{FF2B5EF4-FFF2-40B4-BE49-F238E27FC236}">
                <a16:creationId xmlns:a16="http://schemas.microsoft.com/office/drawing/2014/main" id="{3A8FFDE9-1653-0113-0089-AC384437B36E}"/>
              </a:ext>
            </a:extLst>
          </p:cNvPr>
          <p:cNvSpPr/>
          <p:nvPr/>
        </p:nvSpPr>
        <p:spPr>
          <a:xfrm>
            <a:off x="2771671" y="1184452"/>
            <a:ext cx="350499" cy="5089890"/>
          </a:xfrm>
          <a:prstGeom prst="leftBrac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9E242680-798E-583C-A417-369C6CC6AB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1065921"/>
              </p:ext>
            </p:extLst>
          </p:nvPr>
        </p:nvGraphicFramePr>
        <p:xfrm>
          <a:off x="679450" y="1190891"/>
          <a:ext cx="10833100" cy="44762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5274753" imgH="2179878" progId="Word.Document.12">
                  <p:embed/>
                </p:oleObj>
              </mc:Choice>
              <mc:Fallback>
                <p:oleObj name="Document" r:id="rId2" imgW="5274753" imgH="21798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79450" y="1190891"/>
                        <a:ext cx="10833100" cy="44762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image27.jpeg" descr="source:si_idm1472351280;FounderCES">
            <a:extLst>
              <a:ext uri="{FF2B5EF4-FFF2-40B4-BE49-F238E27FC236}">
                <a16:creationId xmlns:a16="http://schemas.microsoft.com/office/drawing/2014/main" id="{A82896F6-89E1-EBC6-AE7C-F5C9F8103B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220" y="2359741"/>
            <a:ext cx="516583" cy="2378473"/>
          </a:xfrm>
          <a:prstGeom prst="rect">
            <a:avLst/>
          </a:prstGeom>
        </p:spPr>
      </p:pic>
      <p:sp>
        <p:nvSpPr>
          <p:cNvPr id="4" name="左大括号 3">
            <a:extLst>
              <a:ext uri="{FF2B5EF4-FFF2-40B4-BE49-F238E27FC236}">
                <a16:creationId xmlns:a16="http://schemas.microsoft.com/office/drawing/2014/main" id="{280DEEEF-1F79-E223-C7E2-8D5894C93CDB}"/>
              </a:ext>
            </a:extLst>
          </p:cNvPr>
          <p:cNvSpPr/>
          <p:nvPr/>
        </p:nvSpPr>
        <p:spPr>
          <a:xfrm>
            <a:off x="1005441" y="1356653"/>
            <a:ext cx="285411" cy="4144691"/>
          </a:xfrm>
          <a:prstGeom prst="leftBrac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2250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B6CF3220-6905-56C6-EBFE-6F70C8687C2B}"/>
              </a:ext>
            </a:extLst>
          </p:cNvPr>
          <p:cNvSpPr txBox="1">
            <a:spLocks noChangeAspect="1"/>
          </p:cNvSpPr>
          <p:nvPr/>
        </p:nvSpPr>
        <p:spPr>
          <a:xfrm>
            <a:off x="413979" y="1478658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内江中考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［责任意识］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日公布的《未成年人网络保护条例》，特别加大了对网络诈骗、个人信息泄露、网络沉迷、网络欺凌等易发多发问题的打击和整治力度，坚决守住网络安全底线。落实该条例，需要青少年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恪守道德，遵守法律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严格执法，公正司法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理性参与，健康上网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依法管网，依法治网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722111F-3D8B-0C41-5D2D-9882903A004E}"/>
              </a:ext>
            </a:extLst>
          </p:cNvPr>
          <p:cNvSpPr txBox="1">
            <a:spLocks noChangeAspect="1"/>
          </p:cNvSpPr>
          <p:nvPr/>
        </p:nvSpPr>
        <p:spPr>
          <a:xfrm>
            <a:off x="413979" y="804884"/>
            <a:ext cx="2299724" cy="673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素养训练营</a:t>
            </a:r>
            <a:endParaRPr lang="zh-CN" altLang="en-US" sz="3200" dirty="0"/>
          </a:p>
        </p:txBody>
      </p:sp>
      <p:sp>
        <p:nvSpPr>
          <p:cNvPr id="2" name="A_fb15f">
            <a:extLst>
              <a:ext uri="{FF2B5EF4-FFF2-40B4-BE49-F238E27FC236}">
                <a16:creationId xmlns:a16="http://schemas.microsoft.com/office/drawing/2014/main" id="{414EB680-8F52-DE51-97C8-1140D1ED158C}"/>
              </a:ext>
            </a:extLst>
          </p:cNvPr>
          <p:cNvSpPr/>
          <p:nvPr/>
        </p:nvSpPr>
        <p:spPr>
          <a:xfrm>
            <a:off x="9514482" y="347713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66F6AF3-C209-3D16-9CE0-19CDA5AB60F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天津中考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［责任意识、健全人格］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学校定期组织劳动体验、研学旅行等实践活动。这可以帮助我们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学会合作共享，增强劳动观念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丰富社会关系，推动社会发展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走进社会生活，养成亲社会行为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培养良好习惯，塑造健康的人格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1d8e9">
            <a:extLst>
              <a:ext uri="{FF2B5EF4-FFF2-40B4-BE49-F238E27FC236}">
                <a16:creationId xmlns:a16="http://schemas.microsoft.com/office/drawing/2014/main" id="{6B6740BB-942F-D1D0-50D2-C0193B4323BF}"/>
              </a:ext>
            </a:extLst>
          </p:cNvPr>
          <p:cNvSpPr/>
          <p:nvPr/>
        </p:nvSpPr>
        <p:spPr>
          <a:xfrm>
            <a:off x="8963978" y="177295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833143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02120CC-6B6B-96E8-6E4C-F7C562B21D2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971776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日照中考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［责任意识］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一条短短的不实“爆料”、一幅张冠李戴的照片、一句随口而出的“玩笑”，经过网络“扩音”，就可能在网络上掀起轩然大波。为此，青少年应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提高网络媒介素养，传播正能量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增强自我保护意识，自觉远离网络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享受网络无限自由，随意发布信息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学会辨析网络信息，遵守道德法律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36de4">
            <a:extLst>
              <a:ext uri="{FF2B5EF4-FFF2-40B4-BE49-F238E27FC236}">
                <a16:creationId xmlns:a16="http://schemas.microsoft.com/office/drawing/2014/main" id="{440EDBB5-6938-3FA7-6E98-58A9FE54C13C}"/>
              </a:ext>
            </a:extLst>
          </p:cNvPr>
          <p:cNvSpPr/>
          <p:nvPr/>
        </p:nvSpPr>
        <p:spPr>
          <a:xfrm>
            <a:off x="804228" y="3040921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157409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B457E6F5-91A2-488F-07E0-483290307E5B}"/>
              </a:ext>
            </a:extLst>
          </p:cNvPr>
          <p:cNvSpPr txBox="1">
            <a:spLocks noChangeAspect="1"/>
          </p:cNvSpPr>
          <p:nvPr/>
        </p:nvSpPr>
        <p:spPr>
          <a:xfrm>
            <a:off x="546715" y="4539134"/>
            <a:ext cx="108331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养成亲社会行为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在社会课堂中成长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做好职业生涯规划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从社会中获得物质支持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BEF4E07-B026-AE14-75D2-CAF55253B21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578725"/>
            <a:ext cx="10833100" cy="19541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晴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今天到科技馆的儿童乐园当志愿者，引导和照顾前来玩耍的小朋友。一天下来，虽然累得精疲力竭，却很有成就感！</a:t>
            </a:r>
            <a:endParaRPr lang="zh-CN" altLang="en-US" sz="32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CB00391-6E38-3A3B-CD08-5325C261153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619214"/>
            <a:ext cx="10833100" cy="19595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连云港中考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［责任意识］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暑假里，中学生小华经历了很多“大事”，以下是他的日记节选，这种经历有助于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3200" dirty="0"/>
          </a:p>
        </p:txBody>
      </p:sp>
      <p:sp>
        <p:nvSpPr>
          <p:cNvPr id="2" name="A_dc0da">
            <a:extLst>
              <a:ext uri="{FF2B5EF4-FFF2-40B4-BE49-F238E27FC236}">
                <a16:creationId xmlns:a16="http://schemas.microsoft.com/office/drawing/2014/main" id="{37A0D2C0-3C2A-B383-D2BC-28BCA85A7CED}"/>
              </a:ext>
            </a:extLst>
          </p:cNvPr>
          <p:cNvSpPr/>
          <p:nvPr/>
        </p:nvSpPr>
        <p:spPr>
          <a:xfrm>
            <a:off x="804228" y="1983702"/>
            <a:ext cx="1366520" cy="48235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57340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8BB075D-F529-F620-2D59-6240A1AFE7C8}"/>
              </a:ext>
            </a:extLst>
          </p:cNvPr>
          <p:cNvSpPr txBox="1">
            <a:spLocks noChangeAspect="1"/>
          </p:cNvSpPr>
          <p:nvPr/>
        </p:nvSpPr>
        <p:spPr>
          <a:xfrm>
            <a:off x="587989" y="1036454"/>
            <a:ext cx="11016021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黔东南中考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［责任意识、法治观念］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“未成年模式”既是网络风险的“防火墙”，也对未成年人上网时段、时长、浏览内容等作出限制。但是，一些不法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APP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做起了开启“会员尊享特权”就能绕过“未成年模式”的生意，试图让“防沉迷”系统形同虚设并借此牟利。对此，未成年人应该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擦亮双眼明辨是非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抵制网络不良诱惑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养成良好生活作息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彻底远离网络生活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①②④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4c893">
            <a:extLst>
              <a:ext uri="{FF2B5EF4-FFF2-40B4-BE49-F238E27FC236}">
                <a16:creationId xmlns:a16="http://schemas.microsoft.com/office/drawing/2014/main" id="{273D7335-0B93-DC34-64F0-EEE5510F1291}"/>
              </a:ext>
            </a:extLst>
          </p:cNvPr>
          <p:cNvSpPr/>
          <p:nvPr/>
        </p:nvSpPr>
        <p:spPr>
          <a:xfrm>
            <a:off x="10504467" y="366891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643151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2个栏目  32号复制.potx" id="{EEF34D57-1CD1-4187-A1D4-2EDACFAF27DC}" vid="{A3987F0F-1148-49C8-B41F-2229E4383FF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模板无字号2个栏目  32号复制</Template>
  <TotalTime>84</TotalTime>
  <Words>1420</Words>
  <Application>Microsoft Office PowerPoint</Application>
  <PresentationFormat>宽屏</PresentationFormat>
  <Paragraphs>66</Paragraphs>
  <Slides>14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等线</vt:lpstr>
      <vt:lpstr>黑体</vt:lpstr>
      <vt:lpstr>微软雅黑</vt:lpstr>
      <vt:lpstr>Arial</vt:lpstr>
      <vt:lpstr>Calibri</vt:lpstr>
      <vt:lpstr>Cambria Math</vt:lpstr>
      <vt:lpstr>Times New Roman</vt:lpstr>
      <vt:lpstr>全频道课时作业</vt:lpstr>
      <vt:lpstr>Document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xj h</dc:creator>
  <cp:lastModifiedBy>fei li</cp:lastModifiedBy>
  <cp:revision>7</cp:revision>
  <dcterms:created xsi:type="dcterms:W3CDTF">2025-08-29T23:53:35Z</dcterms:created>
  <dcterms:modified xsi:type="dcterms:W3CDTF">2025-09-02T04:33:13Z</dcterms:modified>
</cp:coreProperties>
</file>