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D249-5D20-91BC-2052-028BEBF204E7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596A30-3B68-1884-36C1-687B7FDA4B17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821515"/>
              <a:chExt cx="11744425" cy="533296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C3305333-B7BC-8098-4E0A-AE9CEE8950C5}"/>
                  </a:ext>
                </a:extLst>
              </p:cNvPr>
              <p:cNvGrpSpPr/>
              <p:nvPr/>
            </p:nvGrpSpPr>
            <p:grpSpPr>
              <a:xfrm>
                <a:off x="223788" y="821515"/>
                <a:ext cx="11744425" cy="5332963"/>
                <a:chOff x="223788" y="561261"/>
                <a:chExt cx="11744425" cy="5332963"/>
              </a:xfrm>
            </p:grpSpPr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C6D72928-2564-AC34-C8A5-E6F6E001632E}"/>
                    </a:ext>
                  </a:extLst>
                </p:cNvPr>
                <p:cNvSpPr/>
                <p:nvPr/>
              </p:nvSpPr>
              <p:spPr>
                <a:xfrm>
                  <a:off x="223788" y="561261"/>
                  <a:ext cx="11744425" cy="5332963"/>
                </a:xfrm>
                <a:prstGeom prst="rect">
                  <a:avLst/>
                </a:prstGeom>
                <a:solidFill>
                  <a:srgbClr val="FFFCC5"/>
                </a:solidFill>
                <a:ln>
                  <a:solidFill>
                    <a:srgbClr val="FF01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6282B25F-C43F-7344-259E-7613BCE184D7}"/>
                    </a:ext>
                  </a:extLst>
                </p:cNvPr>
                <p:cNvSpPr/>
                <p:nvPr/>
              </p:nvSpPr>
              <p:spPr bwMode="auto">
                <a:xfrm>
                  <a:off x="225393" y="561261"/>
                  <a:ext cx="9490509" cy="5332963"/>
                </a:xfrm>
                <a:custGeom>
                  <a:avLst/>
                  <a:gdLst>
                    <a:gd name="T0" fmla="*/ 0 w 4756"/>
                    <a:gd name="T1" fmla="*/ 0 h 2239"/>
                    <a:gd name="T2" fmla="*/ 3897 w 4756"/>
                    <a:gd name="T3" fmla="*/ 0 h 2239"/>
                    <a:gd name="T4" fmla="*/ 4756 w 4756"/>
                    <a:gd name="T5" fmla="*/ 1121 h 2239"/>
                    <a:gd name="T6" fmla="*/ 3897 w 4756"/>
                    <a:gd name="T7" fmla="*/ 2239 h 2239"/>
                    <a:gd name="T8" fmla="*/ 0 w 4756"/>
                    <a:gd name="T9" fmla="*/ 2239 h 2239"/>
                    <a:gd name="T10" fmla="*/ 0 w 4756"/>
                    <a:gd name="T11" fmla="*/ 0 h 2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56" h="2239">
                      <a:moveTo>
                        <a:pt x="0" y="0"/>
                      </a:moveTo>
                      <a:lnTo>
                        <a:pt x="3897" y="0"/>
                      </a:lnTo>
                      <a:lnTo>
                        <a:pt x="4756" y="1121"/>
                      </a:lnTo>
                      <a:lnTo>
                        <a:pt x="3897" y="2239"/>
                      </a:lnTo>
                      <a:lnTo>
                        <a:pt x="0" y="2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001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zh-CN" altLang="en-US" dirty="0"/>
                </a:p>
              </p:txBody>
            </p:sp>
          </p:grp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E4F9485F-51E3-32F3-0FAD-8A66BA8F4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843" y="1514759"/>
                <a:ext cx="5602377" cy="3753593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4CBA5A1-4E59-94BE-C580-F6C236A26272}"/>
                  </a:ext>
                </a:extLst>
              </p:cNvPr>
              <p:cNvGrpSpPr/>
              <p:nvPr/>
            </p:nvGrpSpPr>
            <p:grpSpPr>
              <a:xfrm>
                <a:off x="9151034" y="4639752"/>
                <a:ext cx="2704218" cy="1339283"/>
                <a:chOff x="9051182" y="4714359"/>
                <a:chExt cx="2704218" cy="1339283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36F44E6-1488-263C-F2F7-E31264AC29CC}"/>
                    </a:ext>
                  </a:extLst>
                </p:cNvPr>
                <p:cNvGrpSpPr/>
                <p:nvPr/>
              </p:nvGrpSpPr>
              <p:grpSpPr>
                <a:xfrm>
                  <a:off x="9051182" y="4714359"/>
                  <a:ext cx="2704218" cy="1339283"/>
                  <a:chOff x="8965838" y="4823543"/>
                  <a:chExt cx="2704218" cy="1339283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301D4674-5E08-5CEF-6A49-34D932B57894}"/>
                      </a:ext>
                    </a:extLst>
                  </p:cNvPr>
                  <p:cNvSpPr/>
                  <p:nvPr/>
                </p:nvSpPr>
                <p:spPr>
                  <a:xfrm>
                    <a:off x="8965838" y="4823543"/>
                    <a:ext cx="2704218" cy="1339283"/>
                  </a:xfrm>
                  <a:prstGeom prst="roundRect">
                    <a:avLst/>
                  </a:prstGeom>
                  <a:noFill/>
                  <a:ln w="28575"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840">
                      <a:latin typeface="Times New Roman" panose="02020603050405020304" pitchFamily="18" charset="0"/>
                      <a:sym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文本框 22">
                    <a:extLst>
                      <a:ext uri="{FF2B5EF4-FFF2-40B4-BE49-F238E27FC236}">
                        <a16:creationId xmlns:a16="http://schemas.microsoft.com/office/drawing/2014/main" id="{99D251E4-C802-36DB-61CF-71D101B9561F}"/>
                      </a:ext>
                    </a:extLst>
                  </p:cNvPr>
                  <p:cNvSpPr txBox="1"/>
                  <p:nvPr/>
                </p:nvSpPr>
                <p:spPr>
                  <a:xfrm>
                    <a:off x="9230509" y="5036925"/>
                    <a:ext cx="2236510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zh-CN" altLang="en-US" sz="3200" b="1" dirty="0">
                        <a:ea typeface="微软雅黑" panose="020B0503020204020204" pitchFamily="34" charset="-122"/>
                        <a:sym typeface="Times New Roman" panose="02020603050405020304" pitchFamily="18" charset="0"/>
                      </a:rPr>
                      <a:t>道德与法治</a:t>
                    </a: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E30A6D2E-16A3-4F16-C35E-D54E79636D4E}"/>
                      </a:ext>
                    </a:extLst>
                  </p:cNvPr>
                  <p:cNvSpPr txBox="1"/>
                  <p:nvPr/>
                </p:nvSpPr>
                <p:spPr>
                  <a:xfrm>
                    <a:off x="9080133" y="5595467"/>
                    <a:ext cx="2475627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b="1" spc="300" dirty="0">
                        <a:cs typeface="Times New Roman" panose="02020603050405020304" pitchFamily="18" charset="0"/>
                        <a:sym typeface="Times New Roman" panose="02020603050405020304" pitchFamily="18" charset="0"/>
                      </a:rPr>
                      <a:t>八年级 上册</a:t>
                    </a:r>
                  </a:p>
                </p:txBody>
              </p:sp>
            </p:grp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659DA7CE-0AEE-BFFE-97EE-FBAC238DF54F}"/>
                    </a:ext>
                  </a:extLst>
                </p:cNvPr>
                <p:cNvCxnSpPr/>
                <p:nvPr/>
              </p:nvCxnSpPr>
              <p:spPr>
                <a:xfrm>
                  <a:off x="9288057" y="5485237"/>
                  <a:ext cx="2254217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A9D3E51-302D-E568-08F1-6E7CC941A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992" y="1043545"/>
              <a:ext cx="1730939" cy="616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554520-9C52-AD26-B7B9-4CE825FA95F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家是最小国，国是千万家”，每个人的生命体验都与家国紧相连。在中国人的精神谱系里，“小家”同“大国”同声相应、同气相求、同命相依，更有国家利益至上的情怀。下列对“国家利益”的理解错误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．国家利益是人民利益的集中体现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．国家利益与人民利益是高度统一的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．国家利益和个人利益都是局部利益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．无论何时何地，我们都要以国家利益为重，坚持国家利益至上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f7d9">
            <a:extLst>
              <a:ext uri="{FF2B5EF4-FFF2-40B4-BE49-F238E27FC236}">
                <a16:creationId xmlns:a16="http://schemas.microsoft.com/office/drawing/2014/main" id="{2E90F97E-121D-52A6-5935-A3FFE7A58EB3}"/>
              </a:ext>
            </a:extLst>
          </p:cNvPr>
          <p:cNvSpPr/>
          <p:nvPr/>
        </p:nvSpPr>
        <p:spPr>
          <a:xfrm>
            <a:off x="7332028" y="272083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10961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E492D8-9ACE-5E06-2AD7-D37CAA7E85FB}"/>
              </a:ext>
            </a:extLst>
          </p:cNvPr>
          <p:cNvSpPr txBox="1">
            <a:spLocks noChangeAspect="1"/>
          </p:cNvSpPr>
          <p:nvPr/>
        </p:nvSpPr>
        <p:spPr>
          <a:xfrm>
            <a:off x="69850" y="641868"/>
            <a:ext cx="12122150" cy="5259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航天员大队的门楣上，写着“祖国利益高于一切”八个大字，字字千钧。面对重重挑战，这八个大字始终给予他们力量。“有国才有家，无论我们飞多高、飞多远，强大的祖国永远是我们最坚强的后盾，爱国主义将永远是激励我们飞天的动力源泉。”下列说法，你赞同</a:t>
            </a:r>
            <a:r>
              <a:rPr lang="en-US" altLang="zh-CN" sz="29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9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国家利益至上，人民利益高于一切，二者相辅相成　</a:t>
            </a:r>
            <a:endParaRPr lang="en-US" altLang="zh-CN" sz="29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国家利益与个人的利益是完全一致的，不存在冲突和矛盾　</a:t>
            </a:r>
            <a:endParaRPr lang="en-US" altLang="zh-CN" sz="29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我们要牢固树立国家利益至上观念，以热爱祖国为荣、以危害祖国为耻　</a:t>
            </a: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生长在强大的中国，我们没必要树立忧患意识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9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8c46">
            <a:extLst>
              <a:ext uri="{FF2B5EF4-FFF2-40B4-BE49-F238E27FC236}">
                <a16:creationId xmlns:a16="http://schemas.microsoft.com/office/drawing/2014/main" id="{A7C97D5D-67A5-1575-D94C-57B3017D0A7C}"/>
              </a:ext>
            </a:extLst>
          </p:cNvPr>
          <p:cNvSpPr/>
          <p:nvPr/>
        </p:nvSpPr>
        <p:spPr>
          <a:xfrm>
            <a:off x="9429115" y="2462032"/>
            <a:ext cx="1286574" cy="4768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9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9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34183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267691A-0B0C-C1F9-EB30-225934E69D1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．一条微信“这不是一个和平的年代，只是我们生活在一个和平的国家”刷爆屏。我们庆幸自己生活在中国，感谢祖国，给我们带来岁月静好。这体现的道理是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国家利益的实现只要依靠人民艰苦奋斗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国家利益是人民利益的集中体现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个人利益得不到保障，国家利益就会受到损害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人们对美好生活的向往与期盼离不开国家利益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8f57">
            <a:extLst>
              <a:ext uri="{FF2B5EF4-FFF2-40B4-BE49-F238E27FC236}">
                <a16:creationId xmlns:a16="http://schemas.microsoft.com/office/drawing/2014/main" id="{02F33D12-2F41-1B1E-4750-0375565EC08A}"/>
              </a:ext>
            </a:extLst>
          </p:cNvPr>
          <p:cNvSpPr/>
          <p:nvPr/>
        </p:nvSpPr>
        <p:spPr>
          <a:xfrm>
            <a:off x="8555990" y="2727024"/>
            <a:ext cx="14113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00013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A690C45-4F35-47ED-D334-367651961E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【国家利益至上】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．阅读材料，完成下列要求。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日，菲律宾海警船、公务船企图侵闯我国黄岩岛领海，并危险接近我国海警正常执法巡查船只，中方依法依规对其实施管控。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日，中国常驻联合国副代表耿爽代表中国政府向联合国交存《中华人民共和国政府关于黄岩岛领海基线的声明》和相关海图。此次交存是捍卫自身领土主权和海洋权益的正当之举。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851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FB6120F-05B5-76B6-DBE5-64BBF551CC07}"/>
              </a:ext>
            </a:extLst>
          </p:cNvPr>
          <p:cNvSpPr txBox="1">
            <a:spLocks noChangeAspect="1"/>
          </p:cNvSpPr>
          <p:nvPr/>
        </p:nvSpPr>
        <p:spPr>
          <a:xfrm>
            <a:off x="421543" y="891487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材料一中菲律宾海警船非法侵闯我国领海的行为，侵害了我国哪些国家核心利益？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C912F6-D09F-C88E-2F55-9A32A76C5EAF}"/>
              </a:ext>
            </a:extLst>
          </p:cNvPr>
          <p:cNvSpPr txBox="1">
            <a:spLocks noChangeAspect="1"/>
          </p:cNvSpPr>
          <p:nvPr/>
        </p:nvSpPr>
        <p:spPr>
          <a:xfrm>
            <a:off x="421543" y="2204539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侵害了我国的国家主权、国家安全、领土完整。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58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46DD126-DDEA-D0B8-09EC-D3188713BCAA}"/>
              </a:ext>
            </a:extLst>
          </p:cNvPr>
          <p:cNvSpPr txBox="1">
            <a:spLocks noChangeAspect="1"/>
          </p:cNvSpPr>
          <p:nvPr/>
        </p:nvSpPr>
        <p:spPr>
          <a:xfrm>
            <a:off x="576211" y="622505"/>
            <a:ext cx="10833100" cy="1778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维护国家利益是每个公民的基本义务，我们要牢固树立国家利益至上的观念，坚决维护国家利益。请结合上述材料谈一谈，我们应该如何捍卫国家利益？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147CBD-3D6F-60DE-1589-42CC7B289AD4}"/>
              </a:ext>
            </a:extLst>
          </p:cNvPr>
          <p:cNvSpPr txBox="1">
            <a:spLocks noChangeAspect="1"/>
          </p:cNvSpPr>
          <p:nvPr/>
        </p:nvSpPr>
        <p:spPr>
          <a:xfrm>
            <a:off x="576211" y="2401262"/>
            <a:ext cx="11039578" cy="3962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捍卫国家利益是每一个中华儿女的神圣职责，我们要牢固树立国家利益至上观念，以热爱祖国为荣、以危害祖国为耻，坚决维护国家的尊严、荣誉和利益。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正确处理国家利益与个人利益的关系。无论何时何地，我们都应当顾全大局，把国家利益放在第一位。为了国家利益，必要时要放弃个人利益，甚至要献出自己的生命。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发扬斗争精神。当国家尊严受到侵犯、国家安全受到威胁、国家发展受到阻挠时，我们应挺身而出，敢于斗争、善于斗争，坚决维护国家利益。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225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59308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课外提升训练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第十课　国家利益至上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DD8FE19-108B-4771-68CE-6F59A33653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58335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［概念间关系］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人们对美好生活的向往与企盼就是人民的切身利益，它离不开国家利益。在我们国家，国家利益与人民利益的关系是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国家利益与人民利益相辅相成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国家利益是人民利益的集中表现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国家利益和人民利益是紧密联系的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国家利益与人民利益是完全一致的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c3d9">
            <a:extLst>
              <a:ext uri="{FF2B5EF4-FFF2-40B4-BE49-F238E27FC236}">
                <a16:creationId xmlns:a16="http://schemas.microsoft.com/office/drawing/2014/main" id="{6345F639-1060-8CE8-EE90-AE236675739D}"/>
              </a:ext>
            </a:extLst>
          </p:cNvPr>
          <p:cNvSpPr/>
          <p:nvPr/>
        </p:nvSpPr>
        <p:spPr>
          <a:xfrm>
            <a:off x="4068128" y="232282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7817333-66C7-165A-044E-06E2DE46D6B1}"/>
              </a:ext>
            </a:extLst>
          </p:cNvPr>
          <p:cNvSpPr txBox="1">
            <a:spLocks noChangeAspect="1"/>
          </p:cNvSpPr>
          <p:nvPr/>
        </p:nvSpPr>
        <p:spPr>
          <a:xfrm>
            <a:off x="263525" y="1492123"/>
            <a:ext cx="1166495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．下列属于国家核心利益的是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坚决守住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亿亩耕地红线，把当家品种牢牢攥在自己手里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美国“钟云”号导弹驱逐舰过航台湾海峡，东部战区跟监警戒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反对和遏制“台独”等分裂活动，维护国家统一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“中国茶”被列入联合国人类非物质文化遗产代表作名录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4d2f">
            <a:extLst>
              <a:ext uri="{FF2B5EF4-FFF2-40B4-BE49-F238E27FC236}">
                <a16:creationId xmlns:a16="http://schemas.microsoft.com/office/drawing/2014/main" id="{C99A746B-36F0-435E-9FF3-67D6965B1C20}"/>
              </a:ext>
            </a:extLst>
          </p:cNvPr>
          <p:cNvSpPr/>
          <p:nvPr/>
        </p:nvSpPr>
        <p:spPr>
          <a:xfrm>
            <a:off x="5895340" y="15886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9635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08911D-A759-27C7-28B5-3554C547073F}"/>
              </a:ext>
            </a:extLst>
          </p:cNvPr>
          <p:cNvSpPr txBox="1">
            <a:spLocks noChangeAspect="1"/>
          </p:cNvSpPr>
          <p:nvPr/>
        </p:nvSpPr>
        <p:spPr>
          <a:xfrm>
            <a:off x="546713" y="667744"/>
            <a:ext cx="11310989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随着巴以冲突升级，以色列对加沙实施封锁，中国政府多次同以方交涉，要求其放行中国公民，同时加强同埃及、约旦等中东国家取得联系，争取这些国家在撤侨中的支持。不久，在加沙地区的中国公民全部撤出加沙。这彰显了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国家利益与个人利益在根本上是一致的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人民利益只有依靠国家才能得到真正的维护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国家利益只有反映公民利益才能得到真正实现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中华儿女扶危济困、守望相助的传统美德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d487">
            <a:extLst>
              <a:ext uri="{FF2B5EF4-FFF2-40B4-BE49-F238E27FC236}">
                <a16:creationId xmlns:a16="http://schemas.microsoft.com/office/drawing/2014/main" id="{D26377E1-88AD-51A7-CFAD-B1961A7F740C}"/>
              </a:ext>
            </a:extLst>
          </p:cNvPr>
          <p:cNvSpPr/>
          <p:nvPr/>
        </p:nvSpPr>
        <p:spPr>
          <a:xfrm>
            <a:off x="9239228" y="266621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28895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45B1F8-0091-665D-6A18-D47E5D49654C}"/>
              </a:ext>
            </a:extLst>
          </p:cNvPr>
          <p:cNvSpPr txBox="1">
            <a:spLocks noChangeAspect="1"/>
          </p:cNvSpPr>
          <p:nvPr/>
        </p:nvSpPr>
        <p:spPr>
          <a:xfrm>
            <a:off x="0" y="851948"/>
            <a:ext cx="12066127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．当前，威胁和挑战中国现代化发展进程的不确定因素日益增加，百年变局凸显，外部环境严峻，世界再次陷入动荡。作为当代学子，面对外部环境的急剧变化，我们应该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树立维护国家利益的意识，坚持国家利益至上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增强维护国家利益的责任感和使命感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我们中学生只需努力学习，世界的动荡与我们中学生还比较遥远　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维护国家利益是每个公民的基本义务，我们要坚决维护国家利益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①②③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733a">
            <a:extLst>
              <a:ext uri="{FF2B5EF4-FFF2-40B4-BE49-F238E27FC236}">
                <a16:creationId xmlns:a16="http://schemas.microsoft.com/office/drawing/2014/main" id="{0023802F-BCDC-AD80-31CC-96508107ADB9}"/>
              </a:ext>
            </a:extLst>
          </p:cNvPr>
          <p:cNvSpPr/>
          <p:nvPr/>
        </p:nvSpPr>
        <p:spPr>
          <a:xfrm>
            <a:off x="6652578" y="221643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44939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A019DD48-6B87-83E5-8C8C-41BAA69C4722}"/>
              </a:ext>
            </a:extLst>
          </p:cNvPr>
          <p:cNvSpPr txBox="1"/>
          <p:nvPr/>
        </p:nvSpPr>
        <p:spPr>
          <a:xfrm>
            <a:off x="9059198" y="3529237"/>
            <a:ext cx="10655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24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B803AC-8E35-D9BB-412E-852317EF0857}"/>
              </a:ext>
            </a:extLst>
          </p:cNvPr>
          <p:cNvSpPr txBox="1"/>
          <p:nvPr/>
        </p:nvSpPr>
        <p:spPr>
          <a:xfrm>
            <a:off x="8769760" y="1504077"/>
            <a:ext cx="13310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zh-CN" sz="24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30D2F1-6C1E-48C4-8EB0-D2459978C81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915625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要树立总体国家安全观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国家利益至上，国家利益高于一切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从根本上说，国家利益与个人利益是一致的　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以国家利益为重，始终把国家利益放在第一位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9A5039-E178-A5A0-D30F-76D649E0D03A}"/>
              </a:ext>
            </a:extLst>
          </p:cNvPr>
          <p:cNvSpPr txBox="1">
            <a:spLocks noChangeAspect="1"/>
          </p:cNvSpPr>
          <p:nvPr/>
        </p:nvSpPr>
        <p:spPr>
          <a:xfrm>
            <a:off x="685668" y="682047"/>
            <a:ext cx="672424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．小林同学学习第四单元《维护国家利益》后绘制了国家利益与个人利益的关系图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，老师对小林绘制的关系图略作了调整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。老师作这样的调整，是想要告诉我们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23f6">
            <a:extLst>
              <a:ext uri="{FF2B5EF4-FFF2-40B4-BE49-F238E27FC236}">
                <a16:creationId xmlns:a16="http://schemas.microsoft.com/office/drawing/2014/main" id="{1413DD9C-187A-C3CF-670B-79F12E768106}"/>
              </a:ext>
            </a:extLst>
          </p:cNvPr>
          <p:cNvSpPr/>
          <p:nvPr/>
        </p:nvSpPr>
        <p:spPr>
          <a:xfrm>
            <a:off x="6114283" y="3314503"/>
            <a:ext cx="14113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6" name="image97.jpeg">
            <a:extLst>
              <a:ext uri="{FF2B5EF4-FFF2-40B4-BE49-F238E27FC236}">
                <a16:creationId xmlns:a16="http://schemas.microsoft.com/office/drawing/2014/main" id="{8081A8A0-3474-AD2C-F97B-0BE443F0E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2324" y="726010"/>
            <a:ext cx="3143916" cy="751308"/>
          </a:xfrm>
          <a:prstGeom prst="rect">
            <a:avLst/>
          </a:prstGeom>
        </p:spPr>
      </p:pic>
      <p:pic>
        <p:nvPicPr>
          <p:cNvPr id="7" name="image98.jpeg">
            <a:extLst>
              <a:ext uri="{FF2B5EF4-FFF2-40B4-BE49-F238E27FC236}">
                <a16:creationId xmlns:a16="http://schemas.microsoft.com/office/drawing/2014/main" id="{38A46258-EDD0-95F5-C6B6-409733FEB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3636" y="2025415"/>
            <a:ext cx="1230071" cy="150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6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BBEA898-BBB3-41D2-9CCC-32576A7ECA6A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770983"/>
            <a:ext cx="1151255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研究生李某在被中国银监会借调工作期间，通过微信将涉密文件发给了不应接触密件的熟人，导致该文件在网上扩散开，造成了恶劣影响。李某最终被法院以故意泄露国家机密罪，判处有期徒刑一年，缓刑一年。该案例告诉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李某严重损害国家利益，受到行政处罚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要增强维护国家利益的责任感和使命感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任何违法犯罪行为都要受到刑罚处罚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坚持国家利益至上，就要增强防范意识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42f0">
            <a:extLst>
              <a:ext uri="{FF2B5EF4-FFF2-40B4-BE49-F238E27FC236}">
                <a16:creationId xmlns:a16="http://schemas.microsoft.com/office/drawing/2014/main" id="{C1ED372C-2A0F-EBFB-720E-B0BBE0FF57F5}"/>
              </a:ext>
            </a:extLst>
          </p:cNvPr>
          <p:cNvSpPr/>
          <p:nvPr/>
        </p:nvSpPr>
        <p:spPr>
          <a:xfrm>
            <a:off x="8624253" y="276945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46152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CDB0C4-D107-E2DE-998C-D10D1E62FB83}"/>
              </a:ext>
            </a:extLst>
          </p:cNvPr>
          <p:cNvSpPr txBox="1">
            <a:spLocks noChangeAspect="1"/>
          </p:cNvSpPr>
          <p:nvPr/>
        </p:nvSpPr>
        <p:spPr>
          <a:xfrm>
            <a:off x="480157" y="88545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．国家好，民族好，大家才会好。这句话告诉我们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国家利益可以完全代替个人利益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国家利益和人民利益相辅相成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国家利益是人民利益的集中表现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④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国家利益与人民利益是不一致的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③④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effectLst/>
                <a:latin typeface="Cambria Math" panose="02040503050406030204" pitchFamily="18" charset="0"/>
                <a:ea typeface="宋体" panose="02010600030101010101" pitchFamily="2" charset="-122"/>
                <a:cs typeface="Cambria Math" panose="02040503050406030204" pitchFamily="18" charset="0"/>
              </a:rPr>
              <a:t>①②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1cb9">
            <a:extLst>
              <a:ext uri="{FF2B5EF4-FFF2-40B4-BE49-F238E27FC236}">
                <a16:creationId xmlns:a16="http://schemas.microsoft.com/office/drawing/2014/main" id="{1304E7B4-CE1D-A0DF-79E7-C35D961F9A84}"/>
              </a:ext>
            </a:extLst>
          </p:cNvPr>
          <p:cNvSpPr/>
          <p:nvPr/>
        </p:nvSpPr>
        <p:spPr>
          <a:xfrm>
            <a:off x="9783860" y="98197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26469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2个栏目  32号复制.potx" id="{EEF34D57-1CD1-4187-A1D4-2EDACFAF27DC}" vid="{A3987F0F-1148-49C8-B41F-2229E4383F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模板无字号2个栏目  32号复制</Template>
  <TotalTime>5</TotalTime>
  <Words>2273</Words>
  <Application>Microsoft Office PowerPoint</Application>
  <PresentationFormat>宽屏</PresentationFormat>
  <Paragraphs>74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等线</vt:lpstr>
      <vt:lpstr>黑体</vt:lpstr>
      <vt:lpstr>微软雅黑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xj h</dc:creator>
  <cp:lastModifiedBy>fei li</cp:lastModifiedBy>
  <cp:revision>18</cp:revision>
  <dcterms:created xsi:type="dcterms:W3CDTF">2025-08-29T23:53:35Z</dcterms:created>
  <dcterms:modified xsi:type="dcterms:W3CDTF">2025-09-02T02:49:47Z</dcterms:modified>
</cp:coreProperties>
</file>